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Lst>
  <p:notesMasterIdLst>
    <p:notesMasterId r:id="rId68"/>
  </p:notesMasterIdLst>
  <p:sldIdLst>
    <p:sldId id="354" r:id="rId5"/>
    <p:sldId id="373" r:id="rId6"/>
    <p:sldId id="374" r:id="rId7"/>
    <p:sldId id="375" r:id="rId8"/>
    <p:sldId id="376" r:id="rId9"/>
    <p:sldId id="313" r:id="rId10"/>
    <p:sldId id="314" r:id="rId11"/>
    <p:sldId id="315" r:id="rId12"/>
    <p:sldId id="316" r:id="rId13"/>
    <p:sldId id="317" r:id="rId14"/>
    <p:sldId id="340" r:id="rId15"/>
    <p:sldId id="319" r:id="rId16"/>
    <p:sldId id="339" r:id="rId17"/>
    <p:sldId id="345" r:id="rId18"/>
    <p:sldId id="346" r:id="rId19"/>
    <p:sldId id="342" r:id="rId20"/>
    <p:sldId id="344" r:id="rId21"/>
    <p:sldId id="320" r:id="rId22"/>
    <p:sldId id="336" r:id="rId23"/>
    <p:sldId id="377" r:id="rId24"/>
    <p:sldId id="378" r:id="rId25"/>
    <p:sldId id="356" r:id="rId26"/>
    <p:sldId id="357" r:id="rId27"/>
    <p:sldId id="358" r:id="rId28"/>
    <p:sldId id="359" r:id="rId29"/>
    <p:sldId id="360" r:id="rId30"/>
    <p:sldId id="361" r:id="rId31"/>
    <p:sldId id="362" r:id="rId32"/>
    <p:sldId id="363" r:id="rId33"/>
    <p:sldId id="364" r:id="rId34"/>
    <p:sldId id="365" r:id="rId35"/>
    <p:sldId id="291" r:id="rId36"/>
    <p:sldId id="292" r:id="rId37"/>
    <p:sldId id="295" r:id="rId38"/>
    <p:sldId id="352" r:id="rId39"/>
    <p:sldId id="379" r:id="rId40"/>
    <p:sldId id="353" r:id="rId41"/>
    <p:sldId id="298" r:id="rId42"/>
    <p:sldId id="297" r:id="rId43"/>
    <p:sldId id="299" r:id="rId44"/>
    <p:sldId id="300" r:id="rId45"/>
    <p:sldId id="311" r:id="rId46"/>
    <p:sldId id="301" r:id="rId47"/>
    <p:sldId id="303" r:id="rId48"/>
    <p:sldId id="302" r:id="rId49"/>
    <p:sldId id="304" r:id="rId50"/>
    <p:sldId id="305" r:id="rId51"/>
    <p:sldId id="380" r:id="rId52"/>
    <p:sldId id="381" r:id="rId53"/>
    <p:sldId id="350" r:id="rId54"/>
    <p:sldId id="351" r:id="rId55"/>
    <p:sldId id="382" r:id="rId56"/>
    <p:sldId id="538" r:id="rId57"/>
    <p:sldId id="463" r:id="rId58"/>
    <p:sldId id="464" r:id="rId59"/>
    <p:sldId id="372" r:id="rId60"/>
    <p:sldId id="366" r:id="rId61"/>
    <p:sldId id="367" r:id="rId62"/>
    <p:sldId id="368" r:id="rId63"/>
    <p:sldId id="369" r:id="rId64"/>
    <p:sldId id="370" r:id="rId65"/>
    <p:sldId id="371" r:id="rId66"/>
    <p:sldId id="355" r:id="rId6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A7"/>
    <a:srgbClr val="D0CECE"/>
    <a:srgbClr val="8FCDBD"/>
    <a:srgbClr val="B4C7E7"/>
    <a:srgbClr val="EECB68"/>
    <a:srgbClr val="CCC0D9"/>
    <a:srgbClr val="D3E8C6"/>
    <a:srgbClr val="E6E6E6"/>
    <a:srgbClr val="F2F2F2"/>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9" autoAdjust="0"/>
    <p:restoredTop sz="70612" autoAdjust="0"/>
  </p:normalViewPr>
  <p:slideViewPr>
    <p:cSldViewPr snapToGrid="0">
      <p:cViewPr varScale="1">
        <p:scale>
          <a:sx n="51" d="100"/>
          <a:sy n="51" d="100"/>
        </p:scale>
        <p:origin x="558" y="54"/>
      </p:cViewPr>
      <p:guideLst>
        <p:guide orient="horz" pos="2183"/>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872"/>
    </p:cViewPr>
  </p:sorterViewPr>
  <p:notesViewPr>
    <p:cSldViewPr snapToGrid="0" showGuides="1">
      <p:cViewPr varScale="1">
        <p:scale>
          <a:sx n="49" d="100"/>
          <a:sy n="49" d="100"/>
        </p:scale>
        <p:origin x="266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8B73E-32A0-4ED4-9F04-47A6D3E0A40C}" type="doc">
      <dgm:prSet loTypeId="urn:microsoft.com/office/officeart/2005/8/layout/pyramid1" loCatId="pyramid" qsTypeId="urn:microsoft.com/office/officeart/2005/8/quickstyle/simple1" qsCatId="simple" csTypeId="urn:microsoft.com/office/officeart/2005/8/colors/colorful1" csCatId="colorful" phldr="1"/>
      <dgm:spPr/>
    </dgm:pt>
    <dgm:pt modelId="{159F8026-9374-4E4F-BC58-228B79943EC2}">
      <dgm:prSet phldrT="[文字]"/>
      <dgm:spPr/>
      <dgm:t>
        <a:bodyPr/>
        <a:lstStyle/>
        <a:p>
          <a:pPr algn="ctr"/>
          <a:r>
            <a:rPr lang="zh-TW" altLang="en-US" dirty="0"/>
            <a:t>聽覺</a:t>
          </a:r>
          <a:endParaRPr lang="en-US" altLang="zh-TW" dirty="0"/>
        </a:p>
        <a:p>
          <a:pPr algn="ctr"/>
          <a:r>
            <a:rPr lang="zh-TW" altLang="en-US" dirty="0"/>
            <a:t>（</a:t>
          </a:r>
          <a:r>
            <a:rPr lang="en-US" altLang="zh-TW" dirty="0"/>
            <a:t>10-30%</a:t>
          </a:r>
          <a:r>
            <a:rPr lang="zh-TW" altLang="en-US" dirty="0"/>
            <a:t>）</a:t>
          </a:r>
        </a:p>
      </dgm:t>
    </dgm:pt>
    <dgm:pt modelId="{98CA3206-707B-4124-8FF1-738D7352B4D8}" type="parTrans" cxnId="{FD7124A7-A466-4824-AF37-7A1376B6CEB4}">
      <dgm:prSet/>
      <dgm:spPr/>
      <dgm:t>
        <a:bodyPr/>
        <a:lstStyle/>
        <a:p>
          <a:pPr algn="ctr"/>
          <a:endParaRPr lang="zh-TW" altLang="en-US"/>
        </a:p>
      </dgm:t>
    </dgm:pt>
    <dgm:pt modelId="{6DB0210D-803C-40CA-B8AF-2C3E25F8FA91}" type="sibTrans" cxnId="{FD7124A7-A466-4824-AF37-7A1376B6CEB4}">
      <dgm:prSet/>
      <dgm:spPr/>
      <dgm:t>
        <a:bodyPr/>
        <a:lstStyle/>
        <a:p>
          <a:pPr algn="ctr"/>
          <a:endParaRPr lang="zh-TW" altLang="en-US"/>
        </a:p>
      </dgm:t>
    </dgm:pt>
    <dgm:pt modelId="{5603E138-EE54-4F01-9864-33DB2583438F}">
      <dgm:prSet phldrT="[文字]"/>
      <dgm:spPr/>
      <dgm:t>
        <a:bodyPr/>
        <a:lstStyle/>
        <a:p>
          <a:pPr algn="ctr"/>
          <a:r>
            <a:rPr lang="zh-TW" altLang="en-US" dirty="0"/>
            <a:t>視覺影像（</a:t>
          </a:r>
          <a:r>
            <a:rPr lang="en-US" altLang="zh-TW" dirty="0"/>
            <a:t>30-50%</a:t>
          </a:r>
          <a:r>
            <a:rPr lang="zh-TW" altLang="en-US" dirty="0"/>
            <a:t>）</a:t>
          </a:r>
        </a:p>
      </dgm:t>
    </dgm:pt>
    <dgm:pt modelId="{05C08DC5-F66A-4CD3-AB38-8F6D0E51DD7E}" type="parTrans" cxnId="{0408AF81-D560-4D5C-A5AD-08EFF1F34B36}">
      <dgm:prSet/>
      <dgm:spPr/>
      <dgm:t>
        <a:bodyPr/>
        <a:lstStyle/>
        <a:p>
          <a:pPr algn="ctr"/>
          <a:endParaRPr lang="zh-TW" altLang="en-US"/>
        </a:p>
      </dgm:t>
    </dgm:pt>
    <dgm:pt modelId="{9EDA258B-11AA-4CBC-93ED-4CCFDEBAE5E4}" type="sibTrans" cxnId="{0408AF81-D560-4D5C-A5AD-08EFF1F34B36}">
      <dgm:prSet/>
      <dgm:spPr/>
      <dgm:t>
        <a:bodyPr/>
        <a:lstStyle/>
        <a:p>
          <a:pPr algn="ctr"/>
          <a:endParaRPr lang="zh-TW" altLang="en-US"/>
        </a:p>
      </dgm:t>
    </dgm:pt>
    <dgm:pt modelId="{2E6120C3-A037-4274-BDFF-AA901A472247}">
      <dgm:prSet phldrT="[文字]"/>
      <dgm:spPr/>
      <dgm:t>
        <a:bodyPr/>
        <a:lstStyle/>
        <a:p>
          <a:pPr algn="ctr"/>
          <a:r>
            <a:rPr lang="zh-TW" altLang="en-US" dirty="0"/>
            <a:t>動手操作（</a:t>
          </a:r>
          <a:r>
            <a:rPr lang="en-US" altLang="zh-TW" dirty="0"/>
            <a:t>70-90%</a:t>
          </a:r>
          <a:r>
            <a:rPr lang="zh-TW" altLang="en-US" dirty="0"/>
            <a:t>）</a:t>
          </a:r>
          <a:endParaRPr lang="en-US" altLang="zh-TW" dirty="0"/>
        </a:p>
      </dgm:t>
    </dgm:pt>
    <dgm:pt modelId="{50E306CC-73A3-4C11-B531-EC4505718D55}" type="parTrans" cxnId="{637CEE93-BB4F-452C-B628-1651732AEA92}">
      <dgm:prSet/>
      <dgm:spPr/>
      <dgm:t>
        <a:bodyPr/>
        <a:lstStyle/>
        <a:p>
          <a:pPr algn="ctr"/>
          <a:endParaRPr lang="zh-TW" altLang="en-US"/>
        </a:p>
      </dgm:t>
    </dgm:pt>
    <dgm:pt modelId="{07C06C53-2E28-427B-8A73-18562842718F}" type="sibTrans" cxnId="{637CEE93-BB4F-452C-B628-1651732AEA92}">
      <dgm:prSet/>
      <dgm:spPr/>
      <dgm:t>
        <a:bodyPr/>
        <a:lstStyle/>
        <a:p>
          <a:pPr algn="ctr"/>
          <a:endParaRPr lang="zh-TW" altLang="en-US"/>
        </a:p>
      </dgm:t>
    </dgm:pt>
    <dgm:pt modelId="{22FA9E59-5BD1-4073-9986-A83AFC0FD1AA}" type="pres">
      <dgm:prSet presAssocID="{8188B73E-32A0-4ED4-9F04-47A6D3E0A40C}" presName="Name0" presStyleCnt="0">
        <dgm:presLayoutVars>
          <dgm:dir/>
          <dgm:animLvl val="lvl"/>
          <dgm:resizeHandles val="exact"/>
        </dgm:presLayoutVars>
      </dgm:prSet>
      <dgm:spPr/>
    </dgm:pt>
    <dgm:pt modelId="{F02DAA4F-534D-44B7-830B-3B49400FBA4A}" type="pres">
      <dgm:prSet presAssocID="{159F8026-9374-4E4F-BC58-228B79943EC2}" presName="Name8" presStyleCnt="0"/>
      <dgm:spPr/>
    </dgm:pt>
    <dgm:pt modelId="{1F2EFDA0-AE80-43F2-AF47-1DC672C01AAB}" type="pres">
      <dgm:prSet presAssocID="{159F8026-9374-4E4F-BC58-228B79943EC2}" presName="level" presStyleLbl="node1" presStyleIdx="0" presStyleCnt="3">
        <dgm:presLayoutVars>
          <dgm:chMax val="1"/>
          <dgm:bulletEnabled val="1"/>
        </dgm:presLayoutVars>
      </dgm:prSet>
      <dgm:spPr/>
    </dgm:pt>
    <dgm:pt modelId="{144131C9-F2E9-420A-A869-07A01A492FE1}" type="pres">
      <dgm:prSet presAssocID="{159F8026-9374-4E4F-BC58-228B79943EC2}" presName="levelTx" presStyleLbl="revTx" presStyleIdx="0" presStyleCnt="0">
        <dgm:presLayoutVars>
          <dgm:chMax val="1"/>
          <dgm:bulletEnabled val="1"/>
        </dgm:presLayoutVars>
      </dgm:prSet>
      <dgm:spPr/>
    </dgm:pt>
    <dgm:pt modelId="{2ADC6D5C-98B3-4C11-A5BD-2A115C5D9AA7}" type="pres">
      <dgm:prSet presAssocID="{5603E138-EE54-4F01-9864-33DB2583438F}" presName="Name8" presStyleCnt="0"/>
      <dgm:spPr/>
    </dgm:pt>
    <dgm:pt modelId="{3F0F9C62-F49F-4E0A-9D77-4FAF2BD2DEB5}" type="pres">
      <dgm:prSet presAssocID="{5603E138-EE54-4F01-9864-33DB2583438F}" presName="level" presStyleLbl="node1" presStyleIdx="1" presStyleCnt="3">
        <dgm:presLayoutVars>
          <dgm:chMax val="1"/>
          <dgm:bulletEnabled val="1"/>
        </dgm:presLayoutVars>
      </dgm:prSet>
      <dgm:spPr/>
    </dgm:pt>
    <dgm:pt modelId="{148FFC5F-5513-47DA-8AEF-C6AC2B888121}" type="pres">
      <dgm:prSet presAssocID="{5603E138-EE54-4F01-9864-33DB2583438F}" presName="levelTx" presStyleLbl="revTx" presStyleIdx="0" presStyleCnt="0">
        <dgm:presLayoutVars>
          <dgm:chMax val="1"/>
          <dgm:bulletEnabled val="1"/>
        </dgm:presLayoutVars>
      </dgm:prSet>
      <dgm:spPr/>
    </dgm:pt>
    <dgm:pt modelId="{565421AB-69B0-4EDF-95BB-32347BBB498B}" type="pres">
      <dgm:prSet presAssocID="{2E6120C3-A037-4274-BDFF-AA901A472247}" presName="Name8" presStyleCnt="0"/>
      <dgm:spPr/>
    </dgm:pt>
    <dgm:pt modelId="{397A1ED3-157C-4A5F-9855-809048DD528F}" type="pres">
      <dgm:prSet presAssocID="{2E6120C3-A037-4274-BDFF-AA901A472247}" presName="level" presStyleLbl="node1" presStyleIdx="2" presStyleCnt="3" custScaleY="168491">
        <dgm:presLayoutVars>
          <dgm:chMax val="1"/>
          <dgm:bulletEnabled val="1"/>
        </dgm:presLayoutVars>
      </dgm:prSet>
      <dgm:spPr/>
    </dgm:pt>
    <dgm:pt modelId="{E6D98013-583F-4718-A0F9-97AC7C282E46}" type="pres">
      <dgm:prSet presAssocID="{2E6120C3-A037-4274-BDFF-AA901A472247}" presName="levelTx" presStyleLbl="revTx" presStyleIdx="0" presStyleCnt="0">
        <dgm:presLayoutVars>
          <dgm:chMax val="1"/>
          <dgm:bulletEnabled val="1"/>
        </dgm:presLayoutVars>
      </dgm:prSet>
      <dgm:spPr/>
    </dgm:pt>
  </dgm:ptLst>
  <dgm:cxnLst>
    <dgm:cxn modelId="{3FC47D01-E87A-420D-AA83-DDBB46DA4638}" type="presOf" srcId="{2E6120C3-A037-4274-BDFF-AA901A472247}" destId="{E6D98013-583F-4718-A0F9-97AC7C282E46}" srcOrd="1" destOrd="0" presId="urn:microsoft.com/office/officeart/2005/8/layout/pyramid1"/>
    <dgm:cxn modelId="{752A5624-B70C-4EE4-8DC5-DA6DBB532BA8}" type="presOf" srcId="{159F8026-9374-4E4F-BC58-228B79943EC2}" destId="{144131C9-F2E9-420A-A869-07A01A492FE1}" srcOrd="1" destOrd="0" presId="urn:microsoft.com/office/officeart/2005/8/layout/pyramid1"/>
    <dgm:cxn modelId="{83D49F58-18FE-4774-9B1D-9C103F223282}" type="presOf" srcId="{5603E138-EE54-4F01-9864-33DB2583438F}" destId="{3F0F9C62-F49F-4E0A-9D77-4FAF2BD2DEB5}" srcOrd="0" destOrd="0" presId="urn:microsoft.com/office/officeart/2005/8/layout/pyramid1"/>
    <dgm:cxn modelId="{0408AF81-D560-4D5C-A5AD-08EFF1F34B36}" srcId="{8188B73E-32A0-4ED4-9F04-47A6D3E0A40C}" destId="{5603E138-EE54-4F01-9864-33DB2583438F}" srcOrd="1" destOrd="0" parTransId="{05C08DC5-F66A-4CD3-AB38-8F6D0E51DD7E}" sibTransId="{9EDA258B-11AA-4CBC-93ED-4CCFDEBAE5E4}"/>
    <dgm:cxn modelId="{637CEE93-BB4F-452C-B628-1651732AEA92}" srcId="{8188B73E-32A0-4ED4-9F04-47A6D3E0A40C}" destId="{2E6120C3-A037-4274-BDFF-AA901A472247}" srcOrd="2" destOrd="0" parTransId="{50E306CC-73A3-4C11-B531-EC4505718D55}" sibTransId="{07C06C53-2E28-427B-8A73-18562842718F}"/>
    <dgm:cxn modelId="{FD7124A7-A466-4824-AF37-7A1376B6CEB4}" srcId="{8188B73E-32A0-4ED4-9F04-47A6D3E0A40C}" destId="{159F8026-9374-4E4F-BC58-228B79943EC2}" srcOrd="0" destOrd="0" parTransId="{98CA3206-707B-4124-8FF1-738D7352B4D8}" sibTransId="{6DB0210D-803C-40CA-B8AF-2C3E25F8FA91}"/>
    <dgm:cxn modelId="{58C49ABD-CC00-410E-A19C-18AEC33CFE65}" type="presOf" srcId="{2E6120C3-A037-4274-BDFF-AA901A472247}" destId="{397A1ED3-157C-4A5F-9855-809048DD528F}" srcOrd="0" destOrd="0" presId="urn:microsoft.com/office/officeart/2005/8/layout/pyramid1"/>
    <dgm:cxn modelId="{2D06EBBD-9D55-4A15-B2F3-0BFD253EDD2C}" type="presOf" srcId="{159F8026-9374-4E4F-BC58-228B79943EC2}" destId="{1F2EFDA0-AE80-43F2-AF47-1DC672C01AAB}" srcOrd="0" destOrd="0" presId="urn:microsoft.com/office/officeart/2005/8/layout/pyramid1"/>
    <dgm:cxn modelId="{39E6F3D4-89FD-408E-97F2-E60D25754BCE}" type="presOf" srcId="{5603E138-EE54-4F01-9864-33DB2583438F}" destId="{148FFC5F-5513-47DA-8AEF-C6AC2B888121}" srcOrd="1" destOrd="0" presId="urn:microsoft.com/office/officeart/2005/8/layout/pyramid1"/>
    <dgm:cxn modelId="{FB7099E1-B308-42BD-A3FA-A17F49F435FD}" type="presOf" srcId="{8188B73E-32A0-4ED4-9F04-47A6D3E0A40C}" destId="{22FA9E59-5BD1-4073-9986-A83AFC0FD1AA}" srcOrd="0" destOrd="0" presId="urn:microsoft.com/office/officeart/2005/8/layout/pyramid1"/>
    <dgm:cxn modelId="{9C862873-4243-479D-B7CD-82226108EB27}" type="presParOf" srcId="{22FA9E59-5BD1-4073-9986-A83AFC0FD1AA}" destId="{F02DAA4F-534D-44B7-830B-3B49400FBA4A}" srcOrd="0" destOrd="0" presId="urn:microsoft.com/office/officeart/2005/8/layout/pyramid1"/>
    <dgm:cxn modelId="{5ACB0CF2-351F-45FC-843A-0A6E7D77A1A3}" type="presParOf" srcId="{F02DAA4F-534D-44B7-830B-3B49400FBA4A}" destId="{1F2EFDA0-AE80-43F2-AF47-1DC672C01AAB}" srcOrd="0" destOrd="0" presId="urn:microsoft.com/office/officeart/2005/8/layout/pyramid1"/>
    <dgm:cxn modelId="{ED16E4CF-6AAF-4DFB-B98D-C84ED93E4B94}" type="presParOf" srcId="{F02DAA4F-534D-44B7-830B-3B49400FBA4A}" destId="{144131C9-F2E9-420A-A869-07A01A492FE1}" srcOrd="1" destOrd="0" presId="urn:microsoft.com/office/officeart/2005/8/layout/pyramid1"/>
    <dgm:cxn modelId="{073F2AB6-61B8-4293-9BAD-4EA516838E05}" type="presParOf" srcId="{22FA9E59-5BD1-4073-9986-A83AFC0FD1AA}" destId="{2ADC6D5C-98B3-4C11-A5BD-2A115C5D9AA7}" srcOrd="1" destOrd="0" presId="urn:microsoft.com/office/officeart/2005/8/layout/pyramid1"/>
    <dgm:cxn modelId="{871D3373-610D-4020-9F18-9F2B354D1267}" type="presParOf" srcId="{2ADC6D5C-98B3-4C11-A5BD-2A115C5D9AA7}" destId="{3F0F9C62-F49F-4E0A-9D77-4FAF2BD2DEB5}" srcOrd="0" destOrd="0" presId="urn:microsoft.com/office/officeart/2005/8/layout/pyramid1"/>
    <dgm:cxn modelId="{ECF0728B-E16A-4122-9F34-D95CD8C7133B}" type="presParOf" srcId="{2ADC6D5C-98B3-4C11-A5BD-2A115C5D9AA7}" destId="{148FFC5F-5513-47DA-8AEF-C6AC2B888121}" srcOrd="1" destOrd="0" presId="urn:microsoft.com/office/officeart/2005/8/layout/pyramid1"/>
    <dgm:cxn modelId="{16EE70B6-D46B-4647-8CEE-C91C1F03D583}" type="presParOf" srcId="{22FA9E59-5BD1-4073-9986-A83AFC0FD1AA}" destId="{565421AB-69B0-4EDF-95BB-32347BBB498B}" srcOrd="2" destOrd="0" presId="urn:microsoft.com/office/officeart/2005/8/layout/pyramid1"/>
    <dgm:cxn modelId="{8B0CAC6E-1494-4FD3-9FAB-CB082000B978}" type="presParOf" srcId="{565421AB-69B0-4EDF-95BB-32347BBB498B}" destId="{397A1ED3-157C-4A5F-9855-809048DD528F}" srcOrd="0" destOrd="0" presId="urn:microsoft.com/office/officeart/2005/8/layout/pyramid1"/>
    <dgm:cxn modelId="{20C0E601-6392-477E-98B9-793026ECD5D6}" type="presParOf" srcId="{565421AB-69B0-4EDF-95BB-32347BBB498B}" destId="{E6D98013-583F-4718-A0F9-97AC7C282E4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D490C7-C109-40F1-99BD-8C36391EB62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zh-TW" altLang="en-US"/>
        </a:p>
      </dgm:t>
    </dgm:pt>
    <dgm:pt modelId="{528E0232-0F42-4767-8593-DDDBBE0A0E59}">
      <dgm:prSet phldrT="[文字]" custT="1"/>
      <dgm:spPr>
        <a:solidFill>
          <a:schemeClr val="accent2">
            <a:lumMod val="75000"/>
          </a:schemeClr>
        </a:solidFill>
        <a:ln>
          <a:solidFill>
            <a:schemeClr val="accent2">
              <a:lumMod val="75000"/>
            </a:schemeClr>
          </a:solidFill>
        </a:ln>
      </dgm:spPr>
      <dgm:t>
        <a:bodyPr/>
        <a:lstStyle/>
        <a:p>
          <a:r>
            <a:rPr lang="zh-TW" altLang="en-US" sz="1600" dirty="0">
              <a:latin typeface="微軟正黑體" panose="020B0604030504040204" pitchFamily="34" charset="-120"/>
              <a:ea typeface="微軟正黑體" panose="020B0604030504040204" pitchFamily="34" charset="-120"/>
            </a:rPr>
            <a:t>總結性的</a:t>
          </a:r>
        </a:p>
      </dgm:t>
    </dgm:pt>
    <dgm:pt modelId="{82EAFD08-68FF-48E2-BFF4-67EA6372586F}" type="parTrans" cxnId="{543A3EF2-4310-432E-BC1C-5DB827513EF2}">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4085CAFC-D9BB-4D55-A2D3-696E628E32A6}" type="sibTrans" cxnId="{543A3EF2-4310-432E-BC1C-5DB827513EF2}">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FA59C9F-57A7-40B6-A923-4E9CC6C16433}">
      <dgm:prSet phldrT="[文字]" custT="1"/>
      <dgm:spPr>
        <a:ln>
          <a:solidFill>
            <a:schemeClr val="accent2">
              <a:lumMod val="75000"/>
            </a:schemeClr>
          </a:solidFill>
        </a:ln>
      </dgm:spPr>
      <dgm:t>
        <a:bodyPr/>
        <a:lstStyle/>
        <a:p>
          <a:r>
            <a:rPr lang="zh-TW" altLang="en-US" sz="2800" dirty="0">
              <a:latin typeface="微軟正黑體" panose="020B0604030504040204" pitchFamily="34" charset="-120"/>
              <a:ea typeface="微軟正黑體" panose="020B0604030504040204" pitchFamily="34" charset="-120"/>
            </a:rPr>
            <a:t>學習成果的評量   （</a:t>
          </a:r>
          <a:r>
            <a:rPr lang="en-US" altLang="zh-TW" sz="2800" dirty="0">
              <a:latin typeface="微軟正黑體" panose="020B0604030504040204" pitchFamily="34" charset="-120"/>
              <a:ea typeface="微軟正黑體" panose="020B0604030504040204" pitchFamily="34" charset="-120"/>
            </a:rPr>
            <a:t>Assessment of Learning</a:t>
          </a:r>
          <a:r>
            <a:rPr lang="zh-TW" altLang="en-US" sz="2800" dirty="0">
              <a:latin typeface="微軟正黑體" panose="020B0604030504040204" pitchFamily="34" charset="-120"/>
              <a:ea typeface="微軟正黑體" panose="020B0604030504040204" pitchFamily="34" charset="-120"/>
            </a:rPr>
            <a:t>）</a:t>
          </a:r>
        </a:p>
      </dgm:t>
    </dgm:pt>
    <dgm:pt modelId="{E3254EE6-F109-435B-B549-1F1FFB0A0368}" type="parTrans" cxnId="{A78E4F33-E5A3-4E8D-B59C-AE7655C0B869}">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20C81227-B1E2-4675-924F-EC413549522D}" type="sibTrans" cxnId="{A78E4F33-E5A3-4E8D-B59C-AE7655C0B869}">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4139D22E-1156-47D0-AE69-4E01C72108AB}">
      <dgm:prSet phldrT="[文字]" custT="1"/>
      <dgm:spPr>
        <a:solidFill>
          <a:schemeClr val="accent6">
            <a:lumMod val="75000"/>
          </a:schemeClr>
        </a:solidFill>
        <a:ln>
          <a:solidFill>
            <a:schemeClr val="accent6">
              <a:lumMod val="75000"/>
            </a:schemeClr>
          </a:solidFill>
        </a:ln>
      </dgm:spPr>
      <dgm:t>
        <a:bodyPr/>
        <a:lstStyle/>
        <a:p>
          <a:r>
            <a:rPr lang="zh-TW" altLang="en-US" sz="1800" dirty="0">
              <a:latin typeface="微軟正黑體" panose="020B0604030504040204" pitchFamily="34" charset="-120"/>
              <a:ea typeface="微軟正黑體" panose="020B0604030504040204" pitchFamily="34" charset="-120"/>
            </a:rPr>
            <a:t>形成性的</a:t>
          </a:r>
        </a:p>
      </dgm:t>
    </dgm:pt>
    <dgm:pt modelId="{1C413527-2E95-4F82-A27E-D4B5C522594F}" type="parTrans" cxnId="{C039D8FC-636F-43DF-9E22-AC5ED5E6DA69}">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F8B9D72A-20A0-4FCB-892B-F8824AB9B3B0}" type="sibTrans" cxnId="{C039D8FC-636F-43DF-9E22-AC5ED5E6DA69}">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916D4EA5-10BC-4A8A-A3A2-363E8C68228B}">
      <dgm:prSet phldrT="[文字]" custT="1"/>
      <dgm:spPr>
        <a:ln>
          <a:solidFill>
            <a:schemeClr val="accent6">
              <a:lumMod val="75000"/>
            </a:schemeClr>
          </a:solidFill>
        </a:ln>
      </dgm:spPr>
      <dgm:t>
        <a:bodyPr/>
        <a:lstStyle/>
        <a:p>
          <a:r>
            <a:rPr lang="zh-TW" altLang="en-US" sz="2800" dirty="0">
              <a:latin typeface="微軟正黑體" panose="020B0604030504040204" pitchFamily="34" charset="-120"/>
              <a:ea typeface="微軟正黑體" panose="020B0604030504040204" pitchFamily="34" charset="-120"/>
            </a:rPr>
            <a:t>改善學習的評量   （</a:t>
          </a:r>
          <a:r>
            <a:rPr lang="en-US" altLang="zh-TW" sz="2800" dirty="0">
              <a:latin typeface="微軟正黑體" panose="020B0604030504040204" pitchFamily="34" charset="-120"/>
              <a:ea typeface="微軟正黑體" panose="020B0604030504040204" pitchFamily="34" charset="-120"/>
            </a:rPr>
            <a:t>Assessment for Learning</a:t>
          </a:r>
          <a:r>
            <a:rPr lang="zh-TW" altLang="en-US" sz="2800" dirty="0">
              <a:latin typeface="微軟正黑體" panose="020B0604030504040204" pitchFamily="34" charset="-120"/>
              <a:ea typeface="微軟正黑體" panose="020B0604030504040204" pitchFamily="34" charset="-120"/>
            </a:rPr>
            <a:t>）</a:t>
          </a:r>
        </a:p>
      </dgm:t>
    </dgm:pt>
    <dgm:pt modelId="{9027E600-B83F-455B-8541-309B4D959F33}" type="parTrans" cxnId="{F3C83F75-052C-4711-ABF9-C9FED15F5FF1}">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6A39EF5-F39A-4B3D-B008-7D4F62CA9405}" type="sibTrans" cxnId="{F3C83F75-052C-4711-ABF9-C9FED15F5FF1}">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C2E72C95-8C82-4BAD-8677-04B51DD8F9F7}">
      <dgm:prSet phldrT="[文字]" custT="1"/>
      <dgm:spPr/>
      <dgm:t>
        <a:bodyPr/>
        <a:lstStyle/>
        <a:p>
          <a:r>
            <a:rPr lang="zh-TW" altLang="en-US" sz="1800" dirty="0">
              <a:latin typeface="微軟正黑體" panose="020B0604030504040204" pitchFamily="34" charset="-120"/>
              <a:ea typeface="微軟正黑體" panose="020B0604030504040204" pitchFamily="34" charset="-120"/>
            </a:rPr>
            <a:t>歷程性的</a:t>
          </a:r>
        </a:p>
      </dgm:t>
    </dgm:pt>
    <dgm:pt modelId="{D3C6A1D7-4CC7-4937-B0D4-A53E278D5CA7}" type="parTrans" cxnId="{68392FA2-6778-496A-A12E-45C7CBBD2161}">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3D558AEA-E997-4660-9A39-EF5B68AD0F98}" type="sibTrans" cxnId="{68392FA2-6778-496A-A12E-45C7CBBD2161}">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FCEAA1D7-9116-4265-BB18-0AD7524B6622}">
      <dgm:prSet phldrT="[文字]" custT="1"/>
      <dgm:spPr/>
      <dgm:t>
        <a:bodyPr/>
        <a:lstStyle/>
        <a:p>
          <a:r>
            <a:rPr lang="zh-TW" altLang="en-US" sz="2800" dirty="0">
              <a:latin typeface="微軟正黑體" panose="020B0604030504040204" pitchFamily="34" charset="-120"/>
              <a:ea typeface="微軟正黑體" panose="020B0604030504040204" pitchFamily="34" charset="-120"/>
            </a:rPr>
            <a:t>評量即學習的一部分（</a:t>
          </a:r>
          <a:r>
            <a:rPr lang="en-US" altLang="zh-TW" sz="2800" dirty="0">
              <a:latin typeface="微軟正黑體" panose="020B0604030504040204" pitchFamily="34" charset="-120"/>
              <a:ea typeface="微軟正黑體" panose="020B0604030504040204" pitchFamily="34" charset="-120"/>
            </a:rPr>
            <a:t>Assessment as Learning</a:t>
          </a:r>
          <a:r>
            <a:rPr lang="zh-TW" altLang="en-US" sz="2800" dirty="0">
              <a:latin typeface="微軟正黑體" panose="020B0604030504040204" pitchFamily="34" charset="-120"/>
              <a:ea typeface="微軟正黑體" panose="020B0604030504040204" pitchFamily="34" charset="-120"/>
            </a:rPr>
            <a:t>）</a:t>
          </a:r>
        </a:p>
      </dgm:t>
    </dgm:pt>
    <dgm:pt modelId="{9356CDF2-1C60-4EB1-9DC2-DF79DF3AD1D1}" type="parTrans" cxnId="{FAF2CF12-17B1-4F92-A3D1-FB419A6D8EFB}">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70CFDC0-FAC2-4782-B813-4AFD8359C033}" type="sibTrans" cxnId="{FAF2CF12-17B1-4F92-A3D1-FB419A6D8EFB}">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AC870E67-3CA0-4176-B275-C22285922B30}" type="pres">
      <dgm:prSet presAssocID="{50D490C7-C109-40F1-99BD-8C36391EB623}" presName="linearFlow" presStyleCnt="0">
        <dgm:presLayoutVars>
          <dgm:dir/>
          <dgm:animLvl val="lvl"/>
          <dgm:resizeHandles val="exact"/>
        </dgm:presLayoutVars>
      </dgm:prSet>
      <dgm:spPr/>
    </dgm:pt>
    <dgm:pt modelId="{EA17C85F-9736-4070-BDD0-6DEA4F6BC480}" type="pres">
      <dgm:prSet presAssocID="{528E0232-0F42-4767-8593-DDDBBE0A0E59}" presName="composite" presStyleCnt="0"/>
      <dgm:spPr/>
    </dgm:pt>
    <dgm:pt modelId="{E3975D58-11A0-4D1C-8273-0E8D5E1CA465}" type="pres">
      <dgm:prSet presAssocID="{528E0232-0F42-4767-8593-DDDBBE0A0E59}" presName="parentText" presStyleLbl="alignNode1" presStyleIdx="0" presStyleCnt="3" custLinFactNeighborY="0">
        <dgm:presLayoutVars>
          <dgm:chMax val="1"/>
          <dgm:bulletEnabled val="1"/>
        </dgm:presLayoutVars>
      </dgm:prSet>
      <dgm:spPr/>
    </dgm:pt>
    <dgm:pt modelId="{74474351-3F51-4EC1-8433-216FD7E20975}" type="pres">
      <dgm:prSet presAssocID="{528E0232-0F42-4767-8593-DDDBBE0A0E59}" presName="descendantText" presStyleLbl="alignAcc1" presStyleIdx="0" presStyleCnt="3" custLinFactNeighborX="0">
        <dgm:presLayoutVars>
          <dgm:bulletEnabled val="1"/>
        </dgm:presLayoutVars>
      </dgm:prSet>
      <dgm:spPr/>
    </dgm:pt>
    <dgm:pt modelId="{C3F6AF3D-42AE-458B-BC40-CAB32BA65F58}" type="pres">
      <dgm:prSet presAssocID="{4085CAFC-D9BB-4D55-A2D3-696E628E32A6}" presName="sp" presStyleCnt="0"/>
      <dgm:spPr/>
    </dgm:pt>
    <dgm:pt modelId="{ABEE57FD-BC39-4D04-B1FB-05F1AF0EB238}" type="pres">
      <dgm:prSet presAssocID="{4139D22E-1156-47D0-AE69-4E01C72108AB}" presName="composite" presStyleCnt="0"/>
      <dgm:spPr/>
    </dgm:pt>
    <dgm:pt modelId="{2551F799-7BF3-4611-AD15-A6A3AC04C0D2}" type="pres">
      <dgm:prSet presAssocID="{4139D22E-1156-47D0-AE69-4E01C72108AB}" presName="parentText" presStyleLbl="alignNode1" presStyleIdx="1" presStyleCnt="3" custLinFactNeighborY="0">
        <dgm:presLayoutVars>
          <dgm:chMax val="1"/>
          <dgm:bulletEnabled val="1"/>
        </dgm:presLayoutVars>
      </dgm:prSet>
      <dgm:spPr/>
    </dgm:pt>
    <dgm:pt modelId="{6D3A4CA5-FCD2-4664-9572-2165AD385853}" type="pres">
      <dgm:prSet presAssocID="{4139D22E-1156-47D0-AE69-4E01C72108AB}" presName="descendantText" presStyleLbl="alignAcc1" presStyleIdx="1" presStyleCnt="3">
        <dgm:presLayoutVars>
          <dgm:bulletEnabled val="1"/>
        </dgm:presLayoutVars>
      </dgm:prSet>
      <dgm:spPr/>
    </dgm:pt>
    <dgm:pt modelId="{4988D09F-BBE2-4C7D-85B6-F22E7D1C5808}" type="pres">
      <dgm:prSet presAssocID="{F8B9D72A-20A0-4FCB-892B-F8824AB9B3B0}" presName="sp" presStyleCnt="0"/>
      <dgm:spPr/>
    </dgm:pt>
    <dgm:pt modelId="{5A2A1EFE-1271-450B-B706-80D5B75B2B30}" type="pres">
      <dgm:prSet presAssocID="{C2E72C95-8C82-4BAD-8677-04B51DD8F9F7}" presName="composite" presStyleCnt="0"/>
      <dgm:spPr/>
    </dgm:pt>
    <dgm:pt modelId="{C581CBD0-73C5-4F7A-9606-F01545804634}" type="pres">
      <dgm:prSet presAssocID="{C2E72C95-8C82-4BAD-8677-04B51DD8F9F7}" presName="parentText" presStyleLbl="alignNode1" presStyleIdx="2" presStyleCnt="3">
        <dgm:presLayoutVars>
          <dgm:chMax val="1"/>
          <dgm:bulletEnabled val="1"/>
        </dgm:presLayoutVars>
      </dgm:prSet>
      <dgm:spPr/>
    </dgm:pt>
    <dgm:pt modelId="{605824A2-D167-4BD5-8392-7675A537591B}" type="pres">
      <dgm:prSet presAssocID="{C2E72C95-8C82-4BAD-8677-04B51DD8F9F7}" presName="descendantText" presStyleLbl="alignAcc1" presStyleIdx="2" presStyleCnt="3">
        <dgm:presLayoutVars>
          <dgm:bulletEnabled val="1"/>
        </dgm:presLayoutVars>
      </dgm:prSet>
      <dgm:spPr/>
    </dgm:pt>
  </dgm:ptLst>
  <dgm:cxnLst>
    <dgm:cxn modelId="{FAF2CF12-17B1-4F92-A3D1-FB419A6D8EFB}" srcId="{C2E72C95-8C82-4BAD-8677-04B51DD8F9F7}" destId="{FCEAA1D7-9116-4265-BB18-0AD7524B6622}" srcOrd="0" destOrd="0" parTransId="{9356CDF2-1C60-4EB1-9DC2-DF79DF3AD1D1}" sibTransId="{D70CFDC0-FAC2-4782-B813-4AFD8359C033}"/>
    <dgm:cxn modelId="{6E89581A-DB00-486C-B0FE-D22800F6E8DB}" type="presOf" srcId="{C2E72C95-8C82-4BAD-8677-04B51DD8F9F7}" destId="{C581CBD0-73C5-4F7A-9606-F01545804634}" srcOrd="0" destOrd="0" presId="urn:microsoft.com/office/officeart/2005/8/layout/chevron2"/>
    <dgm:cxn modelId="{A78E4F33-E5A3-4E8D-B59C-AE7655C0B869}" srcId="{528E0232-0F42-4767-8593-DDDBBE0A0E59}" destId="{DFA59C9F-57A7-40B6-A923-4E9CC6C16433}" srcOrd="0" destOrd="0" parTransId="{E3254EE6-F109-435B-B549-1F1FFB0A0368}" sibTransId="{20C81227-B1E2-4675-924F-EC413549522D}"/>
    <dgm:cxn modelId="{59A37447-5D4E-4CAE-BB38-DF154B759D5C}" type="presOf" srcId="{FCEAA1D7-9116-4265-BB18-0AD7524B6622}" destId="{605824A2-D167-4BD5-8392-7675A537591B}" srcOrd="0" destOrd="0" presId="urn:microsoft.com/office/officeart/2005/8/layout/chevron2"/>
    <dgm:cxn modelId="{F3C83F75-052C-4711-ABF9-C9FED15F5FF1}" srcId="{4139D22E-1156-47D0-AE69-4E01C72108AB}" destId="{916D4EA5-10BC-4A8A-A3A2-363E8C68228B}" srcOrd="0" destOrd="0" parTransId="{9027E600-B83F-455B-8541-309B4D959F33}" sibTransId="{D6A39EF5-F39A-4B3D-B008-7D4F62CA9405}"/>
    <dgm:cxn modelId="{B133C587-0159-4BDC-BBAF-E0E76507F76B}" type="presOf" srcId="{4139D22E-1156-47D0-AE69-4E01C72108AB}" destId="{2551F799-7BF3-4611-AD15-A6A3AC04C0D2}" srcOrd="0" destOrd="0" presId="urn:microsoft.com/office/officeart/2005/8/layout/chevron2"/>
    <dgm:cxn modelId="{BC51D399-D4A2-4160-A839-018E101E7606}" type="presOf" srcId="{916D4EA5-10BC-4A8A-A3A2-363E8C68228B}" destId="{6D3A4CA5-FCD2-4664-9572-2165AD385853}" srcOrd="0" destOrd="0" presId="urn:microsoft.com/office/officeart/2005/8/layout/chevron2"/>
    <dgm:cxn modelId="{5484719B-7871-4F88-A4C7-D989CA121621}" type="presOf" srcId="{DFA59C9F-57A7-40B6-A923-4E9CC6C16433}" destId="{74474351-3F51-4EC1-8433-216FD7E20975}" srcOrd="0" destOrd="0" presId="urn:microsoft.com/office/officeart/2005/8/layout/chevron2"/>
    <dgm:cxn modelId="{68392FA2-6778-496A-A12E-45C7CBBD2161}" srcId="{50D490C7-C109-40F1-99BD-8C36391EB623}" destId="{C2E72C95-8C82-4BAD-8677-04B51DD8F9F7}" srcOrd="2" destOrd="0" parTransId="{D3C6A1D7-4CC7-4937-B0D4-A53E278D5CA7}" sibTransId="{3D558AEA-E997-4660-9A39-EF5B68AD0F98}"/>
    <dgm:cxn modelId="{543A3EF2-4310-432E-BC1C-5DB827513EF2}" srcId="{50D490C7-C109-40F1-99BD-8C36391EB623}" destId="{528E0232-0F42-4767-8593-DDDBBE0A0E59}" srcOrd="0" destOrd="0" parTransId="{82EAFD08-68FF-48E2-BFF4-67EA6372586F}" sibTransId="{4085CAFC-D9BB-4D55-A2D3-696E628E32A6}"/>
    <dgm:cxn modelId="{EDC1A9F7-9A18-4071-AD0E-ED1BCF22CA1D}" type="presOf" srcId="{528E0232-0F42-4767-8593-DDDBBE0A0E59}" destId="{E3975D58-11A0-4D1C-8273-0E8D5E1CA465}" srcOrd="0" destOrd="0" presId="urn:microsoft.com/office/officeart/2005/8/layout/chevron2"/>
    <dgm:cxn modelId="{89CD10F9-F3CB-436E-88EC-69CA2E418703}" type="presOf" srcId="{50D490C7-C109-40F1-99BD-8C36391EB623}" destId="{AC870E67-3CA0-4176-B275-C22285922B30}" srcOrd="0" destOrd="0" presId="urn:microsoft.com/office/officeart/2005/8/layout/chevron2"/>
    <dgm:cxn modelId="{C039D8FC-636F-43DF-9E22-AC5ED5E6DA69}" srcId="{50D490C7-C109-40F1-99BD-8C36391EB623}" destId="{4139D22E-1156-47D0-AE69-4E01C72108AB}" srcOrd="1" destOrd="0" parTransId="{1C413527-2E95-4F82-A27E-D4B5C522594F}" sibTransId="{F8B9D72A-20A0-4FCB-892B-F8824AB9B3B0}"/>
    <dgm:cxn modelId="{E27DB7C0-FD35-465A-804A-DEC48CCB3EFF}" type="presParOf" srcId="{AC870E67-3CA0-4176-B275-C22285922B30}" destId="{EA17C85F-9736-4070-BDD0-6DEA4F6BC480}" srcOrd="0" destOrd="0" presId="urn:microsoft.com/office/officeart/2005/8/layout/chevron2"/>
    <dgm:cxn modelId="{DB6B0E65-48E5-4F1A-907A-217709DDC690}" type="presParOf" srcId="{EA17C85F-9736-4070-BDD0-6DEA4F6BC480}" destId="{E3975D58-11A0-4D1C-8273-0E8D5E1CA465}" srcOrd="0" destOrd="0" presId="urn:microsoft.com/office/officeart/2005/8/layout/chevron2"/>
    <dgm:cxn modelId="{23C5BAEA-92B8-4FE2-8CE8-2B7210EEC798}" type="presParOf" srcId="{EA17C85F-9736-4070-BDD0-6DEA4F6BC480}" destId="{74474351-3F51-4EC1-8433-216FD7E20975}" srcOrd="1" destOrd="0" presId="urn:microsoft.com/office/officeart/2005/8/layout/chevron2"/>
    <dgm:cxn modelId="{7138393E-6E1B-499F-9A35-277D547A5503}" type="presParOf" srcId="{AC870E67-3CA0-4176-B275-C22285922B30}" destId="{C3F6AF3D-42AE-458B-BC40-CAB32BA65F58}" srcOrd="1" destOrd="0" presId="urn:microsoft.com/office/officeart/2005/8/layout/chevron2"/>
    <dgm:cxn modelId="{3D2CD154-3DDE-4608-B348-0437D19F3848}" type="presParOf" srcId="{AC870E67-3CA0-4176-B275-C22285922B30}" destId="{ABEE57FD-BC39-4D04-B1FB-05F1AF0EB238}" srcOrd="2" destOrd="0" presId="urn:microsoft.com/office/officeart/2005/8/layout/chevron2"/>
    <dgm:cxn modelId="{B907042A-DA70-4EE0-94D3-772E918F9EE6}" type="presParOf" srcId="{ABEE57FD-BC39-4D04-B1FB-05F1AF0EB238}" destId="{2551F799-7BF3-4611-AD15-A6A3AC04C0D2}" srcOrd="0" destOrd="0" presId="urn:microsoft.com/office/officeart/2005/8/layout/chevron2"/>
    <dgm:cxn modelId="{A891CB54-7540-45DF-A7B2-324BB14E629B}" type="presParOf" srcId="{ABEE57FD-BC39-4D04-B1FB-05F1AF0EB238}" destId="{6D3A4CA5-FCD2-4664-9572-2165AD385853}" srcOrd="1" destOrd="0" presId="urn:microsoft.com/office/officeart/2005/8/layout/chevron2"/>
    <dgm:cxn modelId="{BBEC8F41-A61A-4DB6-8151-909D46E4E0EA}" type="presParOf" srcId="{AC870E67-3CA0-4176-B275-C22285922B30}" destId="{4988D09F-BBE2-4C7D-85B6-F22E7D1C5808}" srcOrd="3" destOrd="0" presId="urn:microsoft.com/office/officeart/2005/8/layout/chevron2"/>
    <dgm:cxn modelId="{6C38CD36-CF5C-46C4-85D0-1D128FC57035}" type="presParOf" srcId="{AC870E67-3CA0-4176-B275-C22285922B30}" destId="{5A2A1EFE-1271-450B-B706-80D5B75B2B30}" srcOrd="4" destOrd="0" presId="urn:microsoft.com/office/officeart/2005/8/layout/chevron2"/>
    <dgm:cxn modelId="{EABC40C0-60BC-4A5C-914F-58A0F3C576EA}" type="presParOf" srcId="{5A2A1EFE-1271-450B-B706-80D5B75B2B30}" destId="{C581CBD0-73C5-4F7A-9606-F01545804634}" srcOrd="0" destOrd="0" presId="urn:microsoft.com/office/officeart/2005/8/layout/chevron2"/>
    <dgm:cxn modelId="{EAF9033E-8215-4732-8C30-5A4D11F4E57F}" type="presParOf" srcId="{5A2A1EFE-1271-450B-B706-80D5B75B2B30}" destId="{605824A2-D167-4BD5-8392-7675A537591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FD5380-A8CB-4553-A624-B3243D13FC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F3D81D21-7204-443A-9EED-5C3D2D6891C0}">
      <dgm:prSet phldrT="[文字]" custT="1"/>
      <dgm:spPr>
        <a:solidFill>
          <a:schemeClr val="accent2">
            <a:lumMod val="40000"/>
            <a:lumOff val="60000"/>
          </a:schemeClr>
        </a:solidFill>
      </dgm:spPr>
      <dgm:t>
        <a:bodyPr/>
        <a:lstStyle/>
        <a:p>
          <a:r>
            <a:rPr lang="zh-TW" altLang="en-US" sz="2400" dirty="0">
              <a:solidFill>
                <a:schemeClr val="tx1"/>
              </a:solidFill>
              <a:latin typeface="微軟正黑體" panose="020B0604030504040204" pitchFamily="34" charset="-120"/>
              <a:ea typeface="微軟正黑體" panose="020B0604030504040204" pitchFamily="34" charset="-120"/>
            </a:rPr>
            <a:t>紙筆測驗 （指考、學測、會考、校內定期考試）</a:t>
          </a:r>
        </a:p>
      </dgm:t>
    </dgm:pt>
    <dgm:pt modelId="{6092AF01-7075-41C8-839B-16BFF435DB5D}" type="parTrans" cxnId="{1A9F642E-AAC4-41B3-B9A0-3C6B8340AE3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3FAADAEF-A92B-4943-9F6C-358296FFC16C}" type="sibTrans" cxnId="{1A9F642E-AAC4-41B3-B9A0-3C6B8340AE3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D53D9EA-76CE-4EB7-A89E-EA7FF8527987}">
      <dgm:prSet phldrT="[文字]" custT="1"/>
      <dgm:spPr>
        <a:solidFill>
          <a:schemeClr val="accent2">
            <a:lumMod val="40000"/>
            <a:lumOff val="60000"/>
          </a:schemeClr>
        </a:solidFill>
      </dgm:spPr>
      <dgm:t>
        <a:bodyPr/>
        <a:lstStyle/>
        <a:p>
          <a:r>
            <a:rPr lang="zh-TW" altLang="en-US" sz="2400" dirty="0">
              <a:solidFill>
                <a:schemeClr val="tx1"/>
              </a:solidFill>
              <a:latin typeface="微軟正黑體" panose="020B0604030504040204" pitchFamily="34" charset="-120"/>
              <a:ea typeface="微軟正黑體" panose="020B0604030504040204" pitchFamily="34" charset="-120"/>
            </a:rPr>
            <a:t>學習歷程檔案 （大學入學申請）</a:t>
          </a:r>
        </a:p>
      </dgm:t>
    </dgm:pt>
    <dgm:pt modelId="{EC9077F5-4E08-4128-9F50-396D42933636}" type="parTrans" cxnId="{0FB852E0-1603-4722-A150-EC13D85C0120}">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2382856D-1F91-4B14-B32A-1ADEBEEB895D}" type="sibTrans" cxnId="{0FB852E0-1603-4722-A150-EC13D85C0120}">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AB20B03-0E32-4F35-B0DE-600B9236F53C}" type="pres">
      <dgm:prSet presAssocID="{75FD5380-A8CB-4553-A624-B3243D13FC3F}" presName="linear" presStyleCnt="0">
        <dgm:presLayoutVars>
          <dgm:animLvl val="lvl"/>
          <dgm:resizeHandles val="exact"/>
        </dgm:presLayoutVars>
      </dgm:prSet>
      <dgm:spPr/>
    </dgm:pt>
    <dgm:pt modelId="{E4361C96-D91C-4F91-92F4-E897C77D7170}" type="pres">
      <dgm:prSet presAssocID="{F3D81D21-7204-443A-9EED-5C3D2D6891C0}" presName="parentText" presStyleLbl="node1" presStyleIdx="0" presStyleCnt="2">
        <dgm:presLayoutVars>
          <dgm:chMax val="0"/>
          <dgm:bulletEnabled val="1"/>
        </dgm:presLayoutVars>
      </dgm:prSet>
      <dgm:spPr/>
    </dgm:pt>
    <dgm:pt modelId="{E104BFC4-E407-458D-BC03-9DF456D872F4}" type="pres">
      <dgm:prSet presAssocID="{3FAADAEF-A92B-4943-9F6C-358296FFC16C}" presName="spacer" presStyleCnt="0"/>
      <dgm:spPr/>
    </dgm:pt>
    <dgm:pt modelId="{25963AB7-B2FE-4892-A4A9-E23234BB161B}" type="pres">
      <dgm:prSet presAssocID="{DD53D9EA-76CE-4EB7-A89E-EA7FF8527987}" presName="parentText" presStyleLbl="node1" presStyleIdx="1" presStyleCnt="2">
        <dgm:presLayoutVars>
          <dgm:chMax val="0"/>
          <dgm:bulletEnabled val="1"/>
        </dgm:presLayoutVars>
      </dgm:prSet>
      <dgm:spPr/>
    </dgm:pt>
  </dgm:ptLst>
  <dgm:cxnLst>
    <dgm:cxn modelId="{1A9F642E-AAC4-41B3-B9A0-3C6B8340AE38}" srcId="{75FD5380-A8CB-4553-A624-B3243D13FC3F}" destId="{F3D81D21-7204-443A-9EED-5C3D2D6891C0}" srcOrd="0" destOrd="0" parTransId="{6092AF01-7075-41C8-839B-16BFF435DB5D}" sibTransId="{3FAADAEF-A92B-4943-9F6C-358296FFC16C}"/>
    <dgm:cxn modelId="{D1125B82-0E55-4D77-BB10-6C3CE1AB875F}" type="presOf" srcId="{DD53D9EA-76CE-4EB7-A89E-EA7FF8527987}" destId="{25963AB7-B2FE-4892-A4A9-E23234BB161B}" srcOrd="0" destOrd="0" presId="urn:microsoft.com/office/officeart/2005/8/layout/vList2"/>
    <dgm:cxn modelId="{63694B96-32CA-4370-A401-3D49527838A5}" type="presOf" srcId="{75FD5380-A8CB-4553-A624-B3243D13FC3F}" destId="{DAB20B03-0E32-4F35-B0DE-600B9236F53C}" srcOrd="0" destOrd="0" presId="urn:microsoft.com/office/officeart/2005/8/layout/vList2"/>
    <dgm:cxn modelId="{EEE2A2D7-E03D-43D3-8B94-16881F9A4C8D}" type="presOf" srcId="{F3D81D21-7204-443A-9EED-5C3D2D6891C0}" destId="{E4361C96-D91C-4F91-92F4-E897C77D7170}" srcOrd="0" destOrd="0" presId="urn:microsoft.com/office/officeart/2005/8/layout/vList2"/>
    <dgm:cxn modelId="{0FB852E0-1603-4722-A150-EC13D85C0120}" srcId="{75FD5380-A8CB-4553-A624-B3243D13FC3F}" destId="{DD53D9EA-76CE-4EB7-A89E-EA7FF8527987}" srcOrd="1" destOrd="0" parTransId="{EC9077F5-4E08-4128-9F50-396D42933636}" sibTransId="{2382856D-1F91-4B14-B32A-1ADEBEEB895D}"/>
    <dgm:cxn modelId="{3951FD88-1A26-429D-9CB3-35394A8D3F9E}" type="presParOf" srcId="{DAB20B03-0E32-4F35-B0DE-600B9236F53C}" destId="{E4361C96-D91C-4F91-92F4-E897C77D7170}" srcOrd="0" destOrd="0" presId="urn:microsoft.com/office/officeart/2005/8/layout/vList2"/>
    <dgm:cxn modelId="{80B1A8BE-BFE2-44DC-A0A8-CE7BA87A0AED}" type="presParOf" srcId="{DAB20B03-0E32-4F35-B0DE-600B9236F53C}" destId="{E104BFC4-E407-458D-BC03-9DF456D872F4}" srcOrd="1" destOrd="0" presId="urn:microsoft.com/office/officeart/2005/8/layout/vList2"/>
    <dgm:cxn modelId="{56426D10-AA05-404C-86DE-DA82217084B6}" type="presParOf" srcId="{DAB20B03-0E32-4F35-B0DE-600B9236F53C}" destId="{25963AB7-B2FE-4892-A4A9-E23234BB161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BB4DB-59FD-4242-A68F-933D6F183192}" type="doc">
      <dgm:prSet loTypeId="urn:microsoft.com/office/officeart/2005/8/layout/gear1" loCatId="cycle" qsTypeId="urn:microsoft.com/office/officeart/2005/8/quickstyle/simple1" qsCatId="simple" csTypeId="urn:microsoft.com/office/officeart/2005/8/colors/accent1_2" csCatId="accent1" phldr="1"/>
      <dgm:spPr/>
    </dgm:pt>
    <dgm:pt modelId="{86A3AD4D-A207-441A-809B-E2D9E4CD7173}">
      <dgm:prSet phldrT="[文字]" custT="1"/>
      <dgm:spPr>
        <a:solidFill>
          <a:schemeClr val="accent6">
            <a:lumMod val="60000"/>
            <a:lumOff val="40000"/>
          </a:schemeClr>
        </a:solidFill>
        <a:effectLst>
          <a:outerShdw blurRad="50800" dist="38100" dir="5400000" algn="t" rotWithShape="0">
            <a:prstClr val="black">
              <a:alpha val="40000"/>
            </a:prstClr>
          </a:outerShdw>
        </a:effectLst>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課程目標        </a:t>
          </a: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領域／科目核心素養        </a:t>
          </a:r>
          <a:r>
            <a:rPr lang="en-US" altLang="zh-TW" sz="2000" dirty="0">
              <a:solidFill>
                <a:schemeClr val="tx1"/>
              </a:solidFill>
              <a:latin typeface="微軟正黑體" panose="020B0604030504040204" pitchFamily="34" charset="-120"/>
              <a:ea typeface="微軟正黑體" panose="020B0604030504040204" pitchFamily="34" charset="-120"/>
            </a:rPr>
            <a:t>2. </a:t>
          </a:r>
          <a:r>
            <a:rPr lang="zh-TW" altLang="en-US" sz="2000" dirty="0">
              <a:solidFill>
                <a:schemeClr val="tx1"/>
              </a:solidFill>
              <a:latin typeface="微軟正黑體" panose="020B0604030504040204" pitchFamily="34" charset="-120"/>
              <a:ea typeface="微軟正黑體" panose="020B0604030504040204" pitchFamily="34" charset="-120"/>
            </a:rPr>
            <a:t>跨領域核心素養</a:t>
          </a:r>
          <a:endParaRPr lang="en-US" altLang="zh-TW" sz="2000" dirty="0">
            <a:solidFill>
              <a:schemeClr val="tx1"/>
            </a:solidFill>
            <a:latin typeface="微軟正黑體" panose="020B0604030504040204" pitchFamily="34" charset="-120"/>
            <a:ea typeface="微軟正黑體" panose="020B0604030504040204" pitchFamily="34" charset="-120"/>
          </a:endParaRPr>
        </a:p>
      </dgm:t>
    </dgm:pt>
    <dgm:pt modelId="{3B9F6004-37EB-41A2-8EA5-4640BAEFAFC2}" type="parTrans" cxnId="{B21E6DB0-4A20-4C27-A8DC-0377C924FEC4}">
      <dgm:prSet/>
      <dgm:spPr/>
      <dgm:t>
        <a:bodyPr/>
        <a:lstStyle/>
        <a:p>
          <a:endParaRPr lang="zh-TW" altLang="en-US"/>
        </a:p>
      </dgm:t>
    </dgm:pt>
    <dgm:pt modelId="{FA035E13-B892-4E8E-9B8E-9AF9AE5E7760}" type="sibTrans" cxnId="{B21E6DB0-4A20-4C27-A8DC-0377C924FEC4}">
      <dgm:prSet/>
      <dgm:spPr/>
      <dgm:t>
        <a:bodyPr/>
        <a:lstStyle/>
        <a:p>
          <a:endParaRPr lang="zh-TW" altLang="en-US"/>
        </a:p>
      </dgm:t>
    </dgm:pt>
    <dgm:pt modelId="{CA442DCF-796E-4702-B69C-67063199EA4B}">
      <dgm:prSet phldrT="[文字]" custT="1"/>
      <dgm:spPr>
        <a:solidFill>
          <a:srgbClr val="CCC0D9"/>
        </a:solidFill>
        <a:effectLst>
          <a:outerShdw blurRad="50800" dist="38100" dir="10800000" algn="r" rotWithShape="0">
            <a:prstClr val="black">
              <a:alpha val="40000"/>
            </a:prstClr>
          </a:outerShdw>
        </a:effectLst>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素養導向評量</a:t>
          </a:r>
        </a:p>
      </dgm:t>
    </dgm:pt>
    <dgm:pt modelId="{7F2EB01E-39AB-459E-A7E4-9BB13EA10269}" type="parTrans" cxnId="{B3DFA284-68CD-41FC-8A63-60C281749A0D}">
      <dgm:prSet/>
      <dgm:spPr/>
      <dgm:t>
        <a:bodyPr/>
        <a:lstStyle/>
        <a:p>
          <a:endParaRPr lang="zh-TW" altLang="en-US"/>
        </a:p>
      </dgm:t>
    </dgm:pt>
    <dgm:pt modelId="{C70ACB5C-2A0B-4D7F-B172-C75ABA17F200}" type="sibTrans" cxnId="{B3DFA284-68CD-41FC-8A63-60C281749A0D}">
      <dgm:prSet/>
      <dgm:spPr/>
      <dgm:t>
        <a:bodyPr/>
        <a:lstStyle/>
        <a:p>
          <a:endParaRPr lang="zh-TW" altLang="en-US"/>
        </a:p>
      </dgm:t>
    </dgm:pt>
    <dgm:pt modelId="{E97D5B20-299F-4B9F-B93D-1B15DDF9FDA1}">
      <dgm:prSet phldrT="[文字]" custT="1"/>
      <dgm:spPr>
        <a:solidFill>
          <a:schemeClr val="accent2">
            <a:lumMod val="40000"/>
            <a:lumOff val="60000"/>
          </a:schemeClr>
        </a:solidFill>
        <a:effectLst>
          <a:outerShdw blurRad="50800" dist="38100" dir="10800000" algn="r" rotWithShape="0">
            <a:prstClr val="black">
              <a:alpha val="40000"/>
            </a:prstClr>
          </a:outerShdw>
        </a:effectLst>
      </dgm:spPr>
      <dgm:t>
        <a:bodyPr/>
        <a:lstStyle/>
        <a:p>
          <a:r>
            <a:rPr lang="zh-TW" altLang="en-US" sz="2000" dirty="0">
              <a:solidFill>
                <a:schemeClr val="tx1"/>
              </a:solidFill>
              <a:latin typeface="微軟正黑體" panose="020B0604030504040204" pitchFamily="34" charset="-120"/>
              <a:ea typeface="微軟正黑體" panose="020B0604030504040204" pitchFamily="34" charset="-120"/>
            </a:rPr>
            <a:t>素養導向教學</a:t>
          </a:r>
        </a:p>
      </dgm:t>
    </dgm:pt>
    <dgm:pt modelId="{6178F78E-E43B-4EFD-ADA6-092FC7921CDD}" type="parTrans" cxnId="{E0AD2476-136D-40E8-ABF0-284DB7B1D085}">
      <dgm:prSet/>
      <dgm:spPr/>
      <dgm:t>
        <a:bodyPr/>
        <a:lstStyle/>
        <a:p>
          <a:endParaRPr lang="zh-TW" altLang="en-US"/>
        </a:p>
      </dgm:t>
    </dgm:pt>
    <dgm:pt modelId="{34DBB8FA-EBD3-46E0-B3B8-CEBE6FCE9A4D}" type="sibTrans" cxnId="{E0AD2476-136D-40E8-ABF0-284DB7B1D085}">
      <dgm:prSet/>
      <dgm:spPr/>
      <dgm:t>
        <a:bodyPr/>
        <a:lstStyle/>
        <a:p>
          <a:endParaRPr lang="zh-TW" altLang="en-US"/>
        </a:p>
      </dgm:t>
    </dgm:pt>
    <dgm:pt modelId="{FF563FCD-1DB3-4175-8924-43D327597494}" type="pres">
      <dgm:prSet presAssocID="{D0CBB4DB-59FD-4242-A68F-933D6F183192}" presName="composite" presStyleCnt="0">
        <dgm:presLayoutVars>
          <dgm:chMax val="3"/>
          <dgm:animLvl val="lvl"/>
          <dgm:resizeHandles val="exact"/>
        </dgm:presLayoutVars>
      </dgm:prSet>
      <dgm:spPr/>
    </dgm:pt>
    <dgm:pt modelId="{60BBC070-95F9-46F4-AD19-3453265E11F7}" type="pres">
      <dgm:prSet presAssocID="{86A3AD4D-A207-441A-809B-E2D9E4CD7173}" presName="gear1" presStyleLbl="node1" presStyleIdx="0" presStyleCnt="3">
        <dgm:presLayoutVars>
          <dgm:chMax val="1"/>
          <dgm:bulletEnabled val="1"/>
        </dgm:presLayoutVars>
      </dgm:prSet>
      <dgm:spPr/>
    </dgm:pt>
    <dgm:pt modelId="{2D40386F-C7AA-407C-8F4C-6DF0455A02A6}" type="pres">
      <dgm:prSet presAssocID="{86A3AD4D-A207-441A-809B-E2D9E4CD7173}" presName="gear1srcNode" presStyleLbl="node1" presStyleIdx="0" presStyleCnt="3"/>
      <dgm:spPr/>
    </dgm:pt>
    <dgm:pt modelId="{90D46E46-0A08-449D-B89E-D3E7EE38125B}" type="pres">
      <dgm:prSet presAssocID="{86A3AD4D-A207-441A-809B-E2D9E4CD7173}" presName="gear1dstNode" presStyleLbl="node1" presStyleIdx="0" presStyleCnt="3"/>
      <dgm:spPr/>
    </dgm:pt>
    <dgm:pt modelId="{B2FF430D-7CFE-4E1A-9681-D962FC045F9C}" type="pres">
      <dgm:prSet presAssocID="{CA442DCF-796E-4702-B69C-67063199EA4B}" presName="gear2" presStyleLbl="node1" presStyleIdx="1" presStyleCnt="3">
        <dgm:presLayoutVars>
          <dgm:chMax val="1"/>
          <dgm:bulletEnabled val="1"/>
        </dgm:presLayoutVars>
      </dgm:prSet>
      <dgm:spPr/>
    </dgm:pt>
    <dgm:pt modelId="{42123D41-B45F-4200-A75C-CD2AFF3C01ED}" type="pres">
      <dgm:prSet presAssocID="{CA442DCF-796E-4702-B69C-67063199EA4B}" presName="gear2srcNode" presStyleLbl="node1" presStyleIdx="1" presStyleCnt="3"/>
      <dgm:spPr/>
    </dgm:pt>
    <dgm:pt modelId="{A15F1B93-3842-4DFA-B6EA-29ED81E0D951}" type="pres">
      <dgm:prSet presAssocID="{CA442DCF-796E-4702-B69C-67063199EA4B}" presName="gear2dstNode" presStyleLbl="node1" presStyleIdx="1" presStyleCnt="3"/>
      <dgm:spPr/>
    </dgm:pt>
    <dgm:pt modelId="{5615A473-CFB9-407D-AB6F-F70B02BDB83A}" type="pres">
      <dgm:prSet presAssocID="{E97D5B20-299F-4B9F-B93D-1B15DDF9FDA1}" presName="gear3" presStyleLbl="node1" presStyleIdx="2" presStyleCnt="3"/>
      <dgm:spPr/>
    </dgm:pt>
    <dgm:pt modelId="{6E302652-451E-4F00-BFBD-8C50958C4FDD}" type="pres">
      <dgm:prSet presAssocID="{E97D5B20-299F-4B9F-B93D-1B15DDF9FDA1}" presName="gear3tx" presStyleLbl="node1" presStyleIdx="2" presStyleCnt="3">
        <dgm:presLayoutVars>
          <dgm:chMax val="1"/>
          <dgm:bulletEnabled val="1"/>
        </dgm:presLayoutVars>
      </dgm:prSet>
      <dgm:spPr/>
    </dgm:pt>
    <dgm:pt modelId="{897E9DDA-74BA-48AE-AB60-18D825BB5A23}" type="pres">
      <dgm:prSet presAssocID="{E97D5B20-299F-4B9F-B93D-1B15DDF9FDA1}" presName="gear3srcNode" presStyleLbl="node1" presStyleIdx="2" presStyleCnt="3"/>
      <dgm:spPr/>
    </dgm:pt>
    <dgm:pt modelId="{A7C5E042-EBFA-49C7-8AD6-5D5E5364EF52}" type="pres">
      <dgm:prSet presAssocID="{E97D5B20-299F-4B9F-B93D-1B15DDF9FDA1}" presName="gear3dstNode" presStyleLbl="node1" presStyleIdx="2" presStyleCnt="3"/>
      <dgm:spPr/>
    </dgm:pt>
    <dgm:pt modelId="{F7655CF1-250D-4745-8830-396554970016}" type="pres">
      <dgm:prSet presAssocID="{FA035E13-B892-4E8E-9B8E-9AF9AE5E7760}" presName="connector1" presStyleLbl="sibTrans2D1" presStyleIdx="0" presStyleCnt="3"/>
      <dgm:spPr/>
    </dgm:pt>
    <dgm:pt modelId="{47CBF17E-52DD-44B4-B08E-36F5EF12AD8F}" type="pres">
      <dgm:prSet presAssocID="{C70ACB5C-2A0B-4D7F-B172-C75ABA17F200}" presName="connector2" presStyleLbl="sibTrans2D1" presStyleIdx="1" presStyleCnt="3"/>
      <dgm:spPr/>
    </dgm:pt>
    <dgm:pt modelId="{287E7F3F-C704-451F-86DE-53D2E8863F9F}" type="pres">
      <dgm:prSet presAssocID="{34DBB8FA-EBD3-46E0-B3B8-CEBE6FCE9A4D}" presName="connector3" presStyleLbl="sibTrans2D1" presStyleIdx="2" presStyleCnt="3"/>
      <dgm:spPr/>
    </dgm:pt>
  </dgm:ptLst>
  <dgm:cxnLst>
    <dgm:cxn modelId="{00765403-242C-4B53-9A02-01CA9877F203}" type="presOf" srcId="{E97D5B20-299F-4B9F-B93D-1B15DDF9FDA1}" destId="{6E302652-451E-4F00-BFBD-8C50958C4FDD}" srcOrd="1" destOrd="0" presId="urn:microsoft.com/office/officeart/2005/8/layout/gear1"/>
    <dgm:cxn modelId="{A438BC04-1158-48BA-B77F-BB70D595C3E0}" type="presOf" srcId="{E97D5B20-299F-4B9F-B93D-1B15DDF9FDA1}" destId="{5615A473-CFB9-407D-AB6F-F70B02BDB83A}" srcOrd="0" destOrd="0" presId="urn:microsoft.com/office/officeart/2005/8/layout/gear1"/>
    <dgm:cxn modelId="{BC9B6810-E4D3-48B2-8CE4-EEC12804A019}" type="presOf" srcId="{CA442DCF-796E-4702-B69C-67063199EA4B}" destId="{A15F1B93-3842-4DFA-B6EA-29ED81E0D951}" srcOrd="2" destOrd="0" presId="urn:microsoft.com/office/officeart/2005/8/layout/gear1"/>
    <dgm:cxn modelId="{7912B71B-ABF1-4087-8F09-14111A32DC0A}" type="presOf" srcId="{D0CBB4DB-59FD-4242-A68F-933D6F183192}" destId="{FF563FCD-1DB3-4175-8924-43D327597494}" srcOrd="0" destOrd="0" presId="urn:microsoft.com/office/officeart/2005/8/layout/gear1"/>
    <dgm:cxn modelId="{B00AA11C-82B9-4C12-9F90-382D5FE36E39}" type="presOf" srcId="{34DBB8FA-EBD3-46E0-B3B8-CEBE6FCE9A4D}" destId="{287E7F3F-C704-451F-86DE-53D2E8863F9F}" srcOrd="0" destOrd="0" presId="urn:microsoft.com/office/officeart/2005/8/layout/gear1"/>
    <dgm:cxn modelId="{80AE5131-7BF7-4506-A3F5-B15617C35F31}" type="presOf" srcId="{86A3AD4D-A207-441A-809B-E2D9E4CD7173}" destId="{60BBC070-95F9-46F4-AD19-3453265E11F7}" srcOrd="0" destOrd="0" presId="urn:microsoft.com/office/officeart/2005/8/layout/gear1"/>
    <dgm:cxn modelId="{4E8FC33E-1CBC-4B1E-84BF-AA860A9CD661}" type="presOf" srcId="{E97D5B20-299F-4B9F-B93D-1B15DDF9FDA1}" destId="{A7C5E042-EBFA-49C7-8AD6-5D5E5364EF52}" srcOrd="3" destOrd="0" presId="urn:microsoft.com/office/officeart/2005/8/layout/gear1"/>
    <dgm:cxn modelId="{C3E77464-2205-45CC-897D-0A5F2089FA6F}" type="presOf" srcId="{C70ACB5C-2A0B-4D7F-B172-C75ABA17F200}" destId="{47CBF17E-52DD-44B4-B08E-36F5EF12AD8F}" srcOrd="0" destOrd="0" presId="urn:microsoft.com/office/officeart/2005/8/layout/gear1"/>
    <dgm:cxn modelId="{7CC10369-15BA-4492-83BF-BCA3FCAFD5D4}" type="presOf" srcId="{CA442DCF-796E-4702-B69C-67063199EA4B}" destId="{B2FF430D-7CFE-4E1A-9681-D962FC045F9C}" srcOrd="0" destOrd="0" presId="urn:microsoft.com/office/officeart/2005/8/layout/gear1"/>
    <dgm:cxn modelId="{22600A49-A209-4897-86CA-7E27878E74B0}" type="presOf" srcId="{CA442DCF-796E-4702-B69C-67063199EA4B}" destId="{42123D41-B45F-4200-A75C-CD2AFF3C01ED}" srcOrd="1" destOrd="0" presId="urn:microsoft.com/office/officeart/2005/8/layout/gear1"/>
    <dgm:cxn modelId="{E0AD2476-136D-40E8-ABF0-284DB7B1D085}" srcId="{D0CBB4DB-59FD-4242-A68F-933D6F183192}" destId="{E97D5B20-299F-4B9F-B93D-1B15DDF9FDA1}" srcOrd="2" destOrd="0" parTransId="{6178F78E-E43B-4EFD-ADA6-092FC7921CDD}" sibTransId="{34DBB8FA-EBD3-46E0-B3B8-CEBE6FCE9A4D}"/>
    <dgm:cxn modelId="{B9EC1478-8A9A-4624-82ED-5E9FA5CC7B3C}" type="presOf" srcId="{86A3AD4D-A207-441A-809B-E2D9E4CD7173}" destId="{2D40386F-C7AA-407C-8F4C-6DF0455A02A6}" srcOrd="1" destOrd="0" presId="urn:microsoft.com/office/officeart/2005/8/layout/gear1"/>
    <dgm:cxn modelId="{B3DFA284-68CD-41FC-8A63-60C281749A0D}" srcId="{D0CBB4DB-59FD-4242-A68F-933D6F183192}" destId="{CA442DCF-796E-4702-B69C-67063199EA4B}" srcOrd="1" destOrd="0" parTransId="{7F2EB01E-39AB-459E-A7E4-9BB13EA10269}" sibTransId="{C70ACB5C-2A0B-4D7F-B172-C75ABA17F200}"/>
    <dgm:cxn modelId="{B21E6DB0-4A20-4C27-A8DC-0377C924FEC4}" srcId="{D0CBB4DB-59FD-4242-A68F-933D6F183192}" destId="{86A3AD4D-A207-441A-809B-E2D9E4CD7173}" srcOrd="0" destOrd="0" parTransId="{3B9F6004-37EB-41A2-8EA5-4640BAEFAFC2}" sibTransId="{FA035E13-B892-4E8E-9B8E-9AF9AE5E7760}"/>
    <dgm:cxn modelId="{BADCBDB4-4DF3-48A8-B5DD-2D5215DEE183}" type="presOf" srcId="{E97D5B20-299F-4B9F-B93D-1B15DDF9FDA1}" destId="{897E9DDA-74BA-48AE-AB60-18D825BB5A23}" srcOrd="2" destOrd="0" presId="urn:microsoft.com/office/officeart/2005/8/layout/gear1"/>
    <dgm:cxn modelId="{9C9B52D5-7809-4193-8808-8D75A729C479}" type="presOf" srcId="{FA035E13-B892-4E8E-9B8E-9AF9AE5E7760}" destId="{F7655CF1-250D-4745-8830-396554970016}" srcOrd="0" destOrd="0" presId="urn:microsoft.com/office/officeart/2005/8/layout/gear1"/>
    <dgm:cxn modelId="{293CA7ED-A955-4AF0-85F9-70D24983AE3C}" type="presOf" srcId="{86A3AD4D-A207-441A-809B-E2D9E4CD7173}" destId="{90D46E46-0A08-449D-B89E-D3E7EE38125B}" srcOrd="2" destOrd="0" presId="urn:microsoft.com/office/officeart/2005/8/layout/gear1"/>
    <dgm:cxn modelId="{FA605645-38C8-436D-8841-CA22C708169C}" type="presParOf" srcId="{FF563FCD-1DB3-4175-8924-43D327597494}" destId="{60BBC070-95F9-46F4-AD19-3453265E11F7}" srcOrd="0" destOrd="0" presId="urn:microsoft.com/office/officeart/2005/8/layout/gear1"/>
    <dgm:cxn modelId="{1801092D-0D70-4BE4-8AAF-E85E786F9CA8}" type="presParOf" srcId="{FF563FCD-1DB3-4175-8924-43D327597494}" destId="{2D40386F-C7AA-407C-8F4C-6DF0455A02A6}" srcOrd="1" destOrd="0" presId="urn:microsoft.com/office/officeart/2005/8/layout/gear1"/>
    <dgm:cxn modelId="{7D6A9E5F-86B7-4571-BEB4-4703F1DAFD15}" type="presParOf" srcId="{FF563FCD-1DB3-4175-8924-43D327597494}" destId="{90D46E46-0A08-449D-B89E-D3E7EE38125B}" srcOrd="2" destOrd="0" presId="urn:microsoft.com/office/officeart/2005/8/layout/gear1"/>
    <dgm:cxn modelId="{9E14F329-A385-40B1-9F3E-04A868BAD3EF}" type="presParOf" srcId="{FF563FCD-1DB3-4175-8924-43D327597494}" destId="{B2FF430D-7CFE-4E1A-9681-D962FC045F9C}" srcOrd="3" destOrd="0" presId="urn:microsoft.com/office/officeart/2005/8/layout/gear1"/>
    <dgm:cxn modelId="{3D34F411-39EB-4754-A2AD-A3CDFDCCAF53}" type="presParOf" srcId="{FF563FCD-1DB3-4175-8924-43D327597494}" destId="{42123D41-B45F-4200-A75C-CD2AFF3C01ED}" srcOrd="4" destOrd="0" presId="urn:microsoft.com/office/officeart/2005/8/layout/gear1"/>
    <dgm:cxn modelId="{2AC02947-AE12-498D-B668-3F0F83224322}" type="presParOf" srcId="{FF563FCD-1DB3-4175-8924-43D327597494}" destId="{A15F1B93-3842-4DFA-B6EA-29ED81E0D951}" srcOrd="5" destOrd="0" presId="urn:microsoft.com/office/officeart/2005/8/layout/gear1"/>
    <dgm:cxn modelId="{14BC43A7-7DBE-41FA-B0CB-8EC944B965C4}" type="presParOf" srcId="{FF563FCD-1DB3-4175-8924-43D327597494}" destId="{5615A473-CFB9-407D-AB6F-F70B02BDB83A}" srcOrd="6" destOrd="0" presId="urn:microsoft.com/office/officeart/2005/8/layout/gear1"/>
    <dgm:cxn modelId="{E2B9D473-1DB8-4C99-914C-A94AC73FA3BE}" type="presParOf" srcId="{FF563FCD-1DB3-4175-8924-43D327597494}" destId="{6E302652-451E-4F00-BFBD-8C50958C4FDD}" srcOrd="7" destOrd="0" presId="urn:microsoft.com/office/officeart/2005/8/layout/gear1"/>
    <dgm:cxn modelId="{2CA8C1F0-5EA3-475F-AA4F-427ED105D20E}" type="presParOf" srcId="{FF563FCD-1DB3-4175-8924-43D327597494}" destId="{897E9DDA-74BA-48AE-AB60-18D825BB5A23}" srcOrd="8" destOrd="0" presId="urn:microsoft.com/office/officeart/2005/8/layout/gear1"/>
    <dgm:cxn modelId="{39488977-2B24-4509-B3E5-0EFEDAD50533}" type="presParOf" srcId="{FF563FCD-1DB3-4175-8924-43D327597494}" destId="{A7C5E042-EBFA-49C7-8AD6-5D5E5364EF52}" srcOrd="9" destOrd="0" presId="urn:microsoft.com/office/officeart/2005/8/layout/gear1"/>
    <dgm:cxn modelId="{BD1F9374-EB82-4130-9B9F-D5FF1F8F568D}" type="presParOf" srcId="{FF563FCD-1DB3-4175-8924-43D327597494}" destId="{F7655CF1-250D-4745-8830-396554970016}" srcOrd="10" destOrd="0" presId="urn:microsoft.com/office/officeart/2005/8/layout/gear1"/>
    <dgm:cxn modelId="{86D4371A-2CAB-4496-932B-080CD51A30CC}" type="presParOf" srcId="{FF563FCD-1DB3-4175-8924-43D327597494}" destId="{47CBF17E-52DD-44B4-B08E-36F5EF12AD8F}" srcOrd="11" destOrd="0" presId="urn:microsoft.com/office/officeart/2005/8/layout/gear1"/>
    <dgm:cxn modelId="{43661568-49F6-4824-BFD2-3E3C0FEE8F94}" type="presParOf" srcId="{FF563FCD-1DB3-4175-8924-43D327597494}" destId="{287E7F3F-C704-451F-86DE-53D2E8863F9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380-A8CB-4553-A624-B3243D13FC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F3D81D21-7204-443A-9EED-5C3D2D6891C0}">
      <dgm:prSet phldrT="[文字]" custT="1"/>
      <dgm:spPr>
        <a:solidFill>
          <a:srgbClr val="CCC0D9"/>
        </a:solidFill>
      </dgm:spPr>
      <dgm:t>
        <a:bodyPr/>
        <a:lstStyle/>
        <a:p>
          <a:r>
            <a:rPr lang="zh-TW" altLang="en-US" sz="2800" dirty="0">
              <a:solidFill>
                <a:schemeClr val="tx1"/>
              </a:solidFill>
              <a:latin typeface="微軟正黑體" panose="020B0604030504040204" pitchFamily="34" charset="-120"/>
              <a:ea typeface="微軟正黑體" panose="020B0604030504040204" pitchFamily="34" charset="-120"/>
            </a:rPr>
            <a:t>紙筆測驗 （課室內不定期隨堂測驗、定期段考</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a:t>
          </a:r>
        </a:p>
      </dgm:t>
    </dgm:pt>
    <dgm:pt modelId="{6092AF01-7075-41C8-839B-16BFF435DB5D}" type="parTrans" cxnId="{1A9F642E-AAC4-41B3-B9A0-3C6B8340AE3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3FAADAEF-A92B-4943-9F6C-358296FFC16C}" type="sibTrans" cxnId="{1A9F642E-AAC4-41B3-B9A0-3C6B8340AE38}">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D53D9EA-76CE-4EB7-A89E-EA7FF8527987}">
      <dgm:prSet phldrT="[文字]" custT="1"/>
      <dgm:spPr>
        <a:solidFill>
          <a:srgbClr val="CCC0D9"/>
        </a:solidFill>
      </dgm:spPr>
      <dgm:t>
        <a:bodyPr/>
        <a:lstStyle/>
        <a:p>
          <a:r>
            <a:rPr lang="zh-TW" altLang="en-US" sz="2800" dirty="0">
              <a:solidFill>
                <a:schemeClr val="tx1"/>
              </a:solidFill>
              <a:latin typeface="微軟正黑體" panose="020B0604030504040204" pitchFamily="34" charset="-120"/>
              <a:ea typeface="微軟正黑體" panose="020B0604030504040204" pitchFamily="34" charset="-120"/>
            </a:rPr>
            <a:t>多元評量 （實作、檔案、作業、觀察、問答</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a:t>
          </a:r>
        </a:p>
      </dgm:t>
    </dgm:pt>
    <dgm:pt modelId="{EC9077F5-4E08-4128-9F50-396D42933636}" type="parTrans" cxnId="{0FB852E0-1603-4722-A150-EC13D85C0120}">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2382856D-1F91-4B14-B32A-1ADEBEEB895D}" type="sibTrans" cxnId="{0FB852E0-1603-4722-A150-EC13D85C0120}">
      <dgm:prSet/>
      <dgm:spPr/>
      <dgm:t>
        <a:bodyPr/>
        <a:lstStyle/>
        <a:p>
          <a:endParaRPr lang="zh-TW" altLang="en-US" sz="2800">
            <a:latin typeface="微軟正黑體" panose="020B0604030504040204" pitchFamily="34" charset="-120"/>
            <a:ea typeface="微軟正黑體" panose="020B0604030504040204" pitchFamily="34" charset="-120"/>
          </a:endParaRPr>
        </a:p>
      </dgm:t>
    </dgm:pt>
    <dgm:pt modelId="{DAB20B03-0E32-4F35-B0DE-600B9236F53C}" type="pres">
      <dgm:prSet presAssocID="{75FD5380-A8CB-4553-A624-B3243D13FC3F}" presName="linear" presStyleCnt="0">
        <dgm:presLayoutVars>
          <dgm:animLvl val="lvl"/>
          <dgm:resizeHandles val="exact"/>
        </dgm:presLayoutVars>
      </dgm:prSet>
      <dgm:spPr/>
    </dgm:pt>
    <dgm:pt modelId="{E4361C96-D91C-4F91-92F4-E897C77D7170}" type="pres">
      <dgm:prSet presAssocID="{F3D81D21-7204-443A-9EED-5C3D2D6891C0}" presName="parentText" presStyleLbl="node1" presStyleIdx="0" presStyleCnt="2">
        <dgm:presLayoutVars>
          <dgm:chMax val="0"/>
          <dgm:bulletEnabled val="1"/>
        </dgm:presLayoutVars>
      </dgm:prSet>
      <dgm:spPr/>
    </dgm:pt>
    <dgm:pt modelId="{E104BFC4-E407-458D-BC03-9DF456D872F4}" type="pres">
      <dgm:prSet presAssocID="{3FAADAEF-A92B-4943-9F6C-358296FFC16C}" presName="spacer" presStyleCnt="0"/>
      <dgm:spPr/>
    </dgm:pt>
    <dgm:pt modelId="{25963AB7-B2FE-4892-A4A9-E23234BB161B}" type="pres">
      <dgm:prSet presAssocID="{DD53D9EA-76CE-4EB7-A89E-EA7FF8527987}" presName="parentText" presStyleLbl="node1" presStyleIdx="1" presStyleCnt="2">
        <dgm:presLayoutVars>
          <dgm:chMax val="0"/>
          <dgm:bulletEnabled val="1"/>
        </dgm:presLayoutVars>
      </dgm:prSet>
      <dgm:spPr/>
    </dgm:pt>
  </dgm:ptLst>
  <dgm:cxnLst>
    <dgm:cxn modelId="{1A9F642E-AAC4-41B3-B9A0-3C6B8340AE38}" srcId="{75FD5380-A8CB-4553-A624-B3243D13FC3F}" destId="{F3D81D21-7204-443A-9EED-5C3D2D6891C0}" srcOrd="0" destOrd="0" parTransId="{6092AF01-7075-41C8-839B-16BFF435DB5D}" sibTransId="{3FAADAEF-A92B-4943-9F6C-358296FFC16C}"/>
    <dgm:cxn modelId="{D1125B82-0E55-4D77-BB10-6C3CE1AB875F}" type="presOf" srcId="{DD53D9EA-76CE-4EB7-A89E-EA7FF8527987}" destId="{25963AB7-B2FE-4892-A4A9-E23234BB161B}" srcOrd="0" destOrd="0" presId="urn:microsoft.com/office/officeart/2005/8/layout/vList2"/>
    <dgm:cxn modelId="{63694B96-32CA-4370-A401-3D49527838A5}" type="presOf" srcId="{75FD5380-A8CB-4553-A624-B3243D13FC3F}" destId="{DAB20B03-0E32-4F35-B0DE-600B9236F53C}" srcOrd="0" destOrd="0" presId="urn:microsoft.com/office/officeart/2005/8/layout/vList2"/>
    <dgm:cxn modelId="{EEE2A2D7-E03D-43D3-8B94-16881F9A4C8D}" type="presOf" srcId="{F3D81D21-7204-443A-9EED-5C3D2D6891C0}" destId="{E4361C96-D91C-4F91-92F4-E897C77D7170}" srcOrd="0" destOrd="0" presId="urn:microsoft.com/office/officeart/2005/8/layout/vList2"/>
    <dgm:cxn modelId="{0FB852E0-1603-4722-A150-EC13D85C0120}" srcId="{75FD5380-A8CB-4553-A624-B3243D13FC3F}" destId="{DD53D9EA-76CE-4EB7-A89E-EA7FF8527987}" srcOrd="1" destOrd="0" parTransId="{EC9077F5-4E08-4128-9F50-396D42933636}" sibTransId="{2382856D-1F91-4B14-B32A-1ADEBEEB895D}"/>
    <dgm:cxn modelId="{3951FD88-1A26-429D-9CB3-35394A8D3F9E}" type="presParOf" srcId="{DAB20B03-0E32-4F35-B0DE-600B9236F53C}" destId="{E4361C96-D91C-4F91-92F4-E897C77D7170}" srcOrd="0" destOrd="0" presId="urn:microsoft.com/office/officeart/2005/8/layout/vList2"/>
    <dgm:cxn modelId="{80B1A8BE-BFE2-44DC-A0A8-CE7BA87A0AED}" type="presParOf" srcId="{DAB20B03-0E32-4F35-B0DE-600B9236F53C}" destId="{E104BFC4-E407-458D-BC03-9DF456D872F4}" srcOrd="1" destOrd="0" presId="urn:microsoft.com/office/officeart/2005/8/layout/vList2"/>
    <dgm:cxn modelId="{56426D10-AA05-404C-86DE-DA82217084B6}" type="presParOf" srcId="{DAB20B03-0E32-4F35-B0DE-600B9236F53C}" destId="{25963AB7-B2FE-4892-A4A9-E23234BB161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8755D1-A084-4CA2-AC62-FFA9946BF1AD}"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zh-TW" altLang="en-US"/>
        </a:p>
      </dgm:t>
    </dgm:pt>
    <dgm:pt modelId="{D41CA93C-14E5-41F8-8CFA-5EAC952E8557}">
      <dgm:prSet phldrT="[文字]"/>
      <dgm:spPr/>
      <dgm:t>
        <a:bodyPr/>
        <a:lstStyle/>
        <a:p>
          <a:r>
            <a:rPr lang="zh-TW" altLang="en-US" dirty="0"/>
            <a:t>學習歷程檔案</a:t>
          </a:r>
        </a:p>
      </dgm:t>
    </dgm:pt>
    <dgm:pt modelId="{BAD05FA8-FE5F-4EF7-90CB-85DF1AE932C0}" type="parTrans" cxnId="{9CCC24B8-7D20-4201-AEC8-2D77BE046DA0}">
      <dgm:prSet/>
      <dgm:spPr/>
      <dgm:t>
        <a:bodyPr/>
        <a:lstStyle/>
        <a:p>
          <a:endParaRPr lang="zh-TW" altLang="en-US"/>
        </a:p>
      </dgm:t>
    </dgm:pt>
    <dgm:pt modelId="{73C2845C-E00C-4B8F-ADA2-66FFE7785A99}" type="sibTrans" cxnId="{9CCC24B8-7D20-4201-AEC8-2D77BE046DA0}">
      <dgm:prSet/>
      <dgm:spPr/>
      <dgm:t>
        <a:bodyPr/>
        <a:lstStyle/>
        <a:p>
          <a:endParaRPr lang="zh-TW" altLang="en-US"/>
        </a:p>
      </dgm:t>
    </dgm:pt>
    <dgm:pt modelId="{1BA9E0B2-DD85-4E4C-AC96-AB2A905BC855}">
      <dgm:prSet phldrT="[文字]"/>
      <dgm:spPr/>
      <dgm:t>
        <a:bodyPr/>
        <a:lstStyle/>
        <a:p>
          <a:r>
            <a:rPr lang="zh-TW" altLang="en-US" dirty="0"/>
            <a:t>檔案評量</a:t>
          </a:r>
        </a:p>
      </dgm:t>
    </dgm:pt>
    <dgm:pt modelId="{4C0C7B67-BEBA-42CA-8BE7-B2871DA55C04}" type="parTrans" cxnId="{FB02C373-FE6A-4343-A463-295D55597C00}">
      <dgm:prSet/>
      <dgm:spPr/>
      <dgm:t>
        <a:bodyPr/>
        <a:lstStyle/>
        <a:p>
          <a:endParaRPr lang="zh-TW" altLang="en-US"/>
        </a:p>
      </dgm:t>
    </dgm:pt>
    <dgm:pt modelId="{C4AD406E-DE7D-4319-98F3-3A4AA0382D37}" type="sibTrans" cxnId="{FB02C373-FE6A-4343-A463-295D55597C00}">
      <dgm:prSet/>
      <dgm:spPr/>
      <dgm:t>
        <a:bodyPr/>
        <a:lstStyle/>
        <a:p>
          <a:endParaRPr lang="zh-TW" altLang="en-US"/>
        </a:p>
      </dgm:t>
    </dgm:pt>
    <dgm:pt modelId="{216866A4-6738-4DB5-981A-6670827A955F}">
      <dgm:prSet phldrT="[文字]"/>
      <dgm:spPr/>
      <dgm:t>
        <a:bodyPr/>
        <a:lstStyle/>
        <a:p>
          <a:r>
            <a:rPr lang="zh-TW" altLang="en-US" dirty="0"/>
            <a:t>實作評量</a:t>
          </a:r>
        </a:p>
      </dgm:t>
    </dgm:pt>
    <dgm:pt modelId="{4CA71D82-781F-4762-9D1B-E8B58B1EF65C}" type="parTrans" cxnId="{E0988EE1-CA10-46FF-9AA6-36038EE6D7F6}">
      <dgm:prSet/>
      <dgm:spPr/>
      <dgm:t>
        <a:bodyPr/>
        <a:lstStyle/>
        <a:p>
          <a:endParaRPr lang="zh-TW" altLang="en-US"/>
        </a:p>
      </dgm:t>
    </dgm:pt>
    <dgm:pt modelId="{AA6CC44E-778B-4A5E-9AA3-92F02AB6C8D4}" type="sibTrans" cxnId="{E0988EE1-CA10-46FF-9AA6-36038EE6D7F6}">
      <dgm:prSet/>
      <dgm:spPr/>
      <dgm:t>
        <a:bodyPr/>
        <a:lstStyle/>
        <a:p>
          <a:endParaRPr lang="zh-TW" altLang="en-US"/>
        </a:p>
      </dgm:t>
    </dgm:pt>
    <dgm:pt modelId="{5AC57816-EB7E-498B-B0B9-D1B1ADC83313}">
      <dgm:prSet phldrT="[文字]"/>
      <dgm:spPr/>
      <dgm:t>
        <a:bodyPr/>
        <a:lstStyle/>
        <a:p>
          <a:r>
            <a:rPr lang="zh-TW" altLang="en-US" dirty="0"/>
            <a:t>真實評量</a:t>
          </a:r>
        </a:p>
      </dgm:t>
    </dgm:pt>
    <dgm:pt modelId="{41FE20D8-5806-494A-86A7-E159BB880D20}" type="parTrans" cxnId="{6543F2AD-78DA-40B5-9F00-4279CC1DD6DF}">
      <dgm:prSet/>
      <dgm:spPr/>
      <dgm:t>
        <a:bodyPr/>
        <a:lstStyle/>
        <a:p>
          <a:endParaRPr lang="zh-TW" altLang="en-US"/>
        </a:p>
      </dgm:t>
    </dgm:pt>
    <dgm:pt modelId="{A4ABE58D-BF65-42F2-924A-D50B8E573607}" type="sibTrans" cxnId="{6543F2AD-78DA-40B5-9F00-4279CC1DD6DF}">
      <dgm:prSet/>
      <dgm:spPr/>
      <dgm:t>
        <a:bodyPr/>
        <a:lstStyle/>
        <a:p>
          <a:endParaRPr lang="zh-TW" altLang="en-US"/>
        </a:p>
      </dgm:t>
    </dgm:pt>
    <dgm:pt modelId="{1DB65406-B04C-40C5-ABB3-018B0FF8B938}">
      <dgm:prSet phldrT="[文字]"/>
      <dgm:spPr/>
      <dgm:t>
        <a:bodyPr/>
        <a:lstStyle/>
        <a:p>
          <a:r>
            <a:rPr lang="zh-TW" altLang="en-US" dirty="0"/>
            <a:t>動態評量</a:t>
          </a:r>
        </a:p>
      </dgm:t>
    </dgm:pt>
    <dgm:pt modelId="{D76BE9F2-9E65-4941-8C79-6A674B975268}" type="parTrans" cxnId="{2B82EB5C-2932-4F2D-B198-1B4100C07DBA}">
      <dgm:prSet/>
      <dgm:spPr/>
      <dgm:t>
        <a:bodyPr/>
        <a:lstStyle/>
        <a:p>
          <a:endParaRPr lang="zh-TW" altLang="en-US"/>
        </a:p>
      </dgm:t>
    </dgm:pt>
    <dgm:pt modelId="{E1FB4CD6-BFBD-4ABA-A143-6A549CE4A315}" type="sibTrans" cxnId="{2B82EB5C-2932-4F2D-B198-1B4100C07DBA}">
      <dgm:prSet/>
      <dgm:spPr/>
      <dgm:t>
        <a:bodyPr/>
        <a:lstStyle/>
        <a:p>
          <a:endParaRPr lang="zh-TW" altLang="en-US"/>
        </a:p>
      </dgm:t>
    </dgm:pt>
    <dgm:pt modelId="{7EA52F8E-3AED-4103-94B1-8F0E832376CB}" type="pres">
      <dgm:prSet presAssocID="{B78755D1-A084-4CA2-AC62-FFA9946BF1AD}" presName="Name0" presStyleCnt="0">
        <dgm:presLayoutVars>
          <dgm:chMax val="1"/>
          <dgm:dir/>
          <dgm:animLvl val="ctr"/>
          <dgm:resizeHandles val="exact"/>
        </dgm:presLayoutVars>
      </dgm:prSet>
      <dgm:spPr/>
    </dgm:pt>
    <dgm:pt modelId="{20BCAE76-5190-44B3-AA9D-1BBE92B14F86}" type="pres">
      <dgm:prSet presAssocID="{D41CA93C-14E5-41F8-8CFA-5EAC952E8557}" presName="centerShape" presStyleLbl="node0" presStyleIdx="0" presStyleCnt="1"/>
      <dgm:spPr/>
    </dgm:pt>
    <dgm:pt modelId="{03A8371F-2363-4058-BD5B-F4AC1F72FBF4}" type="pres">
      <dgm:prSet presAssocID="{1BA9E0B2-DD85-4E4C-AC96-AB2A905BC855}" presName="node" presStyleLbl="node1" presStyleIdx="0" presStyleCnt="4">
        <dgm:presLayoutVars>
          <dgm:bulletEnabled val="1"/>
        </dgm:presLayoutVars>
      </dgm:prSet>
      <dgm:spPr/>
    </dgm:pt>
    <dgm:pt modelId="{5F3BC257-16FE-4434-BB91-A2E196B6BF01}" type="pres">
      <dgm:prSet presAssocID="{1BA9E0B2-DD85-4E4C-AC96-AB2A905BC855}" presName="dummy" presStyleCnt="0"/>
      <dgm:spPr/>
    </dgm:pt>
    <dgm:pt modelId="{02671870-164E-4A5B-8B6D-2A12EEC5401C}" type="pres">
      <dgm:prSet presAssocID="{C4AD406E-DE7D-4319-98F3-3A4AA0382D37}" presName="sibTrans" presStyleLbl="sibTrans2D1" presStyleIdx="0" presStyleCnt="4"/>
      <dgm:spPr/>
    </dgm:pt>
    <dgm:pt modelId="{EB399C40-1214-41D4-8E77-44FD97E9E29F}" type="pres">
      <dgm:prSet presAssocID="{216866A4-6738-4DB5-981A-6670827A955F}" presName="node" presStyleLbl="node1" presStyleIdx="1" presStyleCnt="4">
        <dgm:presLayoutVars>
          <dgm:bulletEnabled val="1"/>
        </dgm:presLayoutVars>
      </dgm:prSet>
      <dgm:spPr/>
    </dgm:pt>
    <dgm:pt modelId="{CCC53DF4-8A42-46D7-B019-14812622FB94}" type="pres">
      <dgm:prSet presAssocID="{216866A4-6738-4DB5-981A-6670827A955F}" presName="dummy" presStyleCnt="0"/>
      <dgm:spPr/>
    </dgm:pt>
    <dgm:pt modelId="{90C46FB0-5677-4B87-9001-B64E757537C5}" type="pres">
      <dgm:prSet presAssocID="{AA6CC44E-778B-4A5E-9AA3-92F02AB6C8D4}" presName="sibTrans" presStyleLbl="sibTrans2D1" presStyleIdx="1" presStyleCnt="4"/>
      <dgm:spPr/>
    </dgm:pt>
    <dgm:pt modelId="{95047D28-73F0-4C95-A88E-32B6BEF2D9CB}" type="pres">
      <dgm:prSet presAssocID="{5AC57816-EB7E-498B-B0B9-D1B1ADC83313}" presName="node" presStyleLbl="node1" presStyleIdx="2" presStyleCnt="4">
        <dgm:presLayoutVars>
          <dgm:bulletEnabled val="1"/>
        </dgm:presLayoutVars>
      </dgm:prSet>
      <dgm:spPr/>
    </dgm:pt>
    <dgm:pt modelId="{AF7CE489-D9EC-41CB-BB09-BE28358DB3EF}" type="pres">
      <dgm:prSet presAssocID="{5AC57816-EB7E-498B-B0B9-D1B1ADC83313}" presName="dummy" presStyleCnt="0"/>
      <dgm:spPr/>
    </dgm:pt>
    <dgm:pt modelId="{08404ABF-A3DE-491F-B32C-C30B491B2744}" type="pres">
      <dgm:prSet presAssocID="{A4ABE58D-BF65-42F2-924A-D50B8E573607}" presName="sibTrans" presStyleLbl="sibTrans2D1" presStyleIdx="2" presStyleCnt="4"/>
      <dgm:spPr/>
    </dgm:pt>
    <dgm:pt modelId="{7E096008-7E72-4ACE-93B1-E13BDB50EE19}" type="pres">
      <dgm:prSet presAssocID="{1DB65406-B04C-40C5-ABB3-018B0FF8B938}" presName="node" presStyleLbl="node1" presStyleIdx="3" presStyleCnt="4">
        <dgm:presLayoutVars>
          <dgm:bulletEnabled val="1"/>
        </dgm:presLayoutVars>
      </dgm:prSet>
      <dgm:spPr/>
    </dgm:pt>
    <dgm:pt modelId="{856C00FC-3983-4CF4-A02A-D61A20590FB9}" type="pres">
      <dgm:prSet presAssocID="{1DB65406-B04C-40C5-ABB3-018B0FF8B938}" presName="dummy" presStyleCnt="0"/>
      <dgm:spPr/>
    </dgm:pt>
    <dgm:pt modelId="{24CB7AB4-5164-48DB-BFDB-AC7BC766184D}" type="pres">
      <dgm:prSet presAssocID="{E1FB4CD6-BFBD-4ABA-A143-6A549CE4A315}" presName="sibTrans" presStyleLbl="sibTrans2D1" presStyleIdx="3" presStyleCnt="4"/>
      <dgm:spPr/>
    </dgm:pt>
  </dgm:ptLst>
  <dgm:cxnLst>
    <dgm:cxn modelId="{CBDD6220-4BCD-42CF-A7A6-2D54426226AF}" type="presOf" srcId="{D41CA93C-14E5-41F8-8CFA-5EAC952E8557}" destId="{20BCAE76-5190-44B3-AA9D-1BBE92B14F86}" srcOrd="0" destOrd="0" presId="urn:microsoft.com/office/officeart/2005/8/layout/radial6"/>
    <dgm:cxn modelId="{AFC16529-82E3-45F4-AC8E-6F36384D5E25}" type="presOf" srcId="{216866A4-6738-4DB5-981A-6670827A955F}" destId="{EB399C40-1214-41D4-8E77-44FD97E9E29F}" srcOrd="0" destOrd="0" presId="urn:microsoft.com/office/officeart/2005/8/layout/radial6"/>
    <dgm:cxn modelId="{1620E835-91BD-410B-A781-2B9C595CBEC6}" type="presOf" srcId="{1BA9E0B2-DD85-4E4C-AC96-AB2A905BC855}" destId="{03A8371F-2363-4058-BD5B-F4AC1F72FBF4}" srcOrd="0" destOrd="0" presId="urn:microsoft.com/office/officeart/2005/8/layout/radial6"/>
    <dgm:cxn modelId="{A7C85937-9FFE-448F-B1DD-3E7488C55AEE}" type="presOf" srcId="{AA6CC44E-778B-4A5E-9AA3-92F02AB6C8D4}" destId="{90C46FB0-5677-4B87-9001-B64E757537C5}" srcOrd="0" destOrd="0" presId="urn:microsoft.com/office/officeart/2005/8/layout/radial6"/>
    <dgm:cxn modelId="{2B82EB5C-2932-4F2D-B198-1B4100C07DBA}" srcId="{D41CA93C-14E5-41F8-8CFA-5EAC952E8557}" destId="{1DB65406-B04C-40C5-ABB3-018B0FF8B938}" srcOrd="3" destOrd="0" parTransId="{D76BE9F2-9E65-4941-8C79-6A674B975268}" sibTransId="{E1FB4CD6-BFBD-4ABA-A143-6A549CE4A315}"/>
    <dgm:cxn modelId="{CD2DED6A-5C6B-4E73-9D1D-6192B53B6857}" type="presOf" srcId="{1DB65406-B04C-40C5-ABB3-018B0FF8B938}" destId="{7E096008-7E72-4ACE-93B1-E13BDB50EE19}" srcOrd="0" destOrd="0" presId="urn:microsoft.com/office/officeart/2005/8/layout/radial6"/>
    <dgm:cxn modelId="{FB02C373-FE6A-4343-A463-295D55597C00}" srcId="{D41CA93C-14E5-41F8-8CFA-5EAC952E8557}" destId="{1BA9E0B2-DD85-4E4C-AC96-AB2A905BC855}" srcOrd="0" destOrd="0" parTransId="{4C0C7B67-BEBA-42CA-8BE7-B2871DA55C04}" sibTransId="{C4AD406E-DE7D-4319-98F3-3A4AA0382D37}"/>
    <dgm:cxn modelId="{C9555256-C77A-49A7-A60A-0AC8904156C8}" type="presOf" srcId="{A4ABE58D-BF65-42F2-924A-D50B8E573607}" destId="{08404ABF-A3DE-491F-B32C-C30B491B2744}" srcOrd="0" destOrd="0" presId="urn:microsoft.com/office/officeart/2005/8/layout/radial6"/>
    <dgm:cxn modelId="{A5F48083-F41C-4665-BF5F-7AD54266201A}" type="presOf" srcId="{5AC57816-EB7E-498B-B0B9-D1B1ADC83313}" destId="{95047D28-73F0-4C95-A88E-32B6BEF2D9CB}" srcOrd="0" destOrd="0" presId="urn:microsoft.com/office/officeart/2005/8/layout/radial6"/>
    <dgm:cxn modelId="{4DCB7C93-3179-4F39-9C96-8C5DE08BD8E8}" type="presOf" srcId="{C4AD406E-DE7D-4319-98F3-3A4AA0382D37}" destId="{02671870-164E-4A5B-8B6D-2A12EEC5401C}" srcOrd="0" destOrd="0" presId="urn:microsoft.com/office/officeart/2005/8/layout/radial6"/>
    <dgm:cxn modelId="{6543F2AD-78DA-40B5-9F00-4279CC1DD6DF}" srcId="{D41CA93C-14E5-41F8-8CFA-5EAC952E8557}" destId="{5AC57816-EB7E-498B-B0B9-D1B1ADC83313}" srcOrd="2" destOrd="0" parTransId="{41FE20D8-5806-494A-86A7-E159BB880D20}" sibTransId="{A4ABE58D-BF65-42F2-924A-D50B8E573607}"/>
    <dgm:cxn modelId="{0F084DB1-43B9-4510-AF18-42FCB5F906B4}" type="presOf" srcId="{B78755D1-A084-4CA2-AC62-FFA9946BF1AD}" destId="{7EA52F8E-3AED-4103-94B1-8F0E832376CB}" srcOrd="0" destOrd="0" presId="urn:microsoft.com/office/officeart/2005/8/layout/radial6"/>
    <dgm:cxn modelId="{9CCC24B8-7D20-4201-AEC8-2D77BE046DA0}" srcId="{B78755D1-A084-4CA2-AC62-FFA9946BF1AD}" destId="{D41CA93C-14E5-41F8-8CFA-5EAC952E8557}" srcOrd="0" destOrd="0" parTransId="{BAD05FA8-FE5F-4EF7-90CB-85DF1AE932C0}" sibTransId="{73C2845C-E00C-4B8F-ADA2-66FFE7785A99}"/>
    <dgm:cxn modelId="{E0988EE1-CA10-46FF-9AA6-36038EE6D7F6}" srcId="{D41CA93C-14E5-41F8-8CFA-5EAC952E8557}" destId="{216866A4-6738-4DB5-981A-6670827A955F}" srcOrd="1" destOrd="0" parTransId="{4CA71D82-781F-4762-9D1B-E8B58B1EF65C}" sibTransId="{AA6CC44E-778B-4A5E-9AA3-92F02AB6C8D4}"/>
    <dgm:cxn modelId="{504388F1-5195-4D33-BA10-AB507F507AEC}" type="presOf" srcId="{E1FB4CD6-BFBD-4ABA-A143-6A549CE4A315}" destId="{24CB7AB4-5164-48DB-BFDB-AC7BC766184D}" srcOrd="0" destOrd="0" presId="urn:microsoft.com/office/officeart/2005/8/layout/radial6"/>
    <dgm:cxn modelId="{95919AD3-B1C4-45F1-8593-54BE4648691A}" type="presParOf" srcId="{7EA52F8E-3AED-4103-94B1-8F0E832376CB}" destId="{20BCAE76-5190-44B3-AA9D-1BBE92B14F86}" srcOrd="0" destOrd="0" presId="urn:microsoft.com/office/officeart/2005/8/layout/radial6"/>
    <dgm:cxn modelId="{E62F24E1-8760-4015-A225-03809C956D71}" type="presParOf" srcId="{7EA52F8E-3AED-4103-94B1-8F0E832376CB}" destId="{03A8371F-2363-4058-BD5B-F4AC1F72FBF4}" srcOrd="1" destOrd="0" presId="urn:microsoft.com/office/officeart/2005/8/layout/radial6"/>
    <dgm:cxn modelId="{998EDEC8-BA42-47C3-8E66-75F99AC151CA}" type="presParOf" srcId="{7EA52F8E-3AED-4103-94B1-8F0E832376CB}" destId="{5F3BC257-16FE-4434-BB91-A2E196B6BF01}" srcOrd="2" destOrd="0" presId="urn:microsoft.com/office/officeart/2005/8/layout/radial6"/>
    <dgm:cxn modelId="{2A92E505-00C8-429A-8E88-45CFF63EE375}" type="presParOf" srcId="{7EA52F8E-3AED-4103-94B1-8F0E832376CB}" destId="{02671870-164E-4A5B-8B6D-2A12EEC5401C}" srcOrd="3" destOrd="0" presId="urn:microsoft.com/office/officeart/2005/8/layout/radial6"/>
    <dgm:cxn modelId="{08FF6276-9EF7-4D01-9711-F29CFAABB009}" type="presParOf" srcId="{7EA52F8E-3AED-4103-94B1-8F0E832376CB}" destId="{EB399C40-1214-41D4-8E77-44FD97E9E29F}" srcOrd="4" destOrd="0" presId="urn:microsoft.com/office/officeart/2005/8/layout/radial6"/>
    <dgm:cxn modelId="{C9269B42-F340-4C9B-A10A-32A7D6DEA293}" type="presParOf" srcId="{7EA52F8E-3AED-4103-94B1-8F0E832376CB}" destId="{CCC53DF4-8A42-46D7-B019-14812622FB94}" srcOrd="5" destOrd="0" presId="urn:microsoft.com/office/officeart/2005/8/layout/radial6"/>
    <dgm:cxn modelId="{3AF37925-74E4-456B-ADAC-EA61B6CBBB29}" type="presParOf" srcId="{7EA52F8E-3AED-4103-94B1-8F0E832376CB}" destId="{90C46FB0-5677-4B87-9001-B64E757537C5}" srcOrd="6" destOrd="0" presId="urn:microsoft.com/office/officeart/2005/8/layout/radial6"/>
    <dgm:cxn modelId="{7AE407A4-809F-4EE4-A779-4747BD252FD9}" type="presParOf" srcId="{7EA52F8E-3AED-4103-94B1-8F0E832376CB}" destId="{95047D28-73F0-4C95-A88E-32B6BEF2D9CB}" srcOrd="7" destOrd="0" presId="urn:microsoft.com/office/officeart/2005/8/layout/radial6"/>
    <dgm:cxn modelId="{9AEA1C14-07FB-40D9-8CCA-A80BC88DFE2D}" type="presParOf" srcId="{7EA52F8E-3AED-4103-94B1-8F0E832376CB}" destId="{AF7CE489-D9EC-41CB-BB09-BE28358DB3EF}" srcOrd="8" destOrd="0" presId="urn:microsoft.com/office/officeart/2005/8/layout/radial6"/>
    <dgm:cxn modelId="{B0FE8878-BC23-47E1-9531-D5091847A718}" type="presParOf" srcId="{7EA52F8E-3AED-4103-94B1-8F0E832376CB}" destId="{08404ABF-A3DE-491F-B32C-C30B491B2744}" srcOrd="9" destOrd="0" presId="urn:microsoft.com/office/officeart/2005/8/layout/radial6"/>
    <dgm:cxn modelId="{5E7CC184-6925-4F96-918B-8F44F684BC20}" type="presParOf" srcId="{7EA52F8E-3AED-4103-94B1-8F0E832376CB}" destId="{7E096008-7E72-4ACE-93B1-E13BDB50EE19}" srcOrd="10" destOrd="0" presId="urn:microsoft.com/office/officeart/2005/8/layout/radial6"/>
    <dgm:cxn modelId="{50BEF64B-747F-4342-B69D-B5B148860CD1}" type="presParOf" srcId="{7EA52F8E-3AED-4103-94B1-8F0E832376CB}" destId="{856C00FC-3983-4CF4-A02A-D61A20590FB9}" srcOrd="11" destOrd="0" presId="urn:microsoft.com/office/officeart/2005/8/layout/radial6"/>
    <dgm:cxn modelId="{8DB88510-F947-4F26-AF6E-7FE3F75BF310}" type="presParOf" srcId="{7EA52F8E-3AED-4103-94B1-8F0E832376CB}" destId="{24CB7AB4-5164-48DB-BFDB-AC7BC766184D}"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EAC109-78AB-4BBE-BF0A-FDACAA443B5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TW" altLang="en-US"/>
        </a:p>
      </dgm:t>
    </dgm:pt>
    <dgm:pt modelId="{1DB33F40-C68A-45D2-8EFC-6D58EB9FD8E2}">
      <dgm:prSet phldrT="[文字]" custT="1"/>
      <dgm:spPr>
        <a:solidFill>
          <a:srgbClr val="EECB68"/>
        </a:solidFill>
      </dgm:spPr>
      <dgm:t>
        <a:bodyPr/>
        <a:lstStyle/>
        <a:p>
          <a:r>
            <a:rPr lang="zh-TW" altLang="en-US" sz="2800" dirty="0">
              <a:solidFill>
                <a:schemeClr val="tx1"/>
              </a:solidFill>
              <a:latin typeface="微軟正黑體" panose="020B0604030504040204" pitchFamily="34" charset="-120"/>
              <a:ea typeface="微軟正黑體" panose="020B0604030504040204" pitchFamily="34" charset="-120"/>
            </a:rPr>
            <a:t>建立多元的評量標準</a:t>
          </a:r>
        </a:p>
      </dgm:t>
    </dgm:pt>
    <dgm:pt modelId="{8280548D-B5B3-435B-8DE0-15D0D8A763E2}" type="parTrans" cxnId="{1C049349-2B21-4794-8373-C6D60A0EE1CC}">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9069205D-6B11-4D9A-B68E-03B4FA80131D}" type="sibTrans" cxnId="{1C049349-2B21-4794-8373-C6D60A0EE1CC}">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0754E76B-6CDA-4C20-9977-2D0A6940D178}">
      <dgm:prSet phldrT="[文字]" custT="1"/>
      <dgm:spPr>
        <a:solidFill>
          <a:srgbClr val="B4C7E7"/>
        </a:solidFill>
      </dgm:spPr>
      <dgm:t>
        <a:bodyPr/>
        <a:lstStyle/>
        <a:p>
          <a:r>
            <a:rPr lang="zh-TW" altLang="en-US" sz="2800" dirty="0">
              <a:solidFill>
                <a:schemeClr val="tx1"/>
              </a:solidFill>
              <a:latin typeface="微軟正黑體" panose="020B0604030504040204" pitchFamily="34" charset="-120"/>
              <a:ea typeface="微軟正黑體" panose="020B0604030504040204" pitchFamily="34" charset="-120"/>
            </a:rPr>
            <a:t>和學生共同訂定評量標準</a:t>
          </a:r>
        </a:p>
      </dgm:t>
    </dgm:pt>
    <dgm:pt modelId="{0DC50378-207F-4C45-B86C-A28B6E7027C1}" type="parTrans" cxnId="{89E2C40E-C088-44B9-9E15-828C3DB1AB95}">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042815D8-EE9D-414F-9E1F-311AFE74557D}" type="sibTrans" cxnId="{89E2C40E-C088-44B9-9E15-828C3DB1AB95}">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318CBA9A-2ABB-4981-ACF4-DA6961C5E731}">
      <dgm:prSet phldrT="[文字]" custT="1"/>
      <dgm:spPr>
        <a:solidFill>
          <a:srgbClr val="8FCDBD"/>
        </a:solidFill>
      </dgm:spPr>
      <dgm:t>
        <a:bodyPr/>
        <a:lstStyle/>
        <a:p>
          <a:r>
            <a:rPr lang="zh-TW" altLang="en-US" sz="2800" dirty="0">
              <a:solidFill>
                <a:schemeClr val="tx1"/>
              </a:solidFill>
              <a:latin typeface="微軟正黑體" panose="020B0604030504040204" pitchFamily="34" charset="-120"/>
              <a:ea typeface="微軟正黑體" panose="020B0604030504040204" pitchFamily="34" charset="-120"/>
            </a:rPr>
            <a:t>完整保留歷程記錄</a:t>
          </a:r>
        </a:p>
      </dgm:t>
    </dgm:pt>
    <dgm:pt modelId="{143DF278-095A-48BE-9F45-883889FA4B6B}" type="parTrans" cxnId="{4C7411DB-AF7C-4370-B4A1-A4688BC47E8C}">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5A026EFF-9EB7-4086-8F08-CE911C742FA0}" type="sibTrans" cxnId="{4C7411DB-AF7C-4370-B4A1-A4688BC47E8C}">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56E9CF42-920F-4ADE-9200-75B39C866BA4}">
      <dgm:prSet phldrT="[文字]" custT="1"/>
      <dgm:spPr>
        <a:solidFill>
          <a:schemeClr val="accent2">
            <a:lumMod val="40000"/>
            <a:lumOff val="60000"/>
          </a:schemeClr>
        </a:solidFill>
      </dgm:spPr>
      <dgm:t>
        <a:bodyPr/>
        <a:lstStyle/>
        <a:p>
          <a:r>
            <a:rPr lang="zh-TW" altLang="en-US" sz="2800" dirty="0">
              <a:solidFill>
                <a:schemeClr val="tx1"/>
              </a:solidFill>
              <a:latin typeface="微軟正黑體" panose="020B0604030504040204" pitchFamily="34" charset="-120"/>
              <a:ea typeface="微軟正黑體" panose="020B0604030504040204" pitchFamily="34" charset="-120"/>
            </a:rPr>
            <a:t>引導學生建立自我評量</a:t>
          </a:r>
        </a:p>
      </dgm:t>
    </dgm:pt>
    <dgm:pt modelId="{58B780C3-3D67-4C04-A1B7-F49B71DB00E4}" type="parTrans" cxnId="{3581D014-2D95-4CCC-AE95-C35B755CB9DC}">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A2FC73CC-B9CB-47B6-BB24-E7BDB7F2DC1B}" type="sibTrans" cxnId="{3581D014-2D95-4CCC-AE95-C35B755CB9DC}">
      <dgm:prSet/>
      <dgm:spPr/>
      <dgm:t>
        <a:bodyPr/>
        <a:lstStyle/>
        <a:p>
          <a:endParaRPr lang="zh-TW" altLang="en-US" sz="2800">
            <a:solidFill>
              <a:schemeClr val="tx1"/>
            </a:solidFill>
            <a:latin typeface="微軟正黑體" panose="020B0604030504040204" pitchFamily="34" charset="-120"/>
            <a:ea typeface="微軟正黑體" panose="020B0604030504040204" pitchFamily="34" charset="-120"/>
          </a:endParaRPr>
        </a:p>
      </dgm:t>
    </dgm:pt>
    <dgm:pt modelId="{E99DEF29-1286-4141-BC8F-353E7B966529}" type="pres">
      <dgm:prSet presAssocID="{5FEAC109-78AB-4BBE-BF0A-FDACAA443B5B}" presName="matrix" presStyleCnt="0">
        <dgm:presLayoutVars>
          <dgm:chMax val="1"/>
          <dgm:dir/>
          <dgm:resizeHandles val="exact"/>
        </dgm:presLayoutVars>
      </dgm:prSet>
      <dgm:spPr/>
    </dgm:pt>
    <dgm:pt modelId="{A67D21DA-D91B-426A-8899-ADA853805CAF}" type="pres">
      <dgm:prSet presAssocID="{5FEAC109-78AB-4BBE-BF0A-FDACAA443B5B}" presName="axisShape" presStyleLbl="bgShp" presStyleIdx="0" presStyleCnt="1"/>
      <dgm:spPr/>
    </dgm:pt>
    <dgm:pt modelId="{F2690FF1-7D4E-414F-82C8-3309CF02CFDA}" type="pres">
      <dgm:prSet presAssocID="{5FEAC109-78AB-4BBE-BF0A-FDACAA443B5B}" presName="rect1" presStyleLbl="node1" presStyleIdx="0" presStyleCnt="4">
        <dgm:presLayoutVars>
          <dgm:chMax val="0"/>
          <dgm:chPref val="0"/>
          <dgm:bulletEnabled val="1"/>
        </dgm:presLayoutVars>
      </dgm:prSet>
      <dgm:spPr/>
    </dgm:pt>
    <dgm:pt modelId="{C621EA47-03E8-480B-93C3-9A0B1E9EC743}" type="pres">
      <dgm:prSet presAssocID="{5FEAC109-78AB-4BBE-BF0A-FDACAA443B5B}" presName="rect2" presStyleLbl="node1" presStyleIdx="1" presStyleCnt="4">
        <dgm:presLayoutVars>
          <dgm:chMax val="0"/>
          <dgm:chPref val="0"/>
          <dgm:bulletEnabled val="1"/>
        </dgm:presLayoutVars>
      </dgm:prSet>
      <dgm:spPr/>
    </dgm:pt>
    <dgm:pt modelId="{65943229-4B51-4697-8AB4-9246C99AA564}" type="pres">
      <dgm:prSet presAssocID="{5FEAC109-78AB-4BBE-BF0A-FDACAA443B5B}" presName="rect3" presStyleLbl="node1" presStyleIdx="2" presStyleCnt="4">
        <dgm:presLayoutVars>
          <dgm:chMax val="0"/>
          <dgm:chPref val="0"/>
          <dgm:bulletEnabled val="1"/>
        </dgm:presLayoutVars>
      </dgm:prSet>
      <dgm:spPr/>
    </dgm:pt>
    <dgm:pt modelId="{26AFCD2E-4237-4B19-9ADD-F1ECA880C7C4}" type="pres">
      <dgm:prSet presAssocID="{5FEAC109-78AB-4BBE-BF0A-FDACAA443B5B}" presName="rect4" presStyleLbl="node1" presStyleIdx="3" presStyleCnt="4">
        <dgm:presLayoutVars>
          <dgm:chMax val="0"/>
          <dgm:chPref val="0"/>
          <dgm:bulletEnabled val="1"/>
        </dgm:presLayoutVars>
      </dgm:prSet>
      <dgm:spPr/>
    </dgm:pt>
  </dgm:ptLst>
  <dgm:cxnLst>
    <dgm:cxn modelId="{D812F20A-0495-4D78-873A-E17C9CBA44CF}" type="presOf" srcId="{1DB33F40-C68A-45D2-8EFC-6D58EB9FD8E2}" destId="{F2690FF1-7D4E-414F-82C8-3309CF02CFDA}" srcOrd="0" destOrd="0" presId="urn:microsoft.com/office/officeart/2005/8/layout/matrix2"/>
    <dgm:cxn modelId="{89E2C40E-C088-44B9-9E15-828C3DB1AB95}" srcId="{5FEAC109-78AB-4BBE-BF0A-FDACAA443B5B}" destId="{0754E76B-6CDA-4C20-9977-2D0A6940D178}" srcOrd="1" destOrd="0" parTransId="{0DC50378-207F-4C45-B86C-A28B6E7027C1}" sibTransId="{042815D8-EE9D-414F-9E1F-311AFE74557D}"/>
    <dgm:cxn modelId="{3581D014-2D95-4CCC-AE95-C35B755CB9DC}" srcId="{5FEAC109-78AB-4BBE-BF0A-FDACAA443B5B}" destId="{56E9CF42-920F-4ADE-9200-75B39C866BA4}" srcOrd="3" destOrd="0" parTransId="{58B780C3-3D67-4C04-A1B7-F49B71DB00E4}" sibTransId="{A2FC73CC-B9CB-47B6-BB24-E7BDB7F2DC1B}"/>
    <dgm:cxn modelId="{A320141B-58B8-4617-BE2E-866459843451}" type="presOf" srcId="{56E9CF42-920F-4ADE-9200-75B39C866BA4}" destId="{26AFCD2E-4237-4B19-9ADD-F1ECA880C7C4}" srcOrd="0" destOrd="0" presId="urn:microsoft.com/office/officeart/2005/8/layout/matrix2"/>
    <dgm:cxn modelId="{C95E2137-13B4-4796-BDC9-189160839637}" type="presOf" srcId="{318CBA9A-2ABB-4981-ACF4-DA6961C5E731}" destId="{65943229-4B51-4697-8AB4-9246C99AA564}" srcOrd="0" destOrd="0" presId="urn:microsoft.com/office/officeart/2005/8/layout/matrix2"/>
    <dgm:cxn modelId="{1C049349-2B21-4794-8373-C6D60A0EE1CC}" srcId="{5FEAC109-78AB-4BBE-BF0A-FDACAA443B5B}" destId="{1DB33F40-C68A-45D2-8EFC-6D58EB9FD8E2}" srcOrd="0" destOrd="0" parTransId="{8280548D-B5B3-435B-8DE0-15D0D8A763E2}" sibTransId="{9069205D-6B11-4D9A-B68E-03B4FA80131D}"/>
    <dgm:cxn modelId="{9118ED6D-96C0-4988-848B-6BCD405E5F0B}" type="presOf" srcId="{5FEAC109-78AB-4BBE-BF0A-FDACAA443B5B}" destId="{E99DEF29-1286-4141-BC8F-353E7B966529}" srcOrd="0" destOrd="0" presId="urn:microsoft.com/office/officeart/2005/8/layout/matrix2"/>
    <dgm:cxn modelId="{C5861193-8DCF-4481-8E06-04B2D1B39D0A}" type="presOf" srcId="{0754E76B-6CDA-4C20-9977-2D0A6940D178}" destId="{C621EA47-03E8-480B-93C3-9A0B1E9EC743}" srcOrd="0" destOrd="0" presId="urn:microsoft.com/office/officeart/2005/8/layout/matrix2"/>
    <dgm:cxn modelId="{4C7411DB-AF7C-4370-B4A1-A4688BC47E8C}" srcId="{5FEAC109-78AB-4BBE-BF0A-FDACAA443B5B}" destId="{318CBA9A-2ABB-4981-ACF4-DA6961C5E731}" srcOrd="2" destOrd="0" parTransId="{143DF278-095A-48BE-9F45-883889FA4B6B}" sibTransId="{5A026EFF-9EB7-4086-8F08-CE911C742FA0}"/>
    <dgm:cxn modelId="{3D90980B-79C1-4390-8C88-64A4CE789689}" type="presParOf" srcId="{E99DEF29-1286-4141-BC8F-353E7B966529}" destId="{A67D21DA-D91B-426A-8899-ADA853805CAF}" srcOrd="0" destOrd="0" presId="urn:microsoft.com/office/officeart/2005/8/layout/matrix2"/>
    <dgm:cxn modelId="{70334239-D97C-44FC-9733-275177242F00}" type="presParOf" srcId="{E99DEF29-1286-4141-BC8F-353E7B966529}" destId="{F2690FF1-7D4E-414F-82C8-3309CF02CFDA}" srcOrd="1" destOrd="0" presId="urn:microsoft.com/office/officeart/2005/8/layout/matrix2"/>
    <dgm:cxn modelId="{3D7D5FA8-8A4D-4377-9CBC-5F724CBF4180}" type="presParOf" srcId="{E99DEF29-1286-4141-BC8F-353E7B966529}" destId="{C621EA47-03E8-480B-93C3-9A0B1E9EC743}" srcOrd="2" destOrd="0" presId="urn:microsoft.com/office/officeart/2005/8/layout/matrix2"/>
    <dgm:cxn modelId="{9F1D89DF-34B2-48DE-9147-29CF8416F52C}" type="presParOf" srcId="{E99DEF29-1286-4141-BC8F-353E7B966529}" destId="{65943229-4B51-4697-8AB4-9246C99AA564}" srcOrd="3" destOrd="0" presId="urn:microsoft.com/office/officeart/2005/8/layout/matrix2"/>
    <dgm:cxn modelId="{97C2364A-222C-4BFB-8CC1-991234B72129}" type="presParOf" srcId="{E99DEF29-1286-4141-BC8F-353E7B966529}" destId="{26AFCD2E-4237-4B19-9ADD-F1ECA880C7C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8755D1-A084-4CA2-AC62-FFA9946BF1AD}"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zh-TW" altLang="en-US"/>
        </a:p>
      </dgm:t>
    </dgm:pt>
    <dgm:pt modelId="{D41CA93C-14E5-41F8-8CFA-5EAC952E8557}">
      <dgm:prSet phldrT="[文字]"/>
      <dgm:spPr/>
      <dgm:t>
        <a:bodyPr/>
        <a:lstStyle/>
        <a:p>
          <a:r>
            <a:rPr lang="zh-TW" altLang="en-US" dirty="0"/>
            <a:t>學習歷程檔案</a:t>
          </a:r>
        </a:p>
      </dgm:t>
    </dgm:pt>
    <dgm:pt modelId="{BAD05FA8-FE5F-4EF7-90CB-85DF1AE932C0}" type="parTrans" cxnId="{9CCC24B8-7D20-4201-AEC8-2D77BE046DA0}">
      <dgm:prSet/>
      <dgm:spPr/>
      <dgm:t>
        <a:bodyPr/>
        <a:lstStyle/>
        <a:p>
          <a:endParaRPr lang="zh-TW" altLang="en-US"/>
        </a:p>
      </dgm:t>
    </dgm:pt>
    <dgm:pt modelId="{73C2845C-E00C-4B8F-ADA2-66FFE7785A99}" type="sibTrans" cxnId="{9CCC24B8-7D20-4201-AEC8-2D77BE046DA0}">
      <dgm:prSet/>
      <dgm:spPr/>
      <dgm:t>
        <a:bodyPr/>
        <a:lstStyle/>
        <a:p>
          <a:endParaRPr lang="zh-TW" altLang="en-US"/>
        </a:p>
      </dgm:t>
    </dgm:pt>
    <dgm:pt modelId="{1BA9E0B2-DD85-4E4C-AC96-AB2A905BC855}">
      <dgm:prSet phldrT="[文字]"/>
      <dgm:spPr/>
      <dgm:t>
        <a:bodyPr/>
        <a:lstStyle/>
        <a:p>
          <a:r>
            <a:rPr lang="zh-TW" altLang="en-US" dirty="0"/>
            <a:t>檔案評量</a:t>
          </a:r>
        </a:p>
      </dgm:t>
    </dgm:pt>
    <dgm:pt modelId="{4C0C7B67-BEBA-42CA-8BE7-B2871DA55C04}" type="parTrans" cxnId="{FB02C373-FE6A-4343-A463-295D55597C00}">
      <dgm:prSet/>
      <dgm:spPr/>
      <dgm:t>
        <a:bodyPr/>
        <a:lstStyle/>
        <a:p>
          <a:endParaRPr lang="zh-TW" altLang="en-US"/>
        </a:p>
      </dgm:t>
    </dgm:pt>
    <dgm:pt modelId="{C4AD406E-DE7D-4319-98F3-3A4AA0382D37}" type="sibTrans" cxnId="{FB02C373-FE6A-4343-A463-295D55597C00}">
      <dgm:prSet/>
      <dgm:spPr/>
      <dgm:t>
        <a:bodyPr/>
        <a:lstStyle/>
        <a:p>
          <a:endParaRPr lang="zh-TW" altLang="en-US"/>
        </a:p>
      </dgm:t>
    </dgm:pt>
    <dgm:pt modelId="{216866A4-6738-4DB5-981A-6670827A955F}">
      <dgm:prSet phldrT="[文字]"/>
      <dgm:spPr/>
      <dgm:t>
        <a:bodyPr/>
        <a:lstStyle/>
        <a:p>
          <a:r>
            <a:rPr lang="zh-TW" altLang="en-US" dirty="0"/>
            <a:t>實作評量</a:t>
          </a:r>
        </a:p>
      </dgm:t>
    </dgm:pt>
    <dgm:pt modelId="{4CA71D82-781F-4762-9D1B-E8B58B1EF65C}" type="parTrans" cxnId="{E0988EE1-CA10-46FF-9AA6-36038EE6D7F6}">
      <dgm:prSet/>
      <dgm:spPr/>
      <dgm:t>
        <a:bodyPr/>
        <a:lstStyle/>
        <a:p>
          <a:endParaRPr lang="zh-TW" altLang="en-US"/>
        </a:p>
      </dgm:t>
    </dgm:pt>
    <dgm:pt modelId="{AA6CC44E-778B-4A5E-9AA3-92F02AB6C8D4}" type="sibTrans" cxnId="{E0988EE1-CA10-46FF-9AA6-36038EE6D7F6}">
      <dgm:prSet/>
      <dgm:spPr/>
      <dgm:t>
        <a:bodyPr/>
        <a:lstStyle/>
        <a:p>
          <a:endParaRPr lang="zh-TW" altLang="en-US"/>
        </a:p>
      </dgm:t>
    </dgm:pt>
    <dgm:pt modelId="{5AC57816-EB7E-498B-B0B9-D1B1ADC83313}">
      <dgm:prSet phldrT="[文字]"/>
      <dgm:spPr/>
      <dgm:t>
        <a:bodyPr/>
        <a:lstStyle/>
        <a:p>
          <a:r>
            <a:rPr lang="zh-TW" altLang="en-US" dirty="0"/>
            <a:t>真實評量</a:t>
          </a:r>
        </a:p>
      </dgm:t>
    </dgm:pt>
    <dgm:pt modelId="{41FE20D8-5806-494A-86A7-E159BB880D20}" type="parTrans" cxnId="{6543F2AD-78DA-40B5-9F00-4279CC1DD6DF}">
      <dgm:prSet/>
      <dgm:spPr/>
      <dgm:t>
        <a:bodyPr/>
        <a:lstStyle/>
        <a:p>
          <a:endParaRPr lang="zh-TW" altLang="en-US"/>
        </a:p>
      </dgm:t>
    </dgm:pt>
    <dgm:pt modelId="{A4ABE58D-BF65-42F2-924A-D50B8E573607}" type="sibTrans" cxnId="{6543F2AD-78DA-40B5-9F00-4279CC1DD6DF}">
      <dgm:prSet/>
      <dgm:spPr/>
      <dgm:t>
        <a:bodyPr/>
        <a:lstStyle/>
        <a:p>
          <a:endParaRPr lang="zh-TW" altLang="en-US"/>
        </a:p>
      </dgm:t>
    </dgm:pt>
    <dgm:pt modelId="{1DB65406-B04C-40C5-ABB3-018B0FF8B938}">
      <dgm:prSet phldrT="[文字]"/>
      <dgm:spPr/>
      <dgm:t>
        <a:bodyPr/>
        <a:lstStyle/>
        <a:p>
          <a:r>
            <a:rPr lang="zh-TW" altLang="en-US" dirty="0"/>
            <a:t>動態評量</a:t>
          </a:r>
        </a:p>
      </dgm:t>
    </dgm:pt>
    <dgm:pt modelId="{D76BE9F2-9E65-4941-8C79-6A674B975268}" type="parTrans" cxnId="{2B82EB5C-2932-4F2D-B198-1B4100C07DBA}">
      <dgm:prSet/>
      <dgm:spPr/>
      <dgm:t>
        <a:bodyPr/>
        <a:lstStyle/>
        <a:p>
          <a:endParaRPr lang="zh-TW" altLang="en-US"/>
        </a:p>
      </dgm:t>
    </dgm:pt>
    <dgm:pt modelId="{E1FB4CD6-BFBD-4ABA-A143-6A549CE4A315}" type="sibTrans" cxnId="{2B82EB5C-2932-4F2D-B198-1B4100C07DBA}">
      <dgm:prSet/>
      <dgm:spPr/>
      <dgm:t>
        <a:bodyPr/>
        <a:lstStyle/>
        <a:p>
          <a:endParaRPr lang="zh-TW" altLang="en-US"/>
        </a:p>
      </dgm:t>
    </dgm:pt>
    <dgm:pt modelId="{7EA52F8E-3AED-4103-94B1-8F0E832376CB}" type="pres">
      <dgm:prSet presAssocID="{B78755D1-A084-4CA2-AC62-FFA9946BF1AD}" presName="Name0" presStyleCnt="0">
        <dgm:presLayoutVars>
          <dgm:chMax val="1"/>
          <dgm:dir/>
          <dgm:animLvl val="ctr"/>
          <dgm:resizeHandles val="exact"/>
        </dgm:presLayoutVars>
      </dgm:prSet>
      <dgm:spPr/>
    </dgm:pt>
    <dgm:pt modelId="{20BCAE76-5190-44B3-AA9D-1BBE92B14F86}" type="pres">
      <dgm:prSet presAssocID="{D41CA93C-14E5-41F8-8CFA-5EAC952E8557}" presName="centerShape" presStyleLbl="node0" presStyleIdx="0" presStyleCnt="1"/>
      <dgm:spPr/>
    </dgm:pt>
    <dgm:pt modelId="{03A8371F-2363-4058-BD5B-F4AC1F72FBF4}" type="pres">
      <dgm:prSet presAssocID="{1BA9E0B2-DD85-4E4C-AC96-AB2A905BC855}" presName="node" presStyleLbl="node1" presStyleIdx="0" presStyleCnt="4">
        <dgm:presLayoutVars>
          <dgm:bulletEnabled val="1"/>
        </dgm:presLayoutVars>
      </dgm:prSet>
      <dgm:spPr/>
    </dgm:pt>
    <dgm:pt modelId="{5F3BC257-16FE-4434-BB91-A2E196B6BF01}" type="pres">
      <dgm:prSet presAssocID="{1BA9E0B2-DD85-4E4C-AC96-AB2A905BC855}" presName="dummy" presStyleCnt="0"/>
      <dgm:spPr/>
    </dgm:pt>
    <dgm:pt modelId="{02671870-164E-4A5B-8B6D-2A12EEC5401C}" type="pres">
      <dgm:prSet presAssocID="{C4AD406E-DE7D-4319-98F3-3A4AA0382D37}" presName="sibTrans" presStyleLbl="sibTrans2D1" presStyleIdx="0" presStyleCnt="4"/>
      <dgm:spPr/>
    </dgm:pt>
    <dgm:pt modelId="{EB399C40-1214-41D4-8E77-44FD97E9E29F}" type="pres">
      <dgm:prSet presAssocID="{216866A4-6738-4DB5-981A-6670827A955F}" presName="node" presStyleLbl="node1" presStyleIdx="1" presStyleCnt="4">
        <dgm:presLayoutVars>
          <dgm:bulletEnabled val="1"/>
        </dgm:presLayoutVars>
      </dgm:prSet>
      <dgm:spPr/>
    </dgm:pt>
    <dgm:pt modelId="{CCC53DF4-8A42-46D7-B019-14812622FB94}" type="pres">
      <dgm:prSet presAssocID="{216866A4-6738-4DB5-981A-6670827A955F}" presName="dummy" presStyleCnt="0"/>
      <dgm:spPr/>
    </dgm:pt>
    <dgm:pt modelId="{90C46FB0-5677-4B87-9001-B64E757537C5}" type="pres">
      <dgm:prSet presAssocID="{AA6CC44E-778B-4A5E-9AA3-92F02AB6C8D4}" presName="sibTrans" presStyleLbl="sibTrans2D1" presStyleIdx="1" presStyleCnt="4"/>
      <dgm:spPr/>
    </dgm:pt>
    <dgm:pt modelId="{95047D28-73F0-4C95-A88E-32B6BEF2D9CB}" type="pres">
      <dgm:prSet presAssocID="{5AC57816-EB7E-498B-B0B9-D1B1ADC83313}" presName="node" presStyleLbl="node1" presStyleIdx="2" presStyleCnt="4">
        <dgm:presLayoutVars>
          <dgm:bulletEnabled val="1"/>
        </dgm:presLayoutVars>
      </dgm:prSet>
      <dgm:spPr/>
    </dgm:pt>
    <dgm:pt modelId="{AF7CE489-D9EC-41CB-BB09-BE28358DB3EF}" type="pres">
      <dgm:prSet presAssocID="{5AC57816-EB7E-498B-B0B9-D1B1ADC83313}" presName="dummy" presStyleCnt="0"/>
      <dgm:spPr/>
    </dgm:pt>
    <dgm:pt modelId="{08404ABF-A3DE-491F-B32C-C30B491B2744}" type="pres">
      <dgm:prSet presAssocID="{A4ABE58D-BF65-42F2-924A-D50B8E573607}" presName="sibTrans" presStyleLbl="sibTrans2D1" presStyleIdx="2" presStyleCnt="4"/>
      <dgm:spPr/>
    </dgm:pt>
    <dgm:pt modelId="{7E096008-7E72-4ACE-93B1-E13BDB50EE19}" type="pres">
      <dgm:prSet presAssocID="{1DB65406-B04C-40C5-ABB3-018B0FF8B938}" presName="node" presStyleLbl="node1" presStyleIdx="3" presStyleCnt="4">
        <dgm:presLayoutVars>
          <dgm:bulletEnabled val="1"/>
        </dgm:presLayoutVars>
      </dgm:prSet>
      <dgm:spPr/>
    </dgm:pt>
    <dgm:pt modelId="{856C00FC-3983-4CF4-A02A-D61A20590FB9}" type="pres">
      <dgm:prSet presAssocID="{1DB65406-B04C-40C5-ABB3-018B0FF8B938}" presName="dummy" presStyleCnt="0"/>
      <dgm:spPr/>
    </dgm:pt>
    <dgm:pt modelId="{24CB7AB4-5164-48DB-BFDB-AC7BC766184D}" type="pres">
      <dgm:prSet presAssocID="{E1FB4CD6-BFBD-4ABA-A143-6A549CE4A315}" presName="sibTrans" presStyleLbl="sibTrans2D1" presStyleIdx="3" presStyleCnt="4"/>
      <dgm:spPr/>
    </dgm:pt>
  </dgm:ptLst>
  <dgm:cxnLst>
    <dgm:cxn modelId="{CBDD6220-4BCD-42CF-A7A6-2D54426226AF}" type="presOf" srcId="{D41CA93C-14E5-41F8-8CFA-5EAC952E8557}" destId="{20BCAE76-5190-44B3-AA9D-1BBE92B14F86}" srcOrd="0" destOrd="0" presId="urn:microsoft.com/office/officeart/2005/8/layout/radial6"/>
    <dgm:cxn modelId="{AFC16529-82E3-45F4-AC8E-6F36384D5E25}" type="presOf" srcId="{216866A4-6738-4DB5-981A-6670827A955F}" destId="{EB399C40-1214-41D4-8E77-44FD97E9E29F}" srcOrd="0" destOrd="0" presId="urn:microsoft.com/office/officeart/2005/8/layout/radial6"/>
    <dgm:cxn modelId="{1620E835-91BD-410B-A781-2B9C595CBEC6}" type="presOf" srcId="{1BA9E0B2-DD85-4E4C-AC96-AB2A905BC855}" destId="{03A8371F-2363-4058-BD5B-F4AC1F72FBF4}" srcOrd="0" destOrd="0" presId="urn:microsoft.com/office/officeart/2005/8/layout/radial6"/>
    <dgm:cxn modelId="{A7C85937-9FFE-448F-B1DD-3E7488C55AEE}" type="presOf" srcId="{AA6CC44E-778B-4A5E-9AA3-92F02AB6C8D4}" destId="{90C46FB0-5677-4B87-9001-B64E757537C5}" srcOrd="0" destOrd="0" presId="urn:microsoft.com/office/officeart/2005/8/layout/radial6"/>
    <dgm:cxn modelId="{2B82EB5C-2932-4F2D-B198-1B4100C07DBA}" srcId="{D41CA93C-14E5-41F8-8CFA-5EAC952E8557}" destId="{1DB65406-B04C-40C5-ABB3-018B0FF8B938}" srcOrd="3" destOrd="0" parTransId="{D76BE9F2-9E65-4941-8C79-6A674B975268}" sibTransId="{E1FB4CD6-BFBD-4ABA-A143-6A549CE4A315}"/>
    <dgm:cxn modelId="{CD2DED6A-5C6B-4E73-9D1D-6192B53B6857}" type="presOf" srcId="{1DB65406-B04C-40C5-ABB3-018B0FF8B938}" destId="{7E096008-7E72-4ACE-93B1-E13BDB50EE19}" srcOrd="0" destOrd="0" presId="urn:microsoft.com/office/officeart/2005/8/layout/radial6"/>
    <dgm:cxn modelId="{FB02C373-FE6A-4343-A463-295D55597C00}" srcId="{D41CA93C-14E5-41F8-8CFA-5EAC952E8557}" destId="{1BA9E0B2-DD85-4E4C-AC96-AB2A905BC855}" srcOrd="0" destOrd="0" parTransId="{4C0C7B67-BEBA-42CA-8BE7-B2871DA55C04}" sibTransId="{C4AD406E-DE7D-4319-98F3-3A4AA0382D37}"/>
    <dgm:cxn modelId="{C9555256-C77A-49A7-A60A-0AC8904156C8}" type="presOf" srcId="{A4ABE58D-BF65-42F2-924A-D50B8E573607}" destId="{08404ABF-A3DE-491F-B32C-C30B491B2744}" srcOrd="0" destOrd="0" presId="urn:microsoft.com/office/officeart/2005/8/layout/radial6"/>
    <dgm:cxn modelId="{A5F48083-F41C-4665-BF5F-7AD54266201A}" type="presOf" srcId="{5AC57816-EB7E-498B-B0B9-D1B1ADC83313}" destId="{95047D28-73F0-4C95-A88E-32B6BEF2D9CB}" srcOrd="0" destOrd="0" presId="urn:microsoft.com/office/officeart/2005/8/layout/radial6"/>
    <dgm:cxn modelId="{4DCB7C93-3179-4F39-9C96-8C5DE08BD8E8}" type="presOf" srcId="{C4AD406E-DE7D-4319-98F3-3A4AA0382D37}" destId="{02671870-164E-4A5B-8B6D-2A12EEC5401C}" srcOrd="0" destOrd="0" presId="urn:microsoft.com/office/officeart/2005/8/layout/radial6"/>
    <dgm:cxn modelId="{6543F2AD-78DA-40B5-9F00-4279CC1DD6DF}" srcId="{D41CA93C-14E5-41F8-8CFA-5EAC952E8557}" destId="{5AC57816-EB7E-498B-B0B9-D1B1ADC83313}" srcOrd="2" destOrd="0" parTransId="{41FE20D8-5806-494A-86A7-E159BB880D20}" sibTransId="{A4ABE58D-BF65-42F2-924A-D50B8E573607}"/>
    <dgm:cxn modelId="{0F084DB1-43B9-4510-AF18-42FCB5F906B4}" type="presOf" srcId="{B78755D1-A084-4CA2-AC62-FFA9946BF1AD}" destId="{7EA52F8E-3AED-4103-94B1-8F0E832376CB}" srcOrd="0" destOrd="0" presId="urn:microsoft.com/office/officeart/2005/8/layout/radial6"/>
    <dgm:cxn modelId="{9CCC24B8-7D20-4201-AEC8-2D77BE046DA0}" srcId="{B78755D1-A084-4CA2-AC62-FFA9946BF1AD}" destId="{D41CA93C-14E5-41F8-8CFA-5EAC952E8557}" srcOrd="0" destOrd="0" parTransId="{BAD05FA8-FE5F-4EF7-90CB-85DF1AE932C0}" sibTransId="{73C2845C-E00C-4B8F-ADA2-66FFE7785A99}"/>
    <dgm:cxn modelId="{E0988EE1-CA10-46FF-9AA6-36038EE6D7F6}" srcId="{D41CA93C-14E5-41F8-8CFA-5EAC952E8557}" destId="{216866A4-6738-4DB5-981A-6670827A955F}" srcOrd="1" destOrd="0" parTransId="{4CA71D82-781F-4762-9D1B-E8B58B1EF65C}" sibTransId="{AA6CC44E-778B-4A5E-9AA3-92F02AB6C8D4}"/>
    <dgm:cxn modelId="{504388F1-5195-4D33-BA10-AB507F507AEC}" type="presOf" srcId="{E1FB4CD6-BFBD-4ABA-A143-6A549CE4A315}" destId="{24CB7AB4-5164-48DB-BFDB-AC7BC766184D}" srcOrd="0" destOrd="0" presId="urn:microsoft.com/office/officeart/2005/8/layout/radial6"/>
    <dgm:cxn modelId="{95919AD3-B1C4-45F1-8593-54BE4648691A}" type="presParOf" srcId="{7EA52F8E-3AED-4103-94B1-8F0E832376CB}" destId="{20BCAE76-5190-44B3-AA9D-1BBE92B14F86}" srcOrd="0" destOrd="0" presId="urn:microsoft.com/office/officeart/2005/8/layout/radial6"/>
    <dgm:cxn modelId="{E62F24E1-8760-4015-A225-03809C956D71}" type="presParOf" srcId="{7EA52F8E-3AED-4103-94B1-8F0E832376CB}" destId="{03A8371F-2363-4058-BD5B-F4AC1F72FBF4}" srcOrd="1" destOrd="0" presId="urn:microsoft.com/office/officeart/2005/8/layout/radial6"/>
    <dgm:cxn modelId="{998EDEC8-BA42-47C3-8E66-75F99AC151CA}" type="presParOf" srcId="{7EA52F8E-3AED-4103-94B1-8F0E832376CB}" destId="{5F3BC257-16FE-4434-BB91-A2E196B6BF01}" srcOrd="2" destOrd="0" presId="urn:microsoft.com/office/officeart/2005/8/layout/radial6"/>
    <dgm:cxn modelId="{2A92E505-00C8-429A-8E88-45CFF63EE375}" type="presParOf" srcId="{7EA52F8E-3AED-4103-94B1-8F0E832376CB}" destId="{02671870-164E-4A5B-8B6D-2A12EEC5401C}" srcOrd="3" destOrd="0" presId="urn:microsoft.com/office/officeart/2005/8/layout/radial6"/>
    <dgm:cxn modelId="{08FF6276-9EF7-4D01-9711-F29CFAABB009}" type="presParOf" srcId="{7EA52F8E-3AED-4103-94B1-8F0E832376CB}" destId="{EB399C40-1214-41D4-8E77-44FD97E9E29F}" srcOrd="4" destOrd="0" presId="urn:microsoft.com/office/officeart/2005/8/layout/radial6"/>
    <dgm:cxn modelId="{C9269B42-F340-4C9B-A10A-32A7D6DEA293}" type="presParOf" srcId="{7EA52F8E-3AED-4103-94B1-8F0E832376CB}" destId="{CCC53DF4-8A42-46D7-B019-14812622FB94}" srcOrd="5" destOrd="0" presId="urn:microsoft.com/office/officeart/2005/8/layout/radial6"/>
    <dgm:cxn modelId="{3AF37925-74E4-456B-ADAC-EA61B6CBBB29}" type="presParOf" srcId="{7EA52F8E-3AED-4103-94B1-8F0E832376CB}" destId="{90C46FB0-5677-4B87-9001-B64E757537C5}" srcOrd="6" destOrd="0" presId="urn:microsoft.com/office/officeart/2005/8/layout/radial6"/>
    <dgm:cxn modelId="{7AE407A4-809F-4EE4-A779-4747BD252FD9}" type="presParOf" srcId="{7EA52F8E-3AED-4103-94B1-8F0E832376CB}" destId="{95047D28-73F0-4C95-A88E-32B6BEF2D9CB}" srcOrd="7" destOrd="0" presId="urn:microsoft.com/office/officeart/2005/8/layout/radial6"/>
    <dgm:cxn modelId="{9AEA1C14-07FB-40D9-8CCA-A80BC88DFE2D}" type="presParOf" srcId="{7EA52F8E-3AED-4103-94B1-8F0E832376CB}" destId="{AF7CE489-D9EC-41CB-BB09-BE28358DB3EF}" srcOrd="8" destOrd="0" presId="urn:microsoft.com/office/officeart/2005/8/layout/radial6"/>
    <dgm:cxn modelId="{B0FE8878-BC23-47E1-9531-D5091847A718}" type="presParOf" srcId="{7EA52F8E-3AED-4103-94B1-8F0E832376CB}" destId="{08404ABF-A3DE-491F-B32C-C30B491B2744}" srcOrd="9" destOrd="0" presId="urn:microsoft.com/office/officeart/2005/8/layout/radial6"/>
    <dgm:cxn modelId="{5E7CC184-6925-4F96-918B-8F44F684BC20}" type="presParOf" srcId="{7EA52F8E-3AED-4103-94B1-8F0E832376CB}" destId="{7E096008-7E72-4ACE-93B1-E13BDB50EE19}" srcOrd="10" destOrd="0" presId="urn:microsoft.com/office/officeart/2005/8/layout/radial6"/>
    <dgm:cxn modelId="{50BEF64B-747F-4342-B69D-B5B148860CD1}" type="presParOf" srcId="{7EA52F8E-3AED-4103-94B1-8F0E832376CB}" destId="{856C00FC-3983-4CF4-A02A-D61A20590FB9}" srcOrd="11" destOrd="0" presId="urn:microsoft.com/office/officeart/2005/8/layout/radial6"/>
    <dgm:cxn modelId="{8DB88510-F947-4F26-AF6E-7FE3F75BF310}" type="presParOf" srcId="{7EA52F8E-3AED-4103-94B1-8F0E832376CB}" destId="{24CB7AB4-5164-48DB-BFDB-AC7BC766184D}"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EFDA0-AE80-43F2-AF47-1DC672C01AAB}">
      <dsp:nvSpPr>
        <dsp:cNvPr id="0" name=""/>
        <dsp:cNvSpPr/>
      </dsp:nvSpPr>
      <dsp:spPr>
        <a:xfrm>
          <a:off x="2220842" y="0"/>
          <a:ext cx="1654314" cy="1102876"/>
        </a:xfrm>
        <a:prstGeom prst="trapezoid">
          <a:avLst>
            <a:gd name="adj" fmla="val 7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聽覺</a:t>
          </a:r>
          <a:endParaRPr lang="en-US" altLang="zh-TW" sz="2800" kern="1200" dirty="0"/>
        </a:p>
        <a:p>
          <a:pPr marL="0" lvl="0" indent="0" algn="ctr" defTabSz="1244600">
            <a:lnSpc>
              <a:spcPct val="90000"/>
            </a:lnSpc>
            <a:spcBef>
              <a:spcPct val="0"/>
            </a:spcBef>
            <a:spcAft>
              <a:spcPct val="35000"/>
            </a:spcAft>
            <a:buNone/>
          </a:pPr>
          <a:r>
            <a:rPr lang="zh-TW" altLang="en-US" sz="2800" kern="1200" dirty="0"/>
            <a:t>（</a:t>
          </a:r>
          <a:r>
            <a:rPr lang="en-US" altLang="zh-TW" sz="2800" kern="1200" dirty="0"/>
            <a:t>10-30%</a:t>
          </a:r>
          <a:r>
            <a:rPr lang="zh-TW" altLang="en-US" sz="2800" kern="1200" dirty="0"/>
            <a:t>）</a:t>
          </a:r>
        </a:p>
      </dsp:txBody>
      <dsp:txXfrm>
        <a:off x="2220842" y="0"/>
        <a:ext cx="1654314" cy="1102876"/>
      </dsp:txXfrm>
    </dsp:sp>
    <dsp:sp modelId="{3F0F9C62-F49F-4E0A-9D77-4FAF2BD2DEB5}">
      <dsp:nvSpPr>
        <dsp:cNvPr id="0" name=""/>
        <dsp:cNvSpPr/>
      </dsp:nvSpPr>
      <dsp:spPr>
        <a:xfrm>
          <a:off x="1393685" y="1102876"/>
          <a:ext cx="3308628" cy="1102876"/>
        </a:xfrm>
        <a:prstGeom prst="trapezoid">
          <a:avLst>
            <a:gd name="adj" fmla="val 7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視覺影像（</a:t>
          </a:r>
          <a:r>
            <a:rPr lang="en-US" altLang="zh-TW" sz="2800" kern="1200" dirty="0"/>
            <a:t>30-50%</a:t>
          </a:r>
          <a:r>
            <a:rPr lang="zh-TW" altLang="en-US" sz="2800" kern="1200" dirty="0"/>
            <a:t>）</a:t>
          </a:r>
        </a:p>
      </dsp:txBody>
      <dsp:txXfrm>
        <a:off x="1972695" y="1102876"/>
        <a:ext cx="2150608" cy="1102876"/>
      </dsp:txXfrm>
    </dsp:sp>
    <dsp:sp modelId="{397A1ED3-157C-4A5F-9855-809048DD528F}">
      <dsp:nvSpPr>
        <dsp:cNvPr id="0" name=""/>
        <dsp:cNvSpPr/>
      </dsp:nvSpPr>
      <dsp:spPr>
        <a:xfrm>
          <a:off x="0" y="2205752"/>
          <a:ext cx="6096000" cy="1858247"/>
        </a:xfrm>
        <a:prstGeom prst="trapezoid">
          <a:avLst>
            <a:gd name="adj" fmla="val 7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動手操作（</a:t>
          </a:r>
          <a:r>
            <a:rPr lang="en-US" altLang="zh-TW" sz="2800" kern="1200" dirty="0"/>
            <a:t>70-90%</a:t>
          </a:r>
          <a:r>
            <a:rPr lang="zh-TW" altLang="en-US" sz="2800" kern="1200" dirty="0"/>
            <a:t>）</a:t>
          </a:r>
          <a:endParaRPr lang="en-US" altLang="zh-TW" sz="2800" kern="1200" dirty="0"/>
        </a:p>
      </dsp:txBody>
      <dsp:txXfrm>
        <a:off x="1066799" y="2205752"/>
        <a:ext cx="3962400" cy="1858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5D58-11A0-4D1C-8273-0E8D5E1CA465}">
      <dsp:nvSpPr>
        <dsp:cNvPr id="0" name=""/>
        <dsp:cNvSpPr/>
      </dsp:nvSpPr>
      <dsp:spPr>
        <a:xfrm rot="5400000">
          <a:off x="-236163" y="240665"/>
          <a:ext cx="1574421" cy="1102094"/>
        </a:xfrm>
        <a:prstGeom prst="chevron">
          <a:avLst/>
        </a:prstGeom>
        <a:solidFill>
          <a:schemeClr val="accent2">
            <a:lumMod val="75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latin typeface="微軟正黑體" panose="020B0604030504040204" pitchFamily="34" charset="-120"/>
              <a:ea typeface="微軟正黑體" panose="020B0604030504040204" pitchFamily="34" charset="-120"/>
            </a:rPr>
            <a:t>總結性的</a:t>
          </a:r>
        </a:p>
      </dsp:txBody>
      <dsp:txXfrm rot="-5400000">
        <a:off x="1" y="555548"/>
        <a:ext cx="1102094" cy="472327"/>
      </dsp:txXfrm>
    </dsp:sp>
    <dsp:sp modelId="{74474351-3F51-4EC1-8433-216FD7E20975}">
      <dsp:nvSpPr>
        <dsp:cNvPr id="0" name=""/>
        <dsp:cNvSpPr/>
      </dsp:nvSpPr>
      <dsp:spPr>
        <a:xfrm rot="5400000">
          <a:off x="3266975" y="-2160377"/>
          <a:ext cx="1023373" cy="5353134"/>
        </a:xfrm>
        <a:prstGeom prst="round2SameRect">
          <a:avLst/>
        </a:prstGeom>
        <a:solidFill>
          <a:schemeClr val="lt1">
            <a:alpha val="90000"/>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a:latin typeface="微軟正黑體" panose="020B0604030504040204" pitchFamily="34" charset="-120"/>
              <a:ea typeface="微軟正黑體" panose="020B0604030504040204" pitchFamily="34" charset="-120"/>
            </a:rPr>
            <a:t>學習成果的評量   （</a:t>
          </a:r>
          <a:r>
            <a:rPr lang="en-US" altLang="zh-TW" sz="2800" kern="1200" dirty="0">
              <a:latin typeface="微軟正黑體" panose="020B0604030504040204" pitchFamily="34" charset="-120"/>
              <a:ea typeface="微軟正黑體" panose="020B0604030504040204" pitchFamily="34" charset="-120"/>
            </a:rPr>
            <a:t>Assessment of Learning</a:t>
          </a:r>
          <a:r>
            <a:rPr lang="zh-TW" altLang="en-US" sz="2800" kern="1200" dirty="0">
              <a:latin typeface="微軟正黑體" panose="020B0604030504040204" pitchFamily="34" charset="-120"/>
              <a:ea typeface="微軟正黑體" panose="020B0604030504040204" pitchFamily="34" charset="-120"/>
            </a:rPr>
            <a:t>）</a:t>
          </a:r>
        </a:p>
      </dsp:txBody>
      <dsp:txXfrm rot="-5400000">
        <a:off x="1102095" y="54460"/>
        <a:ext cx="5303177" cy="923459"/>
      </dsp:txXfrm>
    </dsp:sp>
    <dsp:sp modelId="{2551F799-7BF3-4611-AD15-A6A3AC04C0D2}">
      <dsp:nvSpPr>
        <dsp:cNvPr id="0" name=""/>
        <dsp:cNvSpPr/>
      </dsp:nvSpPr>
      <dsp:spPr>
        <a:xfrm rot="5400000">
          <a:off x="-236163" y="1620935"/>
          <a:ext cx="1574421" cy="1102094"/>
        </a:xfrm>
        <a:prstGeom prst="chevron">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微軟正黑體" panose="020B0604030504040204" pitchFamily="34" charset="-120"/>
              <a:ea typeface="微軟正黑體" panose="020B0604030504040204" pitchFamily="34" charset="-120"/>
            </a:rPr>
            <a:t>形成性的</a:t>
          </a:r>
        </a:p>
      </dsp:txBody>
      <dsp:txXfrm rot="-5400000">
        <a:off x="1" y="1935818"/>
        <a:ext cx="1102094" cy="472327"/>
      </dsp:txXfrm>
    </dsp:sp>
    <dsp:sp modelId="{6D3A4CA5-FCD2-4664-9572-2165AD385853}">
      <dsp:nvSpPr>
        <dsp:cNvPr id="0" name=""/>
        <dsp:cNvSpPr/>
      </dsp:nvSpPr>
      <dsp:spPr>
        <a:xfrm rot="5400000">
          <a:off x="3266975" y="-780107"/>
          <a:ext cx="1023373" cy="5353134"/>
        </a:xfrm>
        <a:prstGeom prst="round2SameRect">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a:latin typeface="微軟正黑體" panose="020B0604030504040204" pitchFamily="34" charset="-120"/>
              <a:ea typeface="微軟正黑體" panose="020B0604030504040204" pitchFamily="34" charset="-120"/>
            </a:rPr>
            <a:t>改善學習的評量   （</a:t>
          </a:r>
          <a:r>
            <a:rPr lang="en-US" altLang="zh-TW" sz="2800" kern="1200" dirty="0">
              <a:latin typeface="微軟正黑體" panose="020B0604030504040204" pitchFamily="34" charset="-120"/>
              <a:ea typeface="微軟正黑體" panose="020B0604030504040204" pitchFamily="34" charset="-120"/>
            </a:rPr>
            <a:t>Assessment for Learning</a:t>
          </a:r>
          <a:r>
            <a:rPr lang="zh-TW" altLang="en-US" sz="2800" kern="1200" dirty="0">
              <a:latin typeface="微軟正黑體" panose="020B0604030504040204" pitchFamily="34" charset="-120"/>
              <a:ea typeface="微軟正黑體" panose="020B0604030504040204" pitchFamily="34" charset="-120"/>
            </a:rPr>
            <a:t>）</a:t>
          </a:r>
        </a:p>
      </dsp:txBody>
      <dsp:txXfrm rot="-5400000">
        <a:off x="1102095" y="1434730"/>
        <a:ext cx="5303177" cy="923459"/>
      </dsp:txXfrm>
    </dsp:sp>
    <dsp:sp modelId="{C581CBD0-73C5-4F7A-9606-F01545804634}">
      <dsp:nvSpPr>
        <dsp:cNvPr id="0" name=""/>
        <dsp:cNvSpPr/>
      </dsp:nvSpPr>
      <dsp:spPr>
        <a:xfrm rot="5400000">
          <a:off x="-236163" y="3001205"/>
          <a:ext cx="1574421" cy="1102094"/>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latin typeface="微軟正黑體" panose="020B0604030504040204" pitchFamily="34" charset="-120"/>
              <a:ea typeface="微軟正黑體" panose="020B0604030504040204" pitchFamily="34" charset="-120"/>
            </a:rPr>
            <a:t>歷程性的</a:t>
          </a:r>
        </a:p>
      </dsp:txBody>
      <dsp:txXfrm rot="-5400000">
        <a:off x="1" y="3316088"/>
        <a:ext cx="1102094" cy="472327"/>
      </dsp:txXfrm>
    </dsp:sp>
    <dsp:sp modelId="{605824A2-D167-4BD5-8392-7675A537591B}">
      <dsp:nvSpPr>
        <dsp:cNvPr id="0" name=""/>
        <dsp:cNvSpPr/>
      </dsp:nvSpPr>
      <dsp:spPr>
        <a:xfrm rot="5400000">
          <a:off x="3266975" y="600162"/>
          <a:ext cx="1023373" cy="5353134"/>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a:latin typeface="微軟正黑體" panose="020B0604030504040204" pitchFamily="34" charset="-120"/>
              <a:ea typeface="微軟正黑體" panose="020B0604030504040204" pitchFamily="34" charset="-120"/>
            </a:rPr>
            <a:t>評量即學習的一部分（</a:t>
          </a:r>
          <a:r>
            <a:rPr lang="en-US" altLang="zh-TW" sz="2800" kern="1200" dirty="0">
              <a:latin typeface="微軟正黑體" panose="020B0604030504040204" pitchFamily="34" charset="-120"/>
              <a:ea typeface="微軟正黑體" panose="020B0604030504040204" pitchFamily="34" charset="-120"/>
            </a:rPr>
            <a:t>Assessment as Learning</a:t>
          </a:r>
          <a:r>
            <a:rPr lang="zh-TW" altLang="en-US" sz="2800" kern="1200" dirty="0">
              <a:latin typeface="微軟正黑體" panose="020B0604030504040204" pitchFamily="34" charset="-120"/>
              <a:ea typeface="微軟正黑體" panose="020B0604030504040204" pitchFamily="34" charset="-120"/>
            </a:rPr>
            <a:t>）</a:t>
          </a:r>
        </a:p>
      </dsp:txBody>
      <dsp:txXfrm rot="-5400000">
        <a:off x="1102095" y="2815000"/>
        <a:ext cx="5303177" cy="923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61C96-D91C-4F91-92F4-E897C77D7170}">
      <dsp:nvSpPr>
        <dsp:cNvPr id="0" name=""/>
        <dsp:cNvSpPr/>
      </dsp:nvSpPr>
      <dsp:spPr>
        <a:xfrm>
          <a:off x="0" y="68297"/>
          <a:ext cx="4523092" cy="1254825"/>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kern="1200" dirty="0">
              <a:solidFill>
                <a:schemeClr val="tx1"/>
              </a:solidFill>
              <a:latin typeface="微軟正黑體" panose="020B0604030504040204" pitchFamily="34" charset="-120"/>
              <a:ea typeface="微軟正黑體" panose="020B0604030504040204" pitchFamily="34" charset="-120"/>
            </a:rPr>
            <a:t>紙筆測驗 （指考、學測、會考、校內定期考試）</a:t>
          </a:r>
        </a:p>
      </dsp:txBody>
      <dsp:txXfrm>
        <a:off x="61256" y="129553"/>
        <a:ext cx="4400580" cy="1132313"/>
      </dsp:txXfrm>
    </dsp:sp>
    <dsp:sp modelId="{25963AB7-B2FE-4892-A4A9-E23234BB161B}">
      <dsp:nvSpPr>
        <dsp:cNvPr id="0" name=""/>
        <dsp:cNvSpPr/>
      </dsp:nvSpPr>
      <dsp:spPr>
        <a:xfrm>
          <a:off x="0" y="1510322"/>
          <a:ext cx="4523092" cy="1254825"/>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kern="1200" dirty="0">
              <a:solidFill>
                <a:schemeClr val="tx1"/>
              </a:solidFill>
              <a:latin typeface="微軟正黑體" panose="020B0604030504040204" pitchFamily="34" charset="-120"/>
              <a:ea typeface="微軟正黑體" panose="020B0604030504040204" pitchFamily="34" charset="-120"/>
            </a:rPr>
            <a:t>學習歷程檔案 （大學入學申請）</a:t>
          </a:r>
        </a:p>
      </dsp:txBody>
      <dsp:txXfrm>
        <a:off x="61256" y="1571578"/>
        <a:ext cx="4400580" cy="1132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BC070-95F9-46F4-AD19-3453265E11F7}">
      <dsp:nvSpPr>
        <dsp:cNvPr id="0" name=""/>
        <dsp:cNvSpPr/>
      </dsp:nvSpPr>
      <dsp:spPr>
        <a:xfrm>
          <a:off x="2331625" y="2358944"/>
          <a:ext cx="2849764" cy="2849764"/>
        </a:xfrm>
        <a:prstGeom prst="gear9">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tx1"/>
              </a:solidFill>
              <a:latin typeface="微軟正黑體" panose="020B0604030504040204" pitchFamily="34" charset="-120"/>
              <a:ea typeface="微軟正黑體" panose="020B0604030504040204" pitchFamily="34" charset="-120"/>
            </a:rPr>
            <a:t>課程目標        </a:t>
          </a:r>
          <a:r>
            <a:rPr lang="en-US" altLang="zh-TW" sz="2000" kern="1200" dirty="0">
              <a:solidFill>
                <a:schemeClr val="tx1"/>
              </a:solidFill>
              <a:latin typeface="微軟正黑體" panose="020B0604030504040204" pitchFamily="34" charset="-120"/>
              <a:ea typeface="微軟正黑體" panose="020B0604030504040204" pitchFamily="34" charset="-120"/>
            </a:rPr>
            <a:t>1.</a:t>
          </a:r>
          <a:r>
            <a:rPr lang="zh-TW" altLang="en-US" sz="2000" kern="1200" dirty="0">
              <a:solidFill>
                <a:schemeClr val="tx1"/>
              </a:solidFill>
              <a:latin typeface="微軟正黑體" panose="020B0604030504040204" pitchFamily="34" charset="-120"/>
              <a:ea typeface="微軟正黑體" panose="020B0604030504040204" pitchFamily="34" charset="-120"/>
            </a:rPr>
            <a:t>領域／科目核心素養        </a:t>
          </a:r>
          <a:r>
            <a:rPr lang="en-US" altLang="zh-TW" sz="2000" kern="1200" dirty="0">
              <a:solidFill>
                <a:schemeClr val="tx1"/>
              </a:solidFill>
              <a:latin typeface="微軟正黑體" panose="020B0604030504040204" pitchFamily="34" charset="-120"/>
              <a:ea typeface="微軟正黑體" panose="020B0604030504040204" pitchFamily="34" charset="-120"/>
            </a:rPr>
            <a:t>2. </a:t>
          </a:r>
          <a:r>
            <a:rPr lang="zh-TW" altLang="en-US" sz="2000" kern="1200" dirty="0">
              <a:solidFill>
                <a:schemeClr val="tx1"/>
              </a:solidFill>
              <a:latin typeface="微軟正黑體" panose="020B0604030504040204" pitchFamily="34" charset="-120"/>
              <a:ea typeface="微軟正黑體" panose="020B0604030504040204" pitchFamily="34" charset="-120"/>
            </a:rPr>
            <a:t>跨領域核心素養</a:t>
          </a:r>
          <a:endParaRPr lang="en-US" altLang="zh-TW" sz="2000" kern="1200" dirty="0">
            <a:solidFill>
              <a:schemeClr val="tx1"/>
            </a:solidFill>
            <a:latin typeface="微軟正黑體" panose="020B0604030504040204" pitchFamily="34" charset="-120"/>
            <a:ea typeface="微軟正黑體" panose="020B0604030504040204" pitchFamily="34" charset="-120"/>
          </a:endParaRPr>
        </a:p>
      </dsp:txBody>
      <dsp:txXfrm>
        <a:off x="2904554" y="3026488"/>
        <a:ext cx="1703906" cy="1464837"/>
      </dsp:txXfrm>
    </dsp:sp>
    <dsp:sp modelId="{B2FF430D-7CFE-4E1A-9681-D962FC045F9C}">
      <dsp:nvSpPr>
        <dsp:cNvPr id="0" name=""/>
        <dsp:cNvSpPr/>
      </dsp:nvSpPr>
      <dsp:spPr>
        <a:xfrm>
          <a:off x="673580" y="1685364"/>
          <a:ext cx="2072556" cy="2072556"/>
        </a:xfrm>
        <a:prstGeom prst="gear6">
          <a:avLst/>
        </a:prstGeom>
        <a:solidFill>
          <a:srgbClr val="CCC0D9"/>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tx1"/>
              </a:solidFill>
              <a:latin typeface="微軟正黑體" panose="020B0604030504040204" pitchFamily="34" charset="-120"/>
              <a:ea typeface="微軟正黑體" panose="020B0604030504040204" pitchFamily="34" charset="-120"/>
            </a:rPr>
            <a:t>素養導向評量</a:t>
          </a:r>
        </a:p>
      </dsp:txBody>
      <dsp:txXfrm>
        <a:off x="1195352" y="2210290"/>
        <a:ext cx="1029012" cy="1022704"/>
      </dsp:txXfrm>
    </dsp:sp>
    <dsp:sp modelId="{5615A473-CFB9-407D-AB6F-F70B02BDB83A}">
      <dsp:nvSpPr>
        <dsp:cNvPr id="0" name=""/>
        <dsp:cNvSpPr/>
      </dsp:nvSpPr>
      <dsp:spPr>
        <a:xfrm rot="20700000">
          <a:off x="1834423" y="255512"/>
          <a:ext cx="2030681" cy="2030681"/>
        </a:xfrm>
        <a:prstGeom prst="gear6">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solidFill>
                <a:schemeClr val="tx1"/>
              </a:solidFill>
              <a:latin typeface="微軟正黑體" panose="020B0604030504040204" pitchFamily="34" charset="-120"/>
              <a:ea typeface="微軟正黑體" panose="020B0604030504040204" pitchFamily="34" charset="-120"/>
            </a:rPr>
            <a:t>素養導向教學</a:t>
          </a:r>
        </a:p>
      </dsp:txBody>
      <dsp:txXfrm rot="-20700000">
        <a:off x="2279811" y="700900"/>
        <a:ext cx="1139905" cy="1139905"/>
      </dsp:txXfrm>
    </dsp:sp>
    <dsp:sp modelId="{F7655CF1-250D-4745-8830-396554970016}">
      <dsp:nvSpPr>
        <dsp:cNvPr id="0" name=""/>
        <dsp:cNvSpPr/>
      </dsp:nvSpPr>
      <dsp:spPr>
        <a:xfrm>
          <a:off x="2123486" y="1922643"/>
          <a:ext cx="3647698" cy="3647698"/>
        </a:xfrm>
        <a:prstGeom prst="circularArrow">
          <a:avLst>
            <a:gd name="adj1" fmla="val 4688"/>
            <a:gd name="adj2" fmla="val 299029"/>
            <a:gd name="adj3" fmla="val 2535588"/>
            <a:gd name="adj4" fmla="val 1582005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CBF17E-52DD-44B4-B08E-36F5EF12AD8F}">
      <dsp:nvSpPr>
        <dsp:cNvPr id="0" name=""/>
        <dsp:cNvSpPr/>
      </dsp:nvSpPr>
      <dsp:spPr>
        <a:xfrm>
          <a:off x="306534" y="1222549"/>
          <a:ext cx="2650280" cy="26502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7E7F3F-C704-451F-86DE-53D2E8863F9F}">
      <dsp:nvSpPr>
        <dsp:cNvPr id="0" name=""/>
        <dsp:cNvSpPr/>
      </dsp:nvSpPr>
      <dsp:spPr>
        <a:xfrm>
          <a:off x="1364705" y="-193519"/>
          <a:ext cx="2857536" cy="285753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61C96-D91C-4F91-92F4-E897C77D7170}">
      <dsp:nvSpPr>
        <dsp:cNvPr id="0" name=""/>
        <dsp:cNvSpPr/>
      </dsp:nvSpPr>
      <dsp:spPr>
        <a:xfrm>
          <a:off x="0" y="94"/>
          <a:ext cx="4523092" cy="1409849"/>
        </a:xfrm>
        <a:prstGeom prst="roundRect">
          <a:avLst/>
        </a:prstGeom>
        <a:solidFill>
          <a:srgbClr val="CCC0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dirty="0">
              <a:solidFill>
                <a:schemeClr val="tx1"/>
              </a:solidFill>
              <a:latin typeface="微軟正黑體" panose="020B0604030504040204" pitchFamily="34" charset="-120"/>
              <a:ea typeface="微軟正黑體" panose="020B0604030504040204" pitchFamily="34" charset="-120"/>
            </a:rPr>
            <a:t>紙筆測驗 （課室內不定期隨堂測驗、定期段考</a:t>
          </a:r>
          <a:r>
            <a:rPr lang="en-US" altLang="zh-TW" sz="2800" kern="1200" dirty="0">
              <a:solidFill>
                <a:schemeClr val="tx1"/>
              </a:solidFill>
              <a:latin typeface="微軟正黑體" panose="020B0604030504040204" pitchFamily="34" charset="-120"/>
              <a:ea typeface="微軟正黑體" panose="020B0604030504040204" pitchFamily="34" charset="-120"/>
            </a:rPr>
            <a:t>…</a:t>
          </a:r>
          <a:r>
            <a:rPr lang="zh-TW" altLang="en-US" sz="2800" kern="1200" dirty="0">
              <a:solidFill>
                <a:schemeClr val="tx1"/>
              </a:solidFill>
              <a:latin typeface="微軟正黑體" panose="020B0604030504040204" pitchFamily="34" charset="-120"/>
              <a:ea typeface="微軟正黑體" panose="020B0604030504040204" pitchFamily="34" charset="-120"/>
            </a:rPr>
            <a:t>）</a:t>
          </a:r>
        </a:p>
      </dsp:txBody>
      <dsp:txXfrm>
        <a:off x="68823" y="68917"/>
        <a:ext cx="4385446" cy="1272203"/>
      </dsp:txXfrm>
    </dsp:sp>
    <dsp:sp modelId="{25963AB7-B2FE-4892-A4A9-E23234BB161B}">
      <dsp:nvSpPr>
        <dsp:cNvPr id="0" name=""/>
        <dsp:cNvSpPr/>
      </dsp:nvSpPr>
      <dsp:spPr>
        <a:xfrm>
          <a:off x="0" y="1423500"/>
          <a:ext cx="4523092" cy="1409849"/>
        </a:xfrm>
        <a:prstGeom prst="roundRect">
          <a:avLst/>
        </a:prstGeom>
        <a:solidFill>
          <a:srgbClr val="CCC0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kern="1200" dirty="0">
              <a:solidFill>
                <a:schemeClr val="tx1"/>
              </a:solidFill>
              <a:latin typeface="微軟正黑體" panose="020B0604030504040204" pitchFamily="34" charset="-120"/>
              <a:ea typeface="微軟正黑體" panose="020B0604030504040204" pitchFamily="34" charset="-120"/>
            </a:rPr>
            <a:t>多元評量 （實作、檔案、作業、觀察、問答</a:t>
          </a:r>
          <a:r>
            <a:rPr lang="en-US" altLang="zh-TW" sz="2800" kern="1200" dirty="0">
              <a:solidFill>
                <a:schemeClr val="tx1"/>
              </a:solidFill>
              <a:latin typeface="微軟正黑體" panose="020B0604030504040204" pitchFamily="34" charset="-120"/>
              <a:ea typeface="微軟正黑體" panose="020B0604030504040204" pitchFamily="34" charset="-120"/>
            </a:rPr>
            <a:t>…</a:t>
          </a:r>
          <a:r>
            <a:rPr lang="zh-TW" altLang="en-US" sz="2800" kern="1200" dirty="0">
              <a:solidFill>
                <a:schemeClr val="tx1"/>
              </a:solidFill>
              <a:latin typeface="微軟正黑體" panose="020B0604030504040204" pitchFamily="34" charset="-120"/>
              <a:ea typeface="微軟正黑體" panose="020B0604030504040204" pitchFamily="34" charset="-120"/>
            </a:rPr>
            <a:t>）</a:t>
          </a:r>
        </a:p>
      </dsp:txBody>
      <dsp:txXfrm>
        <a:off x="68823" y="1492323"/>
        <a:ext cx="4385446" cy="1272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B7AB4-5164-48DB-BFDB-AC7BC766184D}">
      <dsp:nvSpPr>
        <dsp:cNvPr id="0" name=""/>
        <dsp:cNvSpPr/>
      </dsp:nvSpPr>
      <dsp:spPr>
        <a:xfrm>
          <a:off x="1435237" y="410411"/>
          <a:ext cx="2740568" cy="2740568"/>
        </a:xfrm>
        <a:prstGeom prst="blockArc">
          <a:avLst>
            <a:gd name="adj1" fmla="val 10800000"/>
            <a:gd name="adj2" fmla="val 16200000"/>
            <a:gd name="adj3" fmla="val 4635"/>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404ABF-A3DE-491F-B32C-C30B491B2744}">
      <dsp:nvSpPr>
        <dsp:cNvPr id="0" name=""/>
        <dsp:cNvSpPr/>
      </dsp:nvSpPr>
      <dsp:spPr>
        <a:xfrm>
          <a:off x="1435237" y="410411"/>
          <a:ext cx="2740568" cy="2740568"/>
        </a:xfrm>
        <a:prstGeom prst="blockArc">
          <a:avLst>
            <a:gd name="adj1" fmla="val 5400000"/>
            <a:gd name="adj2" fmla="val 10800000"/>
            <a:gd name="adj3" fmla="val 4635"/>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46FB0-5677-4B87-9001-B64E757537C5}">
      <dsp:nvSpPr>
        <dsp:cNvPr id="0" name=""/>
        <dsp:cNvSpPr/>
      </dsp:nvSpPr>
      <dsp:spPr>
        <a:xfrm>
          <a:off x="1435237" y="410411"/>
          <a:ext cx="2740568" cy="2740568"/>
        </a:xfrm>
        <a:prstGeom prst="blockArc">
          <a:avLst>
            <a:gd name="adj1" fmla="val 0"/>
            <a:gd name="adj2" fmla="val 5400000"/>
            <a:gd name="adj3" fmla="val 4635"/>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671870-164E-4A5B-8B6D-2A12EEC5401C}">
      <dsp:nvSpPr>
        <dsp:cNvPr id="0" name=""/>
        <dsp:cNvSpPr/>
      </dsp:nvSpPr>
      <dsp:spPr>
        <a:xfrm>
          <a:off x="1435237" y="410411"/>
          <a:ext cx="2740568" cy="2740568"/>
        </a:xfrm>
        <a:prstGeom prst="blockArc">
          <a:avLst>
            <a:gd name="adj1" fmla="val 16200000"/>
            <a:gd name="adj2" fmla="val 0"/>
            <a:gd name="adj3" fmla="val 463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CAE76-5190-44B3-AA9D-1BBE92B14F86}">
      <dsp:nvSpPr>
        <dsp:cNvPr id="0" name=""/>
        <dsp:cNvSpPr/>
      </dsp:nvSpPr>
      <dsp:spPr>
        <a:xfrm>
          <a:off x="2175375" y="1150548"/>
          <a:ext cx="1260293" cy="126029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TW" altLang="en-US" sz="2100" kern="1200" dirty="0"/>
            <a:t>學習歷程檔案</a:t>
          </a:r>
        </a:p>
      </dsp:txBody>
      <dsp:txXfrm>
        <a:off x="2359941" y="1335114"/>
        <a:ext cx="891161" cy="891161"/>
      </dsp:txXfrm>
    </dsp:sp>
    <dsp:sp modelId="{03A8371F-2363-4058-BD5B-F4AC1F72FBF4}">
      <dsp:nvSpPr>
        <dsp:cNvPr id="0" name=""/>
        <dsp:cNvSpPr/>
      </dsp:nvSpPr>
      <dsp:spPr>
        <a:xfrm>
          <a:off x="2364419" y="1068"/>
          <a:ext cx="882205" cy="8822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TW" altLang="en-US" sz="1900" kern="1200" dirty="0"/>
            <a:t>檔案評量</a:t>
          </a:r>
        </a:p>
      </dsp:txBody>
      <dsp:txXfrm>
        <a:off x="2493615" y="130264"/>
        <a:ext cx="623813" cy="623813"/>
      </dsp:txXfrm>
    </dsp:sp>
    <dsp:sp modelId="{EB399C40-1214-41D4-8E77-44FD97E9E29F}">
      <dsp:nvSpPr>
        <dsp:cNvPr id="0" name=""/>
        <dsp:cNvSpPr/>
      </dsp:nvSpPr>
      <dsp:spPr>
        <a:xfrm>
          <a:off x="3702944" y="1339592"/>
          <a:ext cx="882205" cy="882205"/>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TW" altLang="en-US" sz="1900" kern="1200" dirty="0"/>
            <a:t>實作評量</a:t>
          </a:r>
        </a:p>
      </dsp:txBody>
      <dsp:txXfrm>
        <a:off x="3832140" y="1468788"/>
        <a:ext cx="623813" cy="623813"/>
      </dsp:txXfrm>
    </dsp:sp>
    <dsp:sp modelId="{95047D28-73F0-4C95-A88E-32B6BEF2D9CB}">
      <dsp:nvSpPr>
        <dsp:cNvPr id="0" name=""/>
        <dsp:cNvSpPr/>
      </dsp:nvSpPr>
      <dsp:spPr>
        <a:xfrm>
          <a:off x="2364419" y="2678117"/>
          <a:ext cx="882205" cy="882205"/>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TW" altLang="en-US" sz="1900" kern="1200" dirty="0"/>
            <a:t>真實評量</a:t>
          </a:r>
        </a:p>
      </dsp:txBody>
      <dsp:txXfrm>
        <a:off x="2493615" y="2807313"/>
        <a:ext cx="623813" cy="623813"/>
      </dsp:txXfrm>
    </dsp:sp>
    <dsp:sp modelId="{7E096008-7E72-4ACE-93B1-E13BDB50EE19}">
      <dsp:nvSpPr>
        <dsp:cNvPr id="0" name=""/>
        <dsp:cNvSpPr/>
      </dsp:nvSpPr>
      <dsp:spPr>
        <a:xfrm>
          <a:off x="1025894" y="1339592"/>
          <a:ext cx="882205" cy="882205"/>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TW" altLang="en-US" sz="1900" kern="1200" dirty="0"/>
            <a:t>動態評量</a:t>
          </a:r>
        </a:p>
      </dsp:txBody>
      <dsp:txXfrm>
        <a:off x="1155090" y="1468788"/>
        <a:ext cx="623813" cy="623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D21DA-D91B-426A-8899-ADA853805CAF}">
      <dsp:nvSpPr>
        <dsp:cNvPr id="0" name=""/>
        <dsp:cNvSpPr/>
      </dsp:nvSpPr>
      <dsp:spPr>
        <a:xfrm>
          <a:off x="1483608" y="0"/>
          <a:ext cx="4896596" cy="489659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90FF1-7D4E-414F-82C8-3309CF02CFDA}">
      <dsp:nvSpPr>
        <dsp:cNvPr id="0" name=""/>
        <dsp:cNvSpPr/>
      </dsp:nvSpPr>
      <dsp:spPr>
        <a:xfrm>
          <a:off x="1801887" y="318278"/>
          <a:ext cx="1958638" cy="1958638"/>
        </a:xfrm>
        <a:prstGeom prst="roundRect">
          <a:avLst/>
        </a:prstGeom>
        <a:solidFill>
          <a:srgbClr val="EECB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微軟正黑體" panose="020B0604030504040204" pitchFamily="34" charset="-120"/>
              <a:ea typeface="微軟正黑體" panose="020B0604030504040204" pitchFamily="34" charset="-120"/>
            </a:rPr>
            <a:t>建立多元的評量標準</a:t>
          </a:r>
        </a:p>
      </dsp:txBody>
      <dsp:txXfrm>
        <a:off x="1897500" y="413891"/>
        <a:ext cx="1767412" cy="1767412"/>
      </dsp:txXfrm>
    </dsp:sp>
    <dsp:sp modelId="{C621EA47-03E8-480B-93C3-9A0B1E9EC743}">
      <dsp:nvSpPr>
        <dsp:cNvPr id="0" name=""/>
        <dsp:cNvSpPr/>
      </dsp:nvSpPr>
      <dsp:spPr>
        <a:xfrm>
          <a:off x="4103287" y="318278"/>
          <a:ext cx="1958638" cy="1958638"/>
        </a:xfrm>
        <a:prstGeom prst="roundRect">
          <a:avLst/>
        </a:prstGeom>
        <a:solidFill>
          <a:srgbClr val="B4C7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微軟正黑體" panose="020B0604030504040204" pitchFamily="34" charset="-120"/>
              <a:ea typeface="微軟正黑體" panose="020B0604030504040204" pitchFamily="34" charset="-120"/>
            </a:rPr>
            <a:t>和學生共同訂定評量標準</a:t>
          </a:r>
        </a:p>
      </dsp:txBody>
      <dsp:txXfrm>
        <a:off x="4198900" y="413891"/>
        <a:ext cx="1767412" cy="1767412"/>
      </dsp:txXfrm>
    </dsp:sp>
    <dsp:sp modelId="{65943229-4B51-4697-8AB4-9246C99AA564}">
      <dsp:nvSpPr>
        <dsp:cNvPr id="0" name=""/>
        <dsp:cNvSpPr/>
      </dsp:nvSpPr>
      <dsp:spPr>
        <a:xfrm>
          <a:off x="1801887" y="2619678"/>
          <a:ext cx="1958638" cy="1958638"/>
        </a:xfrm>
        <a:prstGeom prst="roundRect">
          <a:avLst/>
        </a:prstGeom>
        <a:solidFill>
          <a:srgbClr val="8FCD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微軟正黑體" panose="020B0604030504040204" pitchFamily="34" charset="-120"/>
              <a:ea typeface="微軟正黑體" panose="020B0604030504040204" pitchFamily="34" charset="-120"/>
            </a:rPr>
            <a:t>完整保留歷程記錄</a:t>
          </a:r>
        </a:p>
      </dsp:txBody>
      <dsp:txXfrm>
        <a:off x="1897500" y="2715291"/>
        <a:ext cx="1767412" cy="1767412"/>
      </dsp:txXfrm>
    </dsp:sp>
    <dsp:sp modelId="{26AFCD2E-4237-4B19-9ADD-F1ECA880C7C4}">
      <dsp:nvSpPr>
        <dsp:cNvPr id="0" name=""/>
        <dsp:cNvSpPr/>
      </dsp:nvSpPr>
      <dsp:spPr>
        <a:xfrm>
          <a:off x="4103287" y="2619678"/>
          <a:ext cx="1958638" cy="1958638"/>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tx1"/>
              </a:solidFill>
              <a:latin typeface="微軟正黑體" panose="020B0604030504040204" pitchFamily="34" charset="-120"/>
              <a:ea typeface="微軟正黑體" panose="020B0604030504040204" pitchFamily="34" charset="-120"/>
            </a:rPr>
            <a:t>引導學生建立自我評量</a:t>
          </a:r>
        </a:p>
      </dsp:txBody>
      <dsp:txXfrm>
        <a:off x="4198900" y="2715291"/>
        <a:ext cx="1767412" cy="1767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B7AB4-5164-48DB-BFDB-AC7BC766184D}">
      <dsp:nvSpPr>
        <dsp:cNvPr id="0" name=""/>
        <dsp:cNvSpPr/>
      </dsp:nvSpPr>
      <dsp:spPr>
        <a:xfrm>
          <a:off x="2025780" y="504047"/>
          <a:ext cx="3369517" cy="3369517"/>
        </a:xfrm>
        <a:prstGeom prst="blockArc">
          <a:avLst>
            <a:gd name="adj1" fmla="val 10800000"/>
            <a:gd name="adj2" fmla="val 16200000"/>
            <a:gd name="adj3" fmla="val 464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404ABF-A3DE-491F-B32C-C30B491B2744}">
      <dsp:nvSpPr>
        <dsp:cNvPr id="0" name=""/>
        <dsp:cNvSpPr/>
      </dsp:nvSpPr>
      <dsp:spPr>
        <a:xfrm>
          <a:off x="2025780" y="504047"/>
          <a:ext cx="3369517" cy="3369517"/>
        </a:xfrm>
        <a:prstGeom prst="blockArc">
          <a:avLst>
            <a:gd name="adj1" fmla="val 5400000"/>
            <a:gd name="adj2" fmla="val 10800000"/>
            <a:gd name="adj3" fmla="val 464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46FB0-5677-4B87-9001-B64E757537C5}">
      <dsp:nvSpPr>
        <dsp:cNvPr id="0" name=""/>
        <dsp:cNvSpPr/>
      </dsp:nvSpPr>
      <dsp:spPr>
        <a:xfrm>
          <a:off x="2025780" y="504047"/>
          <a:ext cx="3369517" cy="3369517"/>
        </a:xfrm>
        <a:prstGeom prst="blockArc">
          <a:avLst>
            <a:gd name="adj1" fmla="val 0"/>
            <a:gd name="adj2" fmla="val 5400000"/>
            <a:gd name="adj3" fmla="val 464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671870-164E-4A5B-8B6D-2A12EEC5401C}">
      <dsp:nvSpPr>
        <dsp:cNvPr id="0" name=""/>
        <dsp:cNvSpPr/>
      </dsp:nvSpPr>
      <dsp:spPr>
        <a:xfrm>
          <a:off x="2025780" y="504047"/>
          <a:ext cx="3369517" cy="3369517"/>
        </a:xfrm>
        <a:prstGeom prst="blockArc">
          <a:avLst>
            <a:gd name="adj1" fmla="val 16200000"/>
            <a:gd name="adj2" fmla="val 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CAE76-5190-44B3-AA9D-1BBE92B14F86}">
      <dsp:nvSpPr>
        <dsp:cNvPr id="0" name=""/>
        <dsp:cNvSpPr/>
      </dsp:nvSpPr>
      <dsp:spPr>
        <a:xfrm>
          <a:off x="2935094" y="1413361"/>
          <a:ext cx="1550889" cy="155088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t>學習歷程檔案</a:t>
          </a:r>
        </a:p>
      </dsp:txBody>
      <dsp:txXfrm>
        <a:off x="3162216" y="1640483"/>
        <a:ext cx="1096645" cy="1096645"/>
      </dsp:txXfrm>
    </dsp:sp>
    <dsp:sp modelId="{03A8371F-2363-4058-BD5B-F4AC1F72FBF4}">
      <dsp:nvSpPr>
        <dsp:cNvPr id="0" name=""/>
        <dsp:cNvSpPr/>
      </dsp:nvSpPr>
      <dsp:spPr>
        <a:xfrm>
          <a:off x="3167727" y="318"/>
          <a:ext cx="1085622" cy="108562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檔案評量</a:t>
          </a:r>
        </a:p>
      </dsp:txBody>
      <dsp:txXfrm>
        <a:off x="3326713" y="159304"/>
        <a:ext cx="767650" cy="767650"/>
      </dsp:txXfrm>
    </dsp:sp>
    <dsp:sp modelId="{EB399C40-1214-41D4-8E77-44FD97E9E29F}">
      <dsp:nvSpPr>
        <dsp:cNvPr id="0" name=""/>
        <dsp:cNvSpPr/>
      </dsp:nvSpPr>
      <dsp:spPr>
        <a:xfrm>
          <a:off x="4813404" y="1645995"/>
          <a:ext cx="1085622" cy="1085622"/>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實作評量</a:t>
          </a:r>
        </a:p>
      </dsp:txBody>
      <dsp:txXfrm>
        <a:off x="4972390" y="1804981"/>
        <a:ext cx="767650" cy="767650"/>
      </dsp:txXfrm>
    </dsp:sp>
    <dsp:sp modelId="{95047D28-73F0-4C95-A88E-32B6BEF2D9CB}">
      <dsp:nvSpPr>
        <dsp:cNvPr id="0" name=""/>
        <dsp:cNvSpPr/>
      </dsp:nvSpPr>
      <dsp:spPr>
        <a:xfrm>
          <a:off x="3167727" y="3291671"/>
          <a:ext cx="1085622" cy="1085622"/>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真實評量</a:t>
          </a:r>
        </a:p>
      </dsp:txBody>
      <dsp:txXfrm>
        <a:off x="3326713" y="3450657"/>
        <a:ext cx="767650" cy="767650"/>
      </dsp:txXfrm>
    </dsp:sp>
    <dsp:sp modelId="{7E096008-7E72-4ACE-93B1-E13BDB50EE19}">
      <dsp:nvSpPr>
        <dsp:cNvPr id="0" name=""/>
        <dsp:cNvSpPr/>
      </dsp:nvSpPr>
      <dsp:spPr>
        <a:xfrm>
          <a:off x="1522051" y="1645995"/>
          <a:ext cx="1085622" cy="1085622"/>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動態評量</a:t>
          </a:r>
        </a:p>
      </dsp:txBody>
      <dsp:txXfrm>
        <a:off x="1681037" y="1804981"/>
        <a:ext cx="767650" cy="7676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FDF59-3E62-409F-8B1C-5221FDCE09D3}" type="datetimeFigureOut">
              <a:rPr lang="zh-TW" altLang="en-US" smtClean="0"/>
              <a:t>2020/12/25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B399C-C959-4A1E-ADAE-79FB66C08CFE}" type="slidenum">
              <a:rPr lang="zh-TW" altLang="en-US" smtClean="0"/>
              <a:t>‹#›</a:t>
            </a:fld>
            <a:endParaRPr lang="zh-TW" altLang="en-US"/>
          </a:p>
        </p:txBody>
      </p:sp>
    </p:spTree>
    <p:extLst>
      <p:ext uri="{BB962C8B-B14F-4D97-AF65-F5344CB8AC3E}">
        <p14:creationId xmlns:p14="http://schemas.microsoft.com/office/powerpoint/2010/main" val="40841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1</a:t>
            </a:fld>
            <a:endParaRPr lang="zh-TW" altLang="en-US"/>
          </a:p>
        </p:txBody>
      </p:sp>
    </p:spTree>
    <p:extLst>
      <p:ext uri="{BB962C8B-B14F-4D97-AF65-F5344CB8AC3E}">
        <p14:creationId xmlns:p14="http://schemas.microsoft.com/office/powerpoint/2010/main" val="119015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indent="0">
              <a:buNone/>
            </a:pPr>
            <a:r>
              <a:rPr lang="en-US" altLang="zh-TW" dirty="0"/>
              <a:t>1. </a:t>
            </a:r>
            <a:r>
              <a:rPr lang="zh-TW" altLang="en-US" dirty="0"/>
              <a:t>這門課在教什麼？請學員老師回答</a:t>
            </a:r>
            <a:br>
              <a:rPr lang="en-US" altLang="zh-TW" dirty="0"/>
            </a:br>
            <a:r>
              <a:rPr lang="en-US" altLang="zh-TW" dirty="0"/>
              <a:t>2. </a:t>
            </a:r>
            <a:r>
              <a:rPr lang="zh-TW" altLang="en-US" dirty="0"/>
              <a:t>這堂課要培養什麼能力？</a:t>
            </a:r>
            <a:br>
              <a:rPr lang="en-US" altLang="zh-TW" dirty="0"/>
            </a:br>
            <a:r>
              <a:rPr lang="zh-TW" altLang="en-US" dirty="0"/>
              <a:t>要培養不同的能力就要問不同的問題</a:t>
            </a:r>
            <a:endParaRPr lang="en-US" altLang="zh-TW" dirty="0"/>
          </a:p>
          <a:p>
            <a:pPr marL="0" indent="0">
              <a:buNone/>
            </a:pPr>
            <a:r>
              <a:rPr lang="en-US" altLang="zh-TW" dirty="0"/>
              <a:t>3. </a:t>
            </a:r>
            <a:r>
              <a:rPr lang="zh-TW" altLang="en-US" dirty="0"/>
              <a:t>問題回顧</a:t>
            </a:r>
          </a:p>
          <a:p>
            <a:pPr marL="0" indent="0">
              <a:buNone/>
            </a:pPr>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15</a:t>
            </a:fld>
            <a:endParaRPr lang="zh-TW" altLang="en-US"/>
          </a:p>
        </p:txBody>
      </p:sp>
    </p:spTree>
    <p:extLst>
      <p:ext uri="{BB962C8B-B14F-4D97-AF65-F5344CB8AC3E}">
        <p14:creationId xmlns:p14="http://schemas.microsoft.com/office/powerpoint/2010/main" val="113411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indent="0">
              <a:buNone/>
            </a:pPr>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16</a:t>
            </a:fld>
            <a:endParaRPr lang="zh-TW" altLang="en-US"/>
          </a:p>
        </p:txBody>
      </p:sp>
    </p:spTree>
    <p:extLst>
      <p:ext uri="{BB962C8B-B14F-4D97-AF65-F5344CB8AC3E}">
        <p14:creationId xmlns:p14="http://schemas.microsoft.com/office/powerpoint/2010/main" val="25461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r>
              <a:rPr lang="en-US" altLang="zh-TW" dirty="0"/>
              <a:t>1. </a:t>
            </a:r>
            <a:r>
              <a:rPr lang="zh-TW" altLang="en-US" dirty="0"/>
              <a:t>問題回顧。</a:t>
            </a:r>
            <a:br>
              <a:rPr lang="en-US" altLang="zh-TW" dirty="0"/>
            </a:br>
            <a:r>
              <a:rPr lang="en-US" altLang="zh-TW" dirty="0"/>
              <a:t>2. </a:t>
            </a:r>
            <a:r>
              <a:rPr lang="zh-TW" altLang="en-US" dirty="0"/>
              <a:t>課程的目的是什麼？機率和實驗設計、歸納和解釋</a:t>
            </a:r>
            <a:br>
              <a:rPr lang="en-US" altLang="zh-TW" dirty="0"/>
            </a:b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17</a:t>
            </a:fld>
            <a:endParaRPr lang="zh-TW" altLang="en-US"/>
          </a:p>
        </p:txBody>
      </p:sp>
    </p:spTree>
    <p:extLst>
      <p:ext uri="{BB962C8B-B14F-4D97-AF65-F5344CB8AC3E}">
        <p14:creationId xmlns:p14="http://schemas.microsoft.com/office/powerpoint/2010/main" val="149439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 </a:t>
            </a:r>
            <a:r>
              <a:rPr lang="zh-TW" altLang="en-US" dirty="0"/>
              <a:t>老師說明實作的結果與討論</a:t>
            </a:r>
          </a:p>
          <a:p>
            <a:br>
              <a:rPr lang="en-US" altLang="zh-TW" dirty="0"/>
            </a:br>
            <a:r>
              <a:rPr lang="en-US" altLang="zh-TW" dirty="0"/>
              <a:t>2. </a:t>
            </a:r>
            <a:r>
              <a:rPr lang="zh-TW" altLang="en-US" dirty="0"/>
              <a:t>下次再問的時候，會不會換？</a:t>
            </a:r>
          </a:p>
          <a:p>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19</a:t>
            </a:fld>
            <a:endParaRPr lang="zh-TW" altLang="en-US"/>
          </a:p>
        </p:txBody>
      </p:sp>
    </p:spTree>
    <p:extLst>
      <p:ext uri="{BB962C8B-B14F-4D97-AF65-F5344CB8AC3E}">
        <p14:creationId xmlns:p14="http://schemas.microsoft.com/office/powerpoint/2010/main" val="278672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25</a:t>
            </a:fld>
            <a:endParaRPr lang="zh-TW" altLang="en-US"/>
          </a:p>
        </p:txBody>
      </p:sp>
    </p:spTree>
    <p:extLst>
      <p:ext uri="{BB962C8B-B14F-4D97-AF65-F5344CB8AC3E}">
        <p14:creationId xmlns:p14="http://schemas.microsoft.com/office/powerpoint/2010/main" val="155730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31</a:t>
            </a:fld>
            <a:endParaRPr lang="zh-TW" altLang="en-US"/>
          </a:p>
        </p:txBody>
      </p:sp>
    </p:spTree>
    <p:extLst>
      <p:ext uri="{BB962C8B-B14F-4D97-AF65-F5344CB8AC3E}">
        <p14:creationId xmlns:p14="http://schemas.microsoft.com/office/powerpoint/2010/main" val="44694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32</a:t>
            </a:fld>
            <a:endParaRPr lang="zh-TW" altLang="en-US"/>
          </a:p>
        </p:txBody>
      </p:sp>
    </p:spTree>
    <p:extLst>
      <p:ext uri="{BB962C8B-B14F-4D97-AF65-F5344CB8AC3E}">
        <p14:creationId xmlns:p14="http://schemas.microsoft.com/office/powerpoint/2010/main" val="358789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33</a:t>
            </a:fld>
            <a:endParaRPr lang="zh-TW" altLang="en-US"/>
          </a:p>
        </p:txBody>
      </p:sp>
    </p:spTree>
    <p:extLst>
      <p:ext uri="{BB962C8B-B14F-4D97-AF65-F5344CB8AC3E}">
        <p14:creationId xmlns:p14="http://schemas.microsoft.com/office/powerpoint/2010/main" val="2027287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34</a:t>
            </a:fld>
            <a:endParaRPr lang="zh-TW" altLang="en-US"/>
          </a:p>
        </p:txBody>
      </p:sp>
    </p:spTree>
    <p:extLst>
      <p:ext uri="{BB962C8B-B14F-4D97-AF65-F5344CB8AC3E}">
        <p14:creationId xmlns:p14="http://schemas.microsoft.com/office/powerpoint/2010/main" val="3484129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35</a:t>
            </a:fld>
            <a:endParaRPr lang="zh-TW" altLang="en-US"/>
          </a:p>
        </p:txBody>
      </p:sp>
    </p:spTree>
    <p:extLst>
      <p:ext uri="{BB962C8B-B14F-4D97-AF65-F5344CB8AC3E}">
        <p14:creationId xmlns:p14="http://schemas.microsoft.com/office/powerpoint/2010/main" val="410620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7</a:t>
            </a:fld>
            <a:endParaRPr lang="zh-TW" altLang="en-US"/>
          </a:p>
        </p:txBody>
      </p:sp>
    </p:spTree>
    <p:extLst>
      <p:ext uri="{BB962C8B-B14F-4D97-AF65-F5344CB8AC3E}">
        <p14:creationId xmlns:p14="http://schemas.microsoft.com/office/powerpoint/2010/main" val="1874250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399C-C959-4A1E-ADAE-79FB66C08CFE}"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7109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37</a:t>
            </a:fld>
            <a:endParaRPr lang="zh-TW" altLang="en-US"/>
          </a:p>
        </p:txBody>
      </p:sp>
    </p:spTree>
    <p:extLst>
      <p:ext uri="{BB962C8B-B14F-4D97-AF65-F5344CB8AC3E}">
        <p14:creationId xmlns:p14="http://schemas.microsoft.com/office/powerpoint/2010/main" val="137821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38</a:t>
            </a:fld>
            <a:endParaRPr lang="zh-TW" altLang="en-US"/>
          </a:p>
        </p:txBody>
      </p:sp>
    </p:spTree>
    <p:extLst>
      <p:ext uri="{BB962C8B-B14F-4D97-AF65-F5344CB8AC3E}">
        <p14:creationId xmlns:p14="http://schemas.microsoft.com/office/powerpoint/2010/main" val="70755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39</a:t>
            </a:fld>
            <a:endParaRPr lang="zh-TW" altLang="en-US"/>
          </a:p>
        </p:txBody>
      </p:sp>
    </p:spTree>
    <p:extLst>
      <p:ext uri="{BB962C8B-B14F-4D97-AF65-F5344CB8AC3E}">
        <p14:creationId xmlns:p14="http://schemas.microsoft.com/office/powerpoint/2010/main" val="2293677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40</a:t>
            </a:fld>
            <a:endParaRPr lang="zh-TW" altLang="en-US"/>
          </a:p>
        </p:txBody>
      </p:sp>
    </p:spTree>
    <p:extLst>
      <p:ext uri="{BB962C8B-B14F-4D97-AF65-F5344CB8AC3E}">
        <p14:creationId xmlns:p14="http://schemas.microsoft.com/office/powerpoint/2010/main" val="2242020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41</a:t>
            </a:fld>
            <a:endParaRPr lang="zh-TW" altLang="en-US"/>
          </a:p>
        </p:txBody>
      </p:sp>
    </p:spTree>
    <p:extLst>
      <p:ext uri="{BB962C8B-B14F-4D97-AF65-F5344CB8AC3E}">
        <p14:creationId xmlns:p14="http://schemas.microsoft.com/office/powerpoint/2010/main" val="4062702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43</a:t>
            </a:fld>
            <a:endParaRPr lang="zh-TW" altLang="en-US"/>
          </a:p>
        </p:txBody>
      </p:sp>
    </p:spTree>
    <p:extLst>
      <p:ext uri="{BB962C8B-B14F-4D97-AF65-F5344CB8AC3E}">
        <p14:creationId xmlns:p14="http://schemas.microsoft.com/office/powerpoint/2010/main" val="180239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44</a:t>
            </a:fld>
            <a:endParaRPr lang="zh-TW" altLang="en-US"/>
          </a:p>
        </p:txBody>
      </p:sp>
    </p:spTree>
    <p:extLst>
      <p:ext uri="{BB962C8B-B14F-4D97-AF65-F5344CB8AC3E}">
        <p14:creationId xmlns:p14="http://schemas.microsoft.com/office/powerpoint/2010/main" val="3234512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45</a:t>
            </a:fld>
            <a:endParaRPr lang="zh-TW" altLang="en-US"/>
          </a:p>
        </p:txBody>
      </p:sp>
    </p:spTree>
    <p:extLst>
      <p:ext uri="{BB962C8B-B14F-4D97-AF65-F5344CB8AC3E}">
        <p14:creationId xmlns:p14="http://schemas.microsoft.com/office/powerpoint/2010/main" val="214620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46</a:t>
            </a:fld>
            <a:endParaRPr lang="zh-TW" altLang="en-US"/>
          </a:p>
        </p:txBody>
      </p:sp>
    </p:spTree>
    <p:extLst>
      <p:ext uri="{BB962C8B-B14F-4D97-AF65-F5344CB8AC3E}">
        <p14:creationId xmlns:p14="http://schemas.microsoft.com/office/powerpoint/2010/main" val="204535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8</a:t>
            </a:fld>
            <a:endParaRPr lang="zh-TW" altLang="en-US"/>
          </a:p>
        </p:txBody>
      </p:sp>
    </p:spTree>
    <p:extLst>
      <p:ext uri="{BB962C8B-B14F-4D97-AF65-F5344CB8AC3E}">
        <p14:creationId xmlns:p14="http://schemas.microsoft.com/office/powerpoint/2010/main" val="1166022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47</a:t>
            </a:fld>
            <a:endParaRPr lang="zh-TW" altLang="en-US"/>
          </a:p>
        </p:txBody>
      </p:sp>
    </p:spTree>
    <p:extLst>
      <p:ext uri="{BB962C8B-B14F-4D97-AF65-F5344CB8AC3E}">
        <p14:creationId xmlns:p14="http://schemas.microsoft.com/office/powerpoint/2010/main" val="2042255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王漢宗超明體繁" panose="02020300000000000000" pitchFamily="18" charset="-120"/>
                <a:ea typeface="王漢宗超明體繁" panose="02020300000000000000" pitchFamily="18" charset="-120"/>
              </a:rPr>
              <a:t>為什麼要有評量規準？評量的目的是什麼？</a:t>
            </a:r>
            <a:r>
              <a:rPr lang="en-US" altLang="zh-TW" dirty="0">
                <a:latin typeface="王漢宗超明體繁" panose="02020300000000000000" pitchFamily="18" charset="-120"/>
                <a:ea typeface="王漢宗超明體繁" panose="02020300000000000000" pitchFamily="18" charset="-120"/>
              </a:rPr>
              <a:t>(why)</a:t>
            </a:r>
            <a:endParaRPr lang="zh-TW" altLang="en-US" dirty="0"/>
          </a:p>
        </p:txBody>
      </p:sp>
      <p:sp>
        <p:nvSpPr>
          <p:cNvPr id="4" name="投影片編號版面配置區 3"/>
          <p:cNvSpPr>
            <a:spLocks noGrp="1"/>
          </p:cNvSpPr>
          <p:nvPr>
            <p:ph type="sldNum" sz="quarter" idx="5"/>
          </p:nvPr>
        </p:nvSpPr>
        <p:spPr/>
        <p:txBody>
          <a:bodyPr/>
          <a:lstStyle/>
          <a:p>
            <a:fld id="{43FC972D-F20D-46B8-BDBD-AD2379BEDCA1}" type="slidenum">
              <a:rPr lang="zh-CN" altLang="en-US" smtClean="0"/>
              <a:t>48</a:t>
            </a:fld>
            <a:endParaRPr lang="zh-CN" altLang="en-US"/>
          </a:p>
        </p:txBody>
      </p:sp>
    </p:spTree>
    <p:extLst>
      <p:ext uri="{BB962C8B-B14F-4D97-AF65-F5344CB8AC3E}">
        <p14:creationId xmlns:p14="http://schemas.microsoft.com/office/powerpoint/2010/main" val="3602215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Microsoft YaHei" panose="020B0503020204020204" pitchFamily="34" charset="-122"/>
                <a:ea typeface="Microsoft YaHei" panose="020B0503020204020204" pitchFamily="34" charset="-122"/>
              </a:rPr>
              <a:t>好的評量規準需要具備那些條件？</a:t>
            </a:r>
            <a:r>
              <a:rPr lang="en-US" altLang="zh-TW" dirty="0">
                <a:latin typeface="Microsoft YaHei" panose="020B0503020204020204" pitchFamily="34" charset="-122"/>
                <a:ea typeface="Microsoft YaHei" panose="020B0503020204020204" pitchFamily="34" charset="-122"/>
              </a:rPr>
              <a:t>(what)</a:t>
            </a:r>
            <a:endParaRPr lang="zh-TW" altLang="en-US" dirty="0"/>
          </a:p>
        </p:txBody>
      </p:sp>
      <p:sp>
        <p:nvSpPr>
          <p:cNvPr id="4" name="投影片編號版面配置區 3"/>
          <p:cNvSpPr>
            <a:spLocks noGrp="1"/>
          </p:cNvSpPr>
          <p:nvPr>
            <p:ph type="sldNum" sz="quarter" idx="5"/>
          </p:nvPr>
        </p:nvSpPr>
        <p:spPr/>
        <p:txBody>
          <a:bodyPr/>
          <a:lstStyle/>
          <a:p>
            <a:fld id="{43FC972D-F20D-46B8-BDBD-AD2379BEDCA1}" type="slidenum">
              <a:rPr lang="zh-CN" altLang="en-US" smtClean="0"/>
              <a:t>49</a:t>
            </a:fld>
            <a:endParaRPr lang="zh-CN" altLang="en-US"/>
          </a:p>
        </p:txBody>
      </p:sp>
    </p:spTree>
    <p:extLst>
      <p:ext uri="{BB962C8B-B14F-4D97-AF65-F5344CB8AC3E}">
        <p14:creationId xmlns:p14="http://schemas.microsoft.com/office/powerpoint/2010/main" val="4237559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7292415-4FEF-4370-8A1B-62FCA6CBDD91}" type="slidenum">
              <a:rPr lang="zh-TW" altLang="en-US" smtClean="0"/>
              <a:t>54</a:t>
            </a:fld>
            <a:endParaRPr lang="zh-TW" altLang="en-US"/>
          </a:p>
        </p:txBody>
      </p:sp>
    </p:spTree>
    <p:extLst>
      <p:ext uri="{BB962C8B-B14F-4D97-AF65-F5344CB8AC3E}">
        <p14:creationId xmlns:p14="http://schemas.microsoft.com/office/powerpoint/2010/main" val="2527839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7292415-4FEF-4370-8A1B-62FCA6CBDD91}" type="slidenum">
              <a:rPr lang="zh-TW" altLang="en-US" smtClean="0"/>
              <a:t>55</a:t>
            </a:fld>
            <a:endParaRPr lang="zh-TW" altLang="en-US"/>
          </a:p>
        </p:txBody>
      </p:sp>
    </p:spTree>
    <p:extLst>
      <p:ext uri="{BB962C8B-B14F-4D97-AF65-F5344CB8AC3E}">
        <p14:creationId xmlns:p14="http://schemas.microsoft.com/office/powerpoint/2010/main" val="715010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56</a:t>
            </a:fld>
            <a:endParaRPr lang="zh-TW" altLang="en-US"/>
          </a:p>
        </p:txBody>
      </p:sp>
    </p:spTree>
    <p:extLst>
      <p:ext uri="{BB962C8B-B14F-4D97-AF65-F5344CB8AC3E}">
        <p14:creationId xmlns:p14="http://schemas.microsoft.com/office/powerpoint/2010/main" val="37320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228600" indent="-228600">
              <a:buAutoNum type="arabicPeriod"/>
            </a:pPr>
            <a:r>
              <a:rPr lang="zh-TW" altLang="en-US" dirty="0"/>
              <a:t>詢問現場老師，要不要換牌？</a:t>
            </a:r>
            <a:endParaRPr lang="en-US" altLang="zh-TW" dirty="0"/>
          </a:p>
          <a:p>
            <a:pPr marL="228600" indent="-228600">
              <a:buAutoNum type="arabicPeriod"/>
            </a:pPr>
            <a:r>
              <a:rPr lang="zh-TW" altLang="en-US" dirty="0"/>
              <a:t>舉手調查。</a:t>
            </a:r>
            <a:endParaRPr lang="en-US" altLang="zh-TW" dirty="0"/>
          </a:p>
          <a:p>
            <a:pPr marL="228600" indent="-228600">
              <a:buAutoNum type="arabicPeriod"/>
            </a:pPr>
            <a:r>
              <a:rPr lang="zh-TW" altLang="en-US" dirty="0"/>
              <a:t>若是要換牌，你的假設是什麼？若是你不要換牌，你的假設是什麼？</a:t>
            </a:r>
            <a:endParaRPr lang="en-US" altLang="zh-TW" dirty="0"/>
          </a:p>
          <a:p>
            <a:pPr marL="228600" indent="-228600">
              <a:buAutoNum type="arabicPeriod"/>
            </a:pPr>
            <a:r>
              <a:rPr lang="zh-TW" altLang="en-US" dirty="0"/>
              <a:t>請現場老師發表答案。</a:t>
            </a:r>
            <a:br>
              <a:rPr lang="en-US" altLang="zh-TW" dirty="0"/>
            </a:br>
            <a:r>
              <a:rPr lang="zh-TW" altLang="en-US" dirty="0"/>
              <a:t>不換：相信直覺、機率一樣</a:t>
            </a:r>
            <a:r>
              <a:rPr lang="en-US" altLang="zh-TW" dirty="0"/>
              <a:t>(</a:t>
            </a:r>
            <a:r>
              <a:rPr lang="zh-TW" altLang="en-US" dirty="0"/>
              <a:t>換了沒得獎，會很嘔</a:t>
            </a:r>
            <a:r>
              <a:rPr lang="en-US" altLang="zh-TW" dirty="0"/>
              <a:t>)</a:t>
            </a:r>
            <a:r>
              <a:rPr lang="zh-TW" altLang="en-US" dirty="0"/>
              <a:t>、</a:t>
            </a:r>
            <a:br>
              <a:rPr lang="en-US" altLang="zh-TW" dirty="0"/>
            </a:br>
            <a:r>
              <a:rPr lang="zh-TW" altLang="en-US" dirty="0"/>
              <a:t>換：機率一樣</a:t>
            </a:r>
            <a:br>
              <a:rPr lang="en-US" altLang="zh-TW" dirty="0"/>
            </a:br>
            <a:br>
              <a:rPr lang="en-US" altLang="zh-TW" dirty="0"/>
            </a:br>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9</a:t>
            </a:fld>
            <a:endParaRPr lang="zh-TW" altLang="en-US"/>
          </a:p>
        </p:txBody>
      </p:sp>
    </p:spTree>
    <p:extLst>
      <p:ext uri="{BB962C8B-B14F-4D97-AF65-F5344CB8AC3E}">
        <p14:creationId xmlns:p14="http://schemas.microsoft.com/office/powerpoint/2010/main" val="95938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r>
              <a:rPr lang="zh-TW" altLang="en-US" dirty="0"/>
              <a:t>假設：直覺，是無法驗證的。</a:t>
            </a:r>
            <a:endParaRPr lang="en-US" altLang="zh-TW" dirty="0"/>
          </a:p>
          <a:p>
            <a:r>
              <a:rPr lang="zh-TW" altLang="en-US" dirty="0"/>
              <a:t>假設：若換或不換得獎機率一樣，是可以驗證的。</a:t>
            </a:r>
            <a:br>
              <a:rPr lang="en-US" altLang="zh-TW" dirty="0"/>
            </a:br>
            <a:br>
              <a:rPr lang="en-US" altLang="zh-TW" dirty="0"/>
            </a:br>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10</a:t>
            </a:fld>
            <a:endParaRPr lang="zh-TW" altLang="en-US"/>
          </a:p>
        </p:txBody>
      </p:sp>
    </p:spTree>
    <p:extLst>
      <p:ext uri="{BB962C8B-B14F-4D97-AF65-F5344CB8AC3E}">
        <p14:creationId xmlns:p14="http://schemas.microsoft.com/office/powerpoint/2010/main" val="238364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r>
              <a:rPr lang="en-US" altLang="zh-TW" dirty="0"/>
              <a:t>1. </a:t>
            </a:r>
            <a:r>
              <a:rPr lang="zh-TW" altLang="en-US" dirty="0"/>
              <a:t>如何設計實驗驗證呢？</a:t>
            </a:r>
            <a:br>
              <a:rPr lang="en-US" altLang="zh-TW" dirty="0"/>
            </a:br>
            <a:r>
              <a:rPr lang="zh-TW" altLang="en-US" dirty="0"/>
              <a:t>操縱變項是什麼？</a:t>
            </a:r>
            <a:br>
              <a:rPr lang="en-US" altLang="zh-TW" dirty="0"/>
            </a:br>
            <a:r>
              <a:rPr lang="zh-TW" altLang="en-US" dirty="0"/>
              <a:t>－換或不換</a:t>
            </a:r>
            <a:br>
              <a:rPr lang="en-US" altLang="zh-TW" dirty="0"/>
            </a:br>
            <a:r>
              <a:rPr lang="zh-TW" altLang="en-US" dirty="0"/>
              <a:t>應變變因是什麼？</a:t>
            </a:r>
            <a:br>
              <a:rPr lang="en-US" altLang="zh-TW" dirty="0"/>
            </a:br>
            <a:r>
              <a:rPr lang="zh-TW" altLang="en-US" dirty="0"/>
              <a:t>－得獎機率</a:t>
            </a:r>
            <a:br>
              <a:rPr lang="en-US" altLang="zh-TW" dirty="0"/>
            </a:br>
            <a:br>
              <a:rPr lang="en-US" altLang="zh-TW" dirty="0"/>
            </a:br>
            <a:r>
              <a:rPr lang="en-US" altLang="zh-TW" dirty="0"/>
              <a:t>2. </a:t>
            </a:r>
            <a:r>
              <a:rPr lang="zh-TW" altLang="en-US" dirty="0"/>
              <a:t>探討問題：換不換牌會不會影響得獎機率？</a:t>
            </a:r>
            <a:br>
              <a:rPr lang="en-US" altLang="zh-TW" dirty="0"/>
            </a:br>
            <a:r>
              <a:rPr lang="zh-TW" altLang="en-US" dirty="0"/>
              <a:t>如何設計你的實驗？</a:t>
            </a:r>
            <a:br>
              <a:rPr lang="en-US" altLang="zh-TW" dirty="0"/>
            </a:br>
            <a:r>
              <a:rPr lang="zh-TW" altLang="en-US" dirty="0"/>
              <a:t>何者為實驗組和對照組？</a:t>
            </a:r>
            <a:br>
              <a:rPr lang="en-US" altLang="zh-TW" dirty="0"/>
            </a:br>
            <a:r>
              <a:rPr lang="zh-TW" altLang="en-US" dirty="0"/>
              <a:t>實驗組：換牌</a:t>
            </a:r>
            <a:br>
              <a:rPr lang="en-US" altLang="zh-TW" dirty="0"/>
            </a:br>
            <a:r>
              <a:rPr lang="zh-TW" altLang="en-US" dirty="0"/>
              <a:t>對照組：不換牌</a:t>
            </a:r>
            <a:br>
              <a:rPr lang="en-US" altLang="zh-TW" dirty="0"/>
            </a:br>
            <a:br>
              <a:rPr lang="en-US" altLang="zh-TW" dirty="0"/>
            </a:br>
            <a:r>
              <a:rPr lang="en-US" altLang="zh-TW" dirty="0"/>
              <a:t>3. </a:t>
            </a:r>
            <a:r>
              <a:rPr lang="zh-TW" altLang="en-US" dirty="0"/>
              <a:t>讓老師直接操作實驗。</a:t>
            </a:r>
          </a:p>
          <a:p>
            <a:br>
              <a:rPr lang="en-US" altLang="zh-TW" dirty="0"/>
            </a:br>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11</a:t>
            </a:fld>
            <a:endParaRPr lang="zh-TW" altLang="en-US"/>
          </a:p>
        </p:txBody>
      </p:sp>
    </p:spTree>
    <p:extLst>
      <p:ext uri="{BB962C8B-B14F-4D97-AF65-F5344CB8AC3E}">
        <p14:creationId xmlns:p14="http://schemas.microsoft.com/office/powerpoint/2010/main" val="310408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讓老師將實驗結果上傳到</a:t>
            </a:r>
            <a:r>
              <a:rPr lang="en-US" altLang="zh-TW" dirty="0"/>
              <a:t>QR code</a:t>
            </a:r>
            <a:endParaRPr lang="zh-TW" altLang="en-US" dirty="0"/>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12</a:t>
            </a:fld>
            <a:endParaRPr lang="zh-TW" altLang="en-US"/>
          </a:p>
        </p:txBody>
      </p:sp>
    </p:spTree>
    <p:extLst>
      <p:ext uri="{BB962C8B-B14F-4D97-AF65-F5344CB8AC3E}">
        <p14:creationId xmlns:p14="http://schemas.microsoft.com/office/powerpoint/2010/main" val="87337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請學員老師觀察並討論現場老師做出來的數據</a:t>
            </a:r>
            <a:br>
              <a:rPr lang="en-US" altLang="zh-TW" dirty="0"/>
            </a:br>
            <a:r>
              <a:rPr lang="zh-TW" altLang="en-US" dirty="0"/>
              <a:t>換的得獎機率：</a:t>
            </a:r>
            <a:r>
              <a:rPr lang="en-US" altLang="zh-TW" dirty="0"/>
              <a:t>67%</a:t>
            </a:r>
            <a:br>
              <a:rPr lang="en-US" altLang="zh-TW" dirty="0"/>
            </a:br>
            <a:r>
              <a:rPr lang="zh-TW" altLang="en-US" dirty="0"/>
              <a:t>不換的得獎機率：</a:t>
            </a:r>
            <a:r>
              <a:rPr lang="en-US" altLang="zh-TW" dirty="0"/>
              <a:t>33%</a:t>
            </a:r>
            <a:br>
              <a:rPr lang="en-US" altLang="zh-TW" dirty="0"/>
            </a:br>
            <a:r>
              <a:rPr lang="zh-TW" altLang="en-US" dirty="0"/>
              <a:t>你看出了什麼？</a:t>
            </a:r>
            <a:br>
              <a:rPr lang="en-US" altLang="zh-TW" dirty="0"/>
            </a:br>
            <a:r>
              <a:rPr lang="zh-TW" altLang="en-US" dirty="0"/>
              <a:t>可以如何解釋數據呢？</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老師說明實作的結果與討論</a:t>
            </a:r>
            <a:endParaRPr lang="en-US" altLang="zh-TW"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下次再問的時候，會不會換？</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TW" dirty="0"/>
            </a:br>
            <a:br>
              <a:rPr lang="en-US" altLang="zh-TW" dirty="0"/>
            </a:br>
            <a:endParaRPr lang="zh-TW" altLang="en-US" dirty="0"/>
          </a:p>
        </p:txBody>
      </p:sp>
      <p:sp>
        <p:nvSpPr>
          <p:cNvPr id="4" name="投影片編號版面配置區 3"/>
          <p:cNvSpPr>
            <a:spLocks noGrp="1"/>
          </p:cNvSpPr>
          <p:nvPr>
            <p:ph type="sldNum" sz="quarter" idx="10"/>
          </p:nvPr>
        </p:nvSpPr>
        <p:spPr/>
        <p:txBody>
          <a:bodyPr/>
          <a:lstStyle/>
          <a:p>
            <a:fld id="{816B399C-C959-4A1E-ADAE-79FB66C08CFE}" type="slidenum">
              <a:rPr lang="zh-TW" altLang="en-US" smtClean="0"/>
              <a:t>13</a:t>
            </a:fld>
            <a:endParaRPr lang="zh-TW" altLang="en-US"/>
          </a:p>
        </p:txBody>
      </p:sp>
    </p:spTree>
    <p:extLst>
      <p:ext uri="{BB962C8B-B14F-4D97-AF65-F5344CB8AC3E}">
        <p14:creationId xmlns:p14="http://schemas.microsoft.com/office/powerpoint/2010/main" val="125949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a:spLocks noGrp="1"/>
          </p:cNvSpPr>
          <p:nvPr>
            <p:ph type="body" idx="1"/>
          </p:nvPr>
        </p:nvSpPr>
        <p:spPr/>
        <p:txBody>
          <a:bodyPr/>
          <a:lstStyle/>
          <a:p>
            <a:pPr marL="0" indent="0">
              <a:buNone/>
            </a:pPr>
            <a:r>
              <a:rPr lang="en-US" altLang="zh-TW" dirty="0"/>
              <a:t>1. </a:t>
            </a:r>
            <a:r>
              <a:rPr lang="zh-TW" altLang="en-US" dirty="0"/>
              <a:t>這門課在教什麼？請學員老師回答</a:t>
            </a:r>
            <a:br>
              <a:rPr lang="en-US" altLang="zh-TW" dirty="0"/>
            </a:br>
            <a:r>
              <a:rPr lang="en-US" altLang="zh-TW" dirty="0"/>
              <a:t>2. </a:t>
            </a:r>
            <a:r>
              <a:rPr lang="zh-TW" altLang="en-US" dirty="0"/>
              <a:t>這堂課要培養什麼能力？</a:t>
            </a:r>
            <a:br>
              <a:rPr lang="en-US" altLang="zh-TW" dirty="0"/>
            </a:br>
            <a:r>
              <a:rPr lang="zh-TW" altLang="en-US" dirty="0"/>
              <a:t>要培養不同的能力就要問不同的問題</a:t>
            </a:r>
            <a:endParaRPr lang="en-US" altLang="zh-TW" dirty="0"/>
          </a:p>
          <a:p>
            <a:pPr marL="0" indent="0">
              <a:buNone/>
            </a:pPr>
            <a:r>
              <a:rPr lang="en-US" altLang="zh-TW" dirty="0"/>
              <a:t>3. </a:t>
            </a:r>
            <a:r>
              <a:rPr lang="zh-TW" altLang="en-US" dirty="0"/>
              <a:t>問題回顧</a:t>
            </a:r>
          </a:p>
        </p:txBody>
      </p:sp>
      <p:sp>
        <p:nvSpPr>
          <p:cNvPr id="4" name="投影片編號版面配置區 3"/>
          <p:cNvSpPr>
            <a:spLocks noGrp="1"/>
          </p:cNvSpPr>
          <p:nvPr>
            <p:ph type="sldNum" sz="quarter" idx="5"/>
          </p:nvPr>
        </p:nvSpPr>
        <p:spPr/>
        <p:txBody>
          <a:bodyPr/>
          <a:lstStyle/>
          <a:p>
            <a:fld id="{816B399C-C959-4A1E-ADAE-79FB66C08CFE}" type="slidenum">
              <a:rPr lang="zh-TW" altLang="en-US" smtClean="0"/>
              <a:t>14</a:t>
            </a:fld>
            <a:endParaRPr lang="zh-TW" altLang="en-US"/>
          </a:p>
        </p:txBody>
      </p:sp>
    </p:spTree>
    <p:extLst>
      <p:ext uri="{BB962C8B-B14F-4D97-AF65-F5344CB8AC3E}">
        <p14:creationId xmlns:p14="http://schemas.microsoft.com/office/powerpoint/2010/main" val="318933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97981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29707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403353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anchor="ctr"/>
          <a:lstStyle>
            <a:lvl1pPr marL="0" indent="0" algn="ctr">
              <a:buNone/>
              <a:defRPr lang="en-US" altLang="ko-KR" sz="5333" b="1" kern="1200" baseline="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301897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F47818C-1229-4228-9134-537099E7208D}"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0109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9555F35-D38C-41A2-99AD-5F835170FA10}"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421907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9259364-527E-4F41-8615-A4E94415DF18}"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3311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9555F35-D38C-41A2-99AD-5F835170FA10}"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350325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9555F35-D38C-41A2-99AD-5F835170FA10}"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056659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88B329B-0000-4C7B-B13A-364D7342DFFE}"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987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51EC6-7FFB-4F4B-82EB-B197D54D341F}"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892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2160140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BF89389-D562-40C3-BDA9-2EECB22C1545}"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5328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1C8328F-875A-4FF5-82F4-31F296A5A147}"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1873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4F0480-761E-4A23-AE8C-79AFA05E469F}"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2090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FE37860-576B-4614-8304-F134CB32CA0A}"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06529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3631479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1573561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2777117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930626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355612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359623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1709522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2376425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4139887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364409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4118067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213388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1405335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3471654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204728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1030244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125809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2159216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2582214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3504278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1336014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449054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3145691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5F5F302-3040-466A-9A21-BE3266A5BA3E}" type="datetimeFigureOut">
              <a:rPr lang="zh-TW" altLang="en-US" smtClean="0"/>
              <a:t>2020/12/25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11516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316052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412644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275108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55683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3734214-7E13-4C33-8937-FEB484FECFFF}" type="datetimeFigureOut">
              <a:rPr lang="zh-TW" altLang="en-US" smtClean="0"/>
              <a:t>2020/12/25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386255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11178318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55F35-D38C-41A2-99AD-5F835170FA10}" type="datetime1">
              <a:rPr lang="zh-TW" altLang="en-US" smtClean="0">
                <a:solidFill>
                  <a:prstClr val="black">
                    <a:tint val="75000"/>
                  </a:prstClr>
                </a:solidFill>
              </a:rPr>
              <a:pPr/>
              <a:t>2020/12/25</a:t>
            </a:fld>
            <a:endParaRPr lang="zh-TW"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60DA8-43B6-4522-9FD3-91AEFA8EA617}"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46120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4214-7E13-4C33-8937-FEB484FECFFF}" type="datetimeFigureOut">
              <a:rPr lang="zh-TW" altLang="en-US" smtClean="0"/>
              <a:t>2020/12/25</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60DA8-43B6-4522-9FD3-91AEFA8EA617}" type="slidenum">
              <a:rPr lang="zh-TW" altLang="en-US" smtClean="0"/>
              <a:t>‹#›</a:t>
            </a:fld>
            <a:endParaRPr lang="zh-TW" altLang="en-US"/>
          </a:p>
        </p:txBody>
      </p:sp>
    </p:spTree>
    <p:extLst>
      <p:ext uri="{BB962C8B-B14F-4D97-AF65-F5344CB8AC3E}">
        <p14:creationId xmlns:p14="http://schemas.microsoft.com/office/powerpoint/2010/main" val="11837593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5F302-3040-466A-9A21-BE3266A5BA3E}" type="datetimeFigureOut">
              <a:rPr lang="zh-TW" altLang="en-US" smtClean="0"/>
              <a:t>2020/12/25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656F6-9E5A-4357-A7A2-5881E8964D15}" type="slidenum">
              <a:rPr lang="zh-TW" altLang="en-US" smtClean="0"/>
              <a:t>‹#›</a:t>
            </a:fld>
            <a:endParaRPr lang="zh-TW" altLang="en-US"/>
          </a:p>
        </p:txBody>
      </p:sp>
    </p:spTree>
    <p:extLst>
      <p:ext uri="{BB962C8B-B14F-4D97-AF65-F5344CB8AC3E}">
        <p14:creationId xmlns:p14="http://schemas.microsoft.com/office/powerpoint/2010/main" val="42017345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0.png"/><Relationship Id="rId7"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90.png"/><Relationship Id="rId5" Type="http://schemas.openxmlformats.org/officeDocument/2006/relationships/image" Target="../media/image80.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maps.ngdc.noaa.gov/viewers/hazards/?layers=2&amp;extent=-180,70,180,-70"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png"/><Relationship Id="rId7" Type="http://schemas.openxmlformats.org/officeDocument/2006/relationships/diagramColors" Target="../diagrams/colors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pn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if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852993" y="1405088"/>
            <a:ext cx="6482085" cy="948424"/>
          </a:xfrm>
        </p:spPr>
        <p:txBody>
          <a:bodyPr anchor="t" anchorCtr="0">
            <a:noAutofit/>
          </a:bodyPr>
          <a:lstStyle/>
          <a:p>
            <a:pPr algn="l">
              <a:lnSpc>
                <a:spcPct val="100000"/>
              </a:lnSpc>
            </a:pPr>
            <a:r>
              <a:rPr lang="zh-TW" altLang="en-US" sz="5400" b="1" dirty="0">
                <a:latin typeface="微軟正黑體" panose="020B0604030504040204" pitchFamily="34" charset="-120"/>
                <a:ea typeface="微軟正黑體" panose="020B0604030504040204" pitchFamily="34" charset="-120"/>
              </a:rPr>
              <a:t>十二年國教素養導向教學與評量的實踐－從教學提問開始</a:t>
            </a:r>
            <a:endParaRPr lang="zh-TW" altLang="en-US" sz="5400" dirty="0">
              <a:latin typeface="微軟正黑體" panose="020B0604030504040204" pitchFamily="34" charset="-120"/>
              <a:ea typeface="微軟正黑體" panose="020B0604030504040204" pitchFamily="34" charset="-120"/>
            </a:endParaRPr>
          </a:p>
        </p:txBody>
      </p:sp>
      <p:sp>
        <p:nvSpPr>
          <p:cNvPr id="4" name="副標題 2"/>
          <p:cNvSpPr txBox="1">
            <a:spLocks/>
          </p:cNvSpPr>
          <p:nvPr/>
        </p:nvSpPr>
        <p:spPr>
          <a:xfrm>
            <a:off x="852993" y="4397169"/>
            <a:ext cx="9144000" cy="22222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ct val="0"/>
              </a:spcBef>
            </a:pPr>
            <a:r>
              <a:rPr lang="zh-TW" altLang="en-US" sz="3200" dirty="0">
                <a:latin typeface="微軟正黑體" panose="020B0604030504040204" pitchFamily="34" charset="-120"/>
                <a:ea typeface="微軟正黑體" panose="020B0604030504040204" pitchFamily="34" charset="-120"/>
                <a:cs typeface="+mj-cs"/>
              </a:rPr>
              <a:t>任宗浩  </a:t>
            </a:r>
            <a:endParaRPr lang="en-US" altLang="zh-TW" sz="3200" dirty="0">
              <a:latin typeface="微軟正黑體" panose="020B0604030504040204" pitchFamily="34" charset="-120"/>
              <a:ea typeface="微軟正黑體" panose="020B0604030504040204" pitchFamily="34" charset="-120"/>
              <a:cs typeface="+mj-cs"/>
            </a:endParaRPr>
          </a:p>
          <a:p>
            <a:pPr algn="l">
              <a:lnSpc>
                <a:spcPct val="100000"/>
              </a:lnSpc>
              <a:spcBef>
                <a:spcPct val="0"/>
              </a:spcBef>
            </a:pPr>
            <a:r>
              <a:rPr lang="zh-TW" altLang="en-US" sz="3200" dirty="0">
                <a:latin typeface="微軟正黑體" panose="020B0604030504040204" pitchFamily="34" charset="-120"/>
                <a:ea typeface="微軟正黑體" panose="020B0604030504040204" pitchFamily="34" charset="-120"/>
                <a:cs typeface="+mj-cs"/>
              </a:rPr>
              <a:t>國家教育研究院  </a:t>
            </a:r>
            <a:endParaRPr lang="en-US" altLang="zh-TW" sz="3200" dirty="0">
              <a:latin typeface="微軟正黑體" panose="020B0604030504040204" pitchFamily="34" charset="-120"/>
              <a:ea typeface="微軟正黑體" panose="020B0604030504040204" pitchFamily="34" charset="-120"/>
              <a:cs typeface="+mj-cs"/>
            </a:endParaRPr>
          </a:p>
          <a:p>
            <a:pPr algn="l">
              <a:lnSpc>
                <a:spcPct val="100000"/>
              </a:lnSpc>
              <a:spcBef>
                <a:spcPct val="0"/>
              </a:spcBef>
            </a:pPr>
            <a:r>
              <a:rPr lang="en-US" altLang="zh-TW" sz="3200" dirty="0">
                <a:latin typeface="微軟正黑體" panose="020B0604030504040204" pitchFamily="34" charset="-120"/>
                <a:ea typeface="微軟正黑體" panose="020B0604030504040204" pitchFamily="34" charset="-120"/>
                <a:cs typeface="+mj-cs"/>
              </a:rPr>
              <a:t>2020/12/25</a:t>
            </a:r>
          </a:p>
        </p:txBody>
      </p:sp>
    </p:spTree>
    <p:extLst>
      <p:ext uri="{BB962C8B-B14F-4D97-AF65-F5344CB8AC3E}">
        <p14:creationId xmlns:p14="http://schemas.microsoft.com/office/powerpoint/2010/main" val="245436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實驗假設：</a:t>
            </a:r>
          </a:p>
        </p:txBody>
      </p:sp>
      <p:sp>
        <p:nvSpPr>
          <p:cNvPr id="3" name="內容版面配置區 2"/>
          <p:cNvSpPr>
            <a:spLocks noGrp="1"/>
          </p:cNvSpPr>
          <p:nvPr>
            <p:ph idx="1"/>
          </p:nvPr>
        </p:nvSpPr>
        <p:spPr>
          <a:xfrm>
            <a:off x="2152650" y="1825625"/>
            <a:ext cx="7886700" cy="4351338"/>
          </a:xfrm>
        </p:spPr>
        <p:txBody>
          <a:bodyPr>
            <a:normAutofit/>
          </a:bodyPr>
          <a:lstStyle/>
          <a:p>
            <a:pPr marL="514350" indent="-514350">
              <a:buAutoNum type="arabicPeriod"/>
            </a:pPr>
            <a:r>
              <a:rPr lang="zh-TW" altLang="en-US" sz="3600" b="1" dirty="0">
                <a:latin typeface="微軟正黑體" panose="020B0604030504040204" pitchFamily="34" charset="-120"/>
                <a:ea typeface="微軟正黑體" panose="020B0604030504040204" pitchFamily="34" charset="-120"/>
              </a:rPr>
              <a:t>換不換牌，得獎機率都一樣</a:t>
            </a:r>
            <a:endParaRPr lang="en-US" altLang="zh-TW" sz="3600" b="1" dirty="0">
              <a:latin typeface="微軟正黑體" panose="020B0604030504040204" pitchFamily="34" charset="-120"/>
              <a:ea typeface="微軟正黑體" panose="020B0604030504040204" pitchFamily="34" charset="-120"/>
            </a:endParaRPr>
          </a:p>
          <a:p>
            <a:pPr marL="514350" indent="-514350">
              <a:buAutoNum type="arabicPeriod"/>
            </a:pPr>
            <a:r>
              <a:rPr lang="zh-TW" altLang="en-US" sz="3600" b="1" dirty="0">
                <a:latin typeface="微軟正黑體" panose="020B0604030504040204" pitchFamily="34" charset="-120"/>
                <a:ea typeface="微軟正黑體" panose="020B0604030504040204" pitchFamily="34" charset="-120"/>
              </a:rPr>
              <a:t>換牌比不換得獎機率更高</a:t>
            </a:r>
          </a:p>
        </p:txBody>
      </p:sp>
      <p:sp>
        <p:nvSpPr>
          <p:cNvPr id="6" name="文字方塊 5"/>
          <p:cNvSpPr txBox="1"/>
          <p:nvPr/>
        </p:nvSpPr>
        <p:spPr>
          <a:xfrm>
            <a:off x="3648222" y="3383281"/>
            <a:ext cx="872196" cy="584775"/>
          </a:xfrm>
          <a:prstGeom prst="rect">
            <a:avLst/>
          </a:prstGeom>
          <a:noFill/>
        </p:spPr>
        <p:txBody>
          <a:bodyPr wrap="square" rtlCol="0">
            <a:spAutoFit/>
          </a:bodyPr>
          <a:lstStyle/>
          <a:p>
            <a:r>
              <a:rPr lang="en-US" altLang="zh-TW" sz="3200" b="1" dirty="0">
                <a:latin typeface="微軟正黑體" panose="020B0604030504040204" pitchFamily="34" charset="-120"/>
                <a:ea typeface="微軟正黑體" panose="020B0604030504040204" pitchFamily="34" charset="-120"/>
              </a:rPr>
              <a:t>V1</a:t>
            </a:r>
            <a:endParaRPr lang="zh-TW" altLang="en-US" sz="3200"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220266" y="3374316"/>
            <a:ext cx="872196" cy="584775"/>
          </a:xfrm>
          <a:prstGeom prst="rect">
            <a:avLst/>
          </a:prstGeom>
          <a:noFill/>
        </p:spPr>
        <p:txBody>
          <a:bodyPr wrap="square" rtlCol="0">
            <a:spAutoFit/>
          </a:bodyPr>
          <a:lstStyle/>
          <a:p>
            <a:r>
              <a:rPr lang="en-US" altLang="zh-TW" sz="3200" b="1" dirty="0">
                <a:latin typeface="微軟正黑體" panose="020B0604030504040204" pitchFamily="34" charset="-120"/>
                <a:ea typeface="微軟正黑體" panose="020B0604030504040204" pitchFamily="34" charset="-120"/>
              </a:rPr>
              <a:t>V2</a:t>
            </a:r>
            <a:endParaRPr lang="zh-TW" altLang="en-US" sz="3200" b="1" dirty="0">
              <a:latin typeface="微軟正黑體" panose="020B0604030504040204" pitchFamily="34" charset="-120"/>
              <a:ea typeface="微軟正黑體" panose="020B0604030504040204" pitchFamily="34" charset="-120"/>
            </a:endParaRPr>
          </a:p>
        </p:txBody>
      </p:sp>
      <p:cxnSp>
        <p:nvCxnSpPr>
          <p:cNvPr id="9" name="直線單箭頭接點 8"/>
          <p:cNvCxnSpPr>
            <a:stCxn id="6" idx="3"/>
          </p:cNvCxnSpPr>
          <p:nvPr/>
        </p:nvCxnSpPr>
        <p:spPr>
          <a:xfrm>
            <a:off x="4520418" y="3675668"/>
            <a:ext cx="1575582" cy="0"/>
          </a:xfrm>
          <a:prstGeom prst="straightConnector1">
            <a:avLst/>
          </a:prstGeom>
          <a:ln w="3810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700550" y="4093276"/>
            <a:ext cx="2505090" cy="646331"/>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換牌與否</a:t>
            </a:r>
          </a:p>
        </p:txBody>
      </p:sp>
      <p:sp>
        <p:nvSpPr>
          <p:cNvPr id="11" name="文字方塊 10"/>
          <p:cNvSpPr txBox="1"/>
          <p:nvPr/>
        </p:nvSpPr>
        <p:spPr>
          <a:xfrm>
            <a:off x="5403819" y="4039420"/>
            <a:ext cx="2505090" cy="646331"/>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得獎機率</a:t>
            </a:r>
          </a:p>
        </p:txBody>
      </p:sp>
    </p:spTree>
    <p:extLst>
      <p:ext uri="{BB962C8B-B14F-4D97-AF65-F5344CB8AC3E}">
        <p14:creationId xmlns:p14="http://schemas.microsoft.com/office/powerpoint/2010/main" val="6980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實驗設計：</a:t>
            </a:r>
          </a:p>
        </p:txBody>
      </p:sp>
      <p:sp>
        <p:nvSpPr>
          <p:cNvPr id="5" name="內容版面配置區 4">
            <a:extLst>
              <a:ext uri="{FF2B5EF4-FFF2-40B4-BE49-F238E27FC236}">
                <a16:creationId xmlns:a16="http://schemas.microsoft.com/office/drawing/2014/main" id="{C335A3C8-D4D0-44E1-A926-64BBC4A81B88}"/>
              </a:ext>
            </a:extLst>
          </p:cNvPr>
          <p:cNvSpPr>
            <a:spLocks noGrp="1"/>
          </p:cNvSpPr>
          <p:nvPr>
            <p:ph idx="1"/>
          </p:nvPr>
        </p:nvSpPr>
        <p:spPr/>
        <p:txBody>
          <a:bodyPr/>
          <a:lstStyle/>
          <a:p>
            <a:r>
              <a:rPr lang="zh-TW" altLang="en-US" sz="3600" b="1" dirty="0">
                <a:latin typeface="微軟正黑體" panose="020B0604030504040204" pitchFamily="34" charset="-120"/>
                <a:ea typeface="微軟正黑體" panose="020B0604030504040204" pitchFamily="34" charset="-120"/>
              </a:rPr>
              <a:t>操縱變因是什麼？</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應變變因是什麼？</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實驗組？</a:t>
            </a:r>
            <a:endParaRPr lang="en-US" altLang="zh-TW" sz="3600" b="1" dirty="0">
              <a:latin typeface="微軟正黑體" panose="020B0604030504040204" pitchFamily="34" charset="-120"/>
              <a:ea typeface="微軟正黑體" panose="020B0604030504040204" pitchFamily="34" charset="-120"/>
            </a:endParaRPr>
          </a:p>
          <a:p>
            <a:r>
              <a:rPr lang="zh-TW" altLang="en-US" sz="3600" b="1" dirty="0">
                <a:latin typeface="微軟正黑體" panose="020B0604030504040204" pitchFamily="34" charset="-120"/>
                <a:ea typeface="微軟正黑體" panose="020B0604030504040204" pitchFamily="34" charset="-120"/>
              </a:rPr>
              <a:t>對照組？</a:t>
            </a:r>
            <a:endParaRPr lang="en-US" altLang="zh-TW" sz="3600" b="1" dirty="0">
              <a:latin typeface="微軟正黑體" panose="020B0604030504040204" pitchFamily="34" charset="-120"/>
              <a:ea typeface="微軟正黑體" panose="020B0604030504040204" pitchFamily="34" charset="-120"/>
            </a:endParaRPr>
          </a:p>
          <a:p>
            <a:endParaRPr lang="zh-TW" altLang="en-US" dirty="0"/>
          </a:p>
        </p:txBody>
      </p:sp>
      <p:sp>
        <p:nvSpPr>
          <p:cNvPr id="6" name="文字方塊 5"/>
          <p:cNvSpPr txBox="1"/>
          <p:nvPr/>
        </p:nvSpPr>
        <p:spPr>
          <a:xfrm>
            <a:off x="4170736" y="4428310"/>
            <a:ext cx="872196" cy="584775"/>
          </a:xfrm>
          <a:prstGeom prst="rect">
            <a:avLst/>
          </a:prstGeom>
          <a:noFill/>
        </p:spPr>
        <p:txBody>
          <a:bodyPr wrap="square" rtlCol="0">
            <a:spAutoFit/>
          </a:bodyPr>
          <a:lstStyle/>
          <a:p>
            <a:r>
              <a:rPr lang="en-US" altLang="zh-TW" sz="3200" b="1" dirty="0">
                <a:latin typeface="微軟正黑體" panose="020B0604030504040204" pitchFamily="34" charset="-120"/>
                <a:ea typeface="微軟正黑體" panose="020B0604030504040204" pitchFamily="34" charset="-120"/>
              </a:rPr>
              <a:t>V1</a:t>
            </a:r>
            <a:endParaRPr lang="zh-TW" altLang="en-US" sz="3200"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6742780" y="4419345"/>
            <a:ext cx="872196" cy="584775"/>
          </a:xfrm>
          <a:prstGeom prst="rect">
            <a:avLst/>
          </a:prstGeom>
          <a:noFill/>
        </p:spPr>
        <p:txBody>
          <a:bodyPr wrap="square" rtlCol="0">
            <a:spAutoFit/>
          </a:bodyPr>
          <a:lstStyle/>
          <a:p>
            <a:r>
              <a:rPr lang="en-US" altLang="zh-TW" sz="3200" b="1" dirty="0">
                <a:latin typeface="微軟正黑體" panose="020B0604030504040204" pitchFamily="34" charset="-120"/>
                <a:ea typeface="微軟正黑體" panose="020B0604030504040204" pitchFamily="34" charset="-120"/>
              </a:rPr>
              <a:t>V2</a:t>
            </a:r>
            <a:endParaRPr lang="zh-TW" altLang="en-US" sz="3200" b="1" dirty="0">
              <a:latin typeface="微軟正黑體" panose="020B0604030504040204" pitchFamily="34" charset="-120"/>
              <a:ea typeface="微軟正黑體" panose="020B0604030504040204" pitchFamily="34" charset="-120"/>
            </a:endParaRPr>
          </a:p>
        </p:txBody>
      </p:sp>
      <p:cxnSp>
        <p:nvCxnSpPr>
          <p:cNvPr id="9" name="直線單箭頭接點 8"/>
          <p:cNvCxnSpPr>
            <a:stCxn id="6" idx="3"/>
          </p:cNvCxnSpPr>
          <p:nvPr/>
        </p:nvCxnSpPr>
        <p:spPr>
          <a:xfrm>
            <a:off x="5042932" y="4720697"/>
            <a:ext cx="1575582" cy="0"/>
          </a:xfrm>
          <a:prstGeom prst="straightConnector1">
            <a:avLst/>
          </a:prstGeom>
          <a:ln w="38100">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3223064" y="5138305"/>
            <a:ext cx="2505090" cy="646331"/>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換牌與否</a:t>
            </a:r>
          </a:p>
        </p:txBody>
      </p:sp>
      <p:sp>
        <p:nvSpPr>
          <p:cNvPr id="11" name="文字方塊 10"/>
          <p:cNvSpPr txBox="1"/>
          <p:nvPr/>
        </p:nvSpPr>
        <p:spPr>
          <a:xfrm>
            <a:off x="5926333" y="5084449"/>
            <a:ext cx="2505090" cy="646331"/>
          </a:xfrm>
          <a:prstGeom prst="rect">
            <a:avLst/>
          </a:prstGeom>
          <a:noFill/>
        </p:spPr>
        <p:txBody>
          <a:bodyPr wrap="square" rtlCol="0">
            <a:spAutoFit/>
          </a:bodyPr>
          <a:lstStyle/>
          <a:p>
            <a:pPr algn="ctr"/>
            <a:r>
              <a:rPr lang="zh-TW" altLang="en-US" sz="3600" b="1" dirty="0">
                <a:latin typeface="微軟正黑體" panose="020B0604030504040204" pitchFamily="34" charset="-120"/>
                <a:ea typeface="微軟正黑體" panose="020B0604030504040204" pitchFamily="34" charset="-120"/>
              </a:rPr>
              <a:t>得獎機率</a:t>
            </a:r>
          </a:p>
        </p:txBody>
      </p:sp>
    </p:spTree>
    <p:extLst>
      <p:ext uri="{BB962C8B-B14F-4D97-AF65-F5344CB8AC3E}">
        <p14:creationId xmlns:p14="http://schemas.microsoft.com/office/powerpoint/2010/main" val="10430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4135" y="752082"/>
            <a:ext cx="2899484" cy="5154638"/>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683895" y="5751975"/>
            <a:ext cx="4412105" cy="707886"/>
          </a:xfrm>
          <a:prstGeom prst="rect">
            <a:avLst/>
          </a:prstGeom>
        </p:spPr>
        <p:txBody>
          <a:bodyPr wrap="none">
            <a:spAutoFit/>
          </a:bodyPr>
          <a:lstStyle/>
          <a:p>
            <a:r>
              <a:rPr lang="en-US" altLang="zh-TW" sz="4000" dirty="0"/>
              <a:t>https://goo.gl/Gvii8i</a:t>
            </a:r>
            <a:endParaRPr lang="zh-TW" altLang="en-US" sz="4000"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715" y="1424400"/>
            <a:ext cx="3757199" cy="3757199"/>
          </a:xfrm>
          <a:prstGeom prst="rect">
            <a:avLst/>
          </a:prstGeom>
        </p:spPr>
      </p:pic>
      <p:sp>
        <p:nvSpPr>
          <p:cNvPr id="7" name="標題 1">
            <a:extLst>
              <a:ext uri="{FF2B5EF4-FFF2-40B4-BE49-F238E27FC236}">
                <a16:creationId xmlns:a16="http://schemas.microsoft.com/office/drawing/2014/main" id="{18DF4AC9-2360-43A8-94E6-D0D9AF3BAA02}"/>
              </a:ext>
            </a:extLst>
          </p:cNvPr>
          <p:cNvSpPr>
            <a:spLocks noGrp="1"/>
          </p:cNvSpPr>
          <p:nvPr>
            <p:ph type="title"/>
          </p:nvPr>
        </p:nvSpPr>
        <p:spPr>
          <a:xfrm>
            <a:off x="403409" y="166215"/>
            <a:ext cx="7886700" cy="1325563"/>
          </a:xfrm>
        </p:spPr>
        <p:txBody>
          <a:bodyPr/>
          <a:lstStyle/>
          <a:p>
            <a:r>
              <a:rPr lang="zh-TW" altLang="en-US" b="1" dirty="0">
                <a:latin typeface="微軟正黑體" panose="020B0604030504040204" pitchFamily="34" charset="-120"/>
                <a:ea typeface="微軟正黑體" panose="020B0604030504040204" pitchFamily="34" charset="-120"/>
              </a:rPr>
              <a:t>實驗操作：</a:t>
            </a:r>
          </a:p>
        </p:txBody>
      </p:sp>
    </p:spTree>
    <p:extLst>
      <p:ext uri="{BB962C8B-B14F-4D97-AF65-F5344CB8AC3E}">
        <p14:creationId xmlns:p14="http://schemas.microsoft.com/office/powerpoint/2010/main" val="85041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870857" y="629267"/>
            <a:ext cx="3890119" cy="1676603"/>
          </a:xfrm>
        </p:spPr>
        <p:txBody>
          <a:bodyPr>
            <a:noAutofit/>
          </a:bodyPr>
          <a:lstStyle/>
          <a:p>
            <a:pPr>
              <a:lnSpc>
                <a:spcPct val="150000"/>
              </a:lnSpc>
            </a:pPr>
            <a:r>
              <a:rPr lang="zh-TW" altLang="en-US" b="1" dirty="0">
                <a:latin typeface="微軟正黑體" panose="020B0604030504040204" pitchFamily="34" charset="-120"/>
                <a:ea typeface="微軟正黑體" panose="020B0604030504040204" pitchFamily="34" charset="-120"/>
              </a:rPr>
              <a:t>實驗結果</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與討論：</a:t>
            </a:r>
          </a:p>
        </p:txBody>
      </p:sp>
      <p:sp>
        <p:nvSpPr>
          <p:cNvPr id="12" name="內容版面配置區 2">
            <a:extLst>
              <a:ext uri="{FF2B5EF4-FFF2-40B4-BE49-F238E27FC236}">
                <a16:creationId xmlns:a16="http://schemas.microsoft.com/office/drawing/2014/main" id="{9E4195A7-F1B5-450B-B646-F6EF19C4E4CD}"/>
              </a:ext>
            </a:extLst>
          </p:cNvPr>
          <p:cNvSpPr>
            <a:spLocks noGrp="1"/>
          </p:cNvSpPr>
          <p:nvPr>
            <p:ph idx="1"/>
          </p:nvPr>
        </p:nvSpPr>
        <p:spPr>
          <a:xfrm>
            <a:off x="2010697" y="2438401"/>
            <a:ext cx="2750278" cy="3785419"/>
          </a:xfrm>
        </p:spPr>
        <p:txBody>
          <a:bodyPr>
            <a:normAutofit/>
          </a:bodyPr>
          <a:lstStyle/>
          <a:p>
            <a:endParaRPr lang="en-US" altLang="zh-TW" sz="1600"/>
          </a:p>
          <a:p>
            <a:endParaRPr lang="zh-TW" altLang="en-US" sz="1600"/>
          </a:p>
        </p:txBody>
      </p:sp>
      <p:pic>
        <p:nvPicPr>
          <p:cNvPr id="13" name="圖片 12" descr="一張含有 螢幕擷取畫面 的圖片&#10;&#10;描述是以非常高的可信度產生">
            <a:extLst>
              <a:ext uri="{FF2B5EF4-FFF2-40B4-BE49-F238E27FC236}">
                <a16:creationId xmlns:a16="http://schemas.microsoft.com/office/drawing/2014/main" id="{A869FE50-4E66-4D12-B10C-5350282485E0}"/>
              </a:ext>
            </a:extLst>
          </p:cNvPr>
          <p:cNvPicPr>
            <a:picLocks noChangeAspect="1"/>
          </p:cNvPicPr>
          <p:nvPr/>
        </p:nvPicPr>
        <p:blipFill rotWithShape="1">
          <a:blip r:embed="rId3">
            <a:extLst>
              <a:ext uri="{28A0092B-C50C-407E-A947-70E740481C1C}">
                <a14:useLocalDpi xmlns:a14="http://schemas.microsoft.com/office/drawing/2010/main" val="0"/>
              </a:ext>
            </a:extLst>
          </a:blip>
          <a:srcRect t="3563" r="1" b="1734"/>
          <a:stretch/>
        </p:blipFill>
        <p:spPr>
          <a:xfrm>
            <a:off x="4804230" y="307004"/>
            <a:ext cx="5806752" cy="6243991"/>
          </a:xfrm>
          <a:prstGeom prst="rect">
            <a:avLst/>
          </a:prstGeom>
          <a:effectLst/>
        </p:spPr>
      </p:pic>
    </p:spTree>
    <p:extLst>
      <p:ext uri="{BB962C8B-B14F-4D97-AF65-F5344CB8AC3E}">
        <p14:creationId xmlns:p14="http://schemas.microsoft.com/office/powerpoint/2010/main" val="380147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0" y="1151278"/>
            <a:ext cx="7886700" cy="1325563"/>
          </a:xfrm>
        </p:spPr>
        <p:txBody>
          <a:bodyPr>
            <a:normAutofit/>
          </a:bodyPr>
          <a:lstStyle/>
          <a:p>
            <a:r>
              <a:rPr lang="zh-TW" altLang="en-US" sz="4800" b="1" dirty="0">
                <a:solidFill>
                  <a:srgbClr val="0070C0"/>
                </a:solidFill>
                <a:latin typeface="微軟正黑體" panose="020B0604030504040204" pitchFamily="34" charset="-120"/>
                <a:ea typeface="微軟正黑體" panose="020B0604030504040204" pitchFamily="34" charset="-120"/>
              </a:rPr>
              <a:t>貳、</a:t>
            </a:r>
            <a:r>
              <a:rPr lang="zh-TW" altLang="zh-TW" sz="4800" b="1" dirty="0">
                <a:solidFill>
                  <a:srgbClr val="0070C0"/>
                </a:solidFill>
                <a:latin typeface="微軟正黑體" panose="020B0604030504040204" pitchFamily="34" charset="-120"/>
                <a:ea typeface="微軟正黑體" panose="020B0604030504040204" pitchFamily="34" charset="-120"/>
              </a:rPr>
              <a:t>教學中的提問討論</a:t>
            </a:r>
            <a:endParaRPr lang="zh-TW" altLang="en-US" sz="48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3232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10417" y="903856"/>
            <a:ext cx="8771166" cy="3763963"/>
          </a:xfrm>
        </p:spPr>
        <p:txBody>
          <a:bodyPr>
            <a:normAutofit/>
          </a:bodyPr>
          <a:lstStyle/>
          <a:p>
            <a:r>
              <a:rPr lang="zh-TW" altLang="en-US" sz="4000" b="1" dirty="0">
                <a:latin typeface="微軟正黑體" panose="020B0604030504040204" pitchFamily="34" charset="-120"/>
                <a:ea typeface="微軟正黑體" panose="020B0604030504040204" pitchFamily="34" charset="-120"/>
              </a:rPr>
              <a:t>這門課在教什麼？</a:t>
            </a:r>
            <a:br>
              <a:rPr lang="en-US" altLang="zh-TW" sz="4000" b="1" dirty="0">
                <a:latin typeface="微軟正黑體" panose="020B0604030504040204" pitchFamily="34" charset="-120"/>
                <a:ea typeface="微軟正黑體" panose="020B0604030504040204" pitchFamily="34" charset="-120"/>
              </a:rPr>
            </a:br>
            <a:endParaRPr lang="en-US" altLang="zh-TW" sz="4000" b="1" dirty="0">
              <a:latin typeface="微軟正黑體" panose="020B0604030504040204" pitchFamily="34" charset="-120"/>
              <a:ea typeface="微軟正黑體" panose="020B0604030504040204" pitchFamily="34" charset="-120"/>
            </a:endParaRPr>
          </a:p>
          <a:p>
            <a:pPr marL="0" indent="0">
              <a:buNone/>
            </a:pPr>
            <a:r>
              <a:rPr lang="zh-TW" altLang="en-US" sz="4000" b="1" dirty="0">
                <a:latin typeface="微軟正黑體" panose="020B0604030504040204" pitchFamily="34" charset="-120"/>
                <a:ea typeface="微軟正黑體" panose="020B0604030504040204" pitchFamily="34" charset="-120"/>
              </a:rPr>
              <a:t>   </a:t>
            </a:r>
            <a:endParaRPr lang="en-US" altLang="zh-TW" sz="4000" b="1" dirty="0">
              <a:latin typeface="微軟正黑體" panose="020B0604030504040204" pitchFamily="34" charset="-120"/>
              <a:ea typeface="微軟正黑體" panose="020B0604030504040204" pitchFamily="34" charset="-120"/>
            </a:endParaRPr>
          </a:p>
          <a:p>
            <a:r>
              <a:rPr lang="zh-TW" altLang="en-US" sz="4000" b="1" dirty="0">
                <a:latin typeface="微軟正黑體" panose="020B0604030504040204" pitchFamily="34" charset="-120"/>
                <a:ea typeface="微軟正黑體" panose="020B0604030504040204" pitchFamily="34" charset="-120"/>
              </a:rPr>
              <a:t>這堂課要培養什麼能力？</a:t>
            </a:r>
            <a:br>
              <a:rPr lang="en-US" altLang="zh-TW" sz="4000" b="1" dirty="0">
                <a:latin typeface="微軟正黑體" panose="020B0604030504040204" pitchFamily="34" charset="-120"/>
                <a:ea typeface="微軟正黑體" panose="020B0604030504040204" pitchFamily="34" charset="-120"/>
              </a:rPr>
            </a:br>
            <a:r>
              <a:rPr lang="zh-TW" altLang="en-US" sz="4000" b="1" dirty="0">
                <a:latin typeface="微軟正黑體" panose="020B0604030504040204" pitchFamily="34" charset="-120"/>
                <a:ea typeface="微軟正黑體" panose="020B0604030504040204" pitchFamily="34" charset="-120"/>
              </a:rPr>
              <a:t>培養不同的能力，要問不同的問題</a:t>
            </a:r>
          </a:p>
        </p:txBody>
      </p:sp>
      <p:sp>
        <p:nvSpPr>
          <p:cNvPr id="5" name="矩形 4">
            <a:extLst>
              <a:ext uri="{FF2B5EF4-FFF2-40B4-BE49-F238E27FC236}">
                <a16:creationId xmlns:a16="http://schemas.microsoft.com/office/drawing/2014/main" id="{273F44D0-2A3C-4EFB-9439-BEA8CE0F879C}"/>
              </a:ext>
            </a:extLst>
          </p:cNvPr>
          <p:cNvSpPr/>
          <p:nvPr/>
        </p:nvSpPr>
        <p:spPr>
          <a:xfrm>
            <a:off x="2060122" y="1816341"/>
            <a:ext cx="2031325" cy="646331"/>
          </a:xfrm>
          <a:prstGeom prst="rect">
            <a:avLst/>
          </a:prstGeom>
        </p:spPr>
        <p:txBody>
          <a:bodyPr wrap="none">
            <a:spAutoFit/>
          </a:bodyPr>
          <a:lstStyle/>
          <a:p>
            <a:r>
              <a:rPr lang="zh-TW" altLang="en-US" sz="3600" b="1" dirty="0">
                <a:solidFill>
                  <a:srgbClr val="0070C0"/>
                </a:solidFill>
                <a:latin typeface="微軟正黑體" panose="020B0604030504040204" pitchFamily="34" charset="-120"/>
                <a:ea typeface="微軟正黑體" panose="020B0604030504040204" pitchFamily="34" charset="-120"/>
              </a:rPr>
              <a:t>學習內容</a:t>
            </a:r>
            <a:endParaRPr lang="zh-TW" altLang="en-US" sz="3600" dirty="0"/>
          </a:p>
        </p:txBody>
      </p:sp>
      <p:sp>
        <p:nvSpPr>
          <p:cNvPr id="6" name="矩形 5">
            <a:extLst>
              <a:ext uri="{FF2B5EF4-FFF2-40B4-BE49-F238E27FC236}">
                <a16:creationId xmlns:a16="http://schemas.microsoft.com/office/drawing/2014/main" id="{D8BD97BE-646F-416D-9A55-EE1544EBDF7F}"/>
              </a:ext>
            </a:extLst>
          </p:cNvPr>
          <p:cNvSpPr/>
          <p:nvPr/>
        </p:nvSpPr>
        <p:spPr>
          <a:xfrm>
            <a:off x="2060122" y="4195659"/>
            <a:ext cx="2031325" cy="646331"/>
          </a:xfrm>
          <a:prstGeom prst="rect">
            <a:avLst/>
          </a:prstGeom>
        </p:spPr>
        <p:txBody>
          <a:bodyPr wrap="none">
            <a:spAutoFit/>
          </a:bodyPr>
          <a:lstStyle/>
          <a:p>
            <a:r>
              <a:rPr lang="zh-TW" altLang="en-US" sz="3600" b="1" dirty="0">
                <a:solidFill>
                  <a:srgbClr val="0070C0"/>
                </a:solidFill>
                <a:latin typeface="微軟正黑體" panose="020B0604030504040204" pitchFamily="34" charset="-120"/>
                <a:ea typeface="微軟正黑體" panose="020B0604030504040204" pitchFamily="34" charset="-120"/>
              </a:rPr>
              <a:t>學習表現</a:t>
            </a:r>
            <a:endParaRPr lang="zh-TW" altLang="en-US" sz="3600" dirty="0"/>
          </a:p>
        </p:txBody>
      </p:sp>
    </p:spTree>
    <p:extLst>
      <p:ext uri="{BB962C8B-B14F-4D97-AF65-F5344CB8AC3E}">
        <p14:creationId xmlns:p14="http://schemas.microsoft.com/office/powerpoint/2010/main" val="47214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FE839BD0-2CE1-41AF-9850-1904E78A248A}"/>
              </a:ext>
            </a:extLst>
          </p:cNvPr>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2152650" y="2413000"/>
            <a:ext cx="7886700" cy="3763963"/>
          </a:xfrm>
        </p:spPr>
        <p:txBody>
          <a:bodyPr>
            <a:normAutofit/>
          </a:bodyPr>
          <a:lstStyle/>
          <a:p>
            <a:pPr marL="0" indent="0">
              <a:buNone/>
            </a:pPr>
            <a:r>
              <a:rPr lang="zh-TW" altLang="en-US" sz="4400" b="1" dirty="0">
                <a:latin typeface="微軟正黑體" panose="020B0604030504040204" pitchFamily="34" charset="-120"/>
                <a:ea typeface="微軟正黑體" panose="020B0604030504040204" pitchFamily="34" charset="-120"/>
              </a:rPr>
              <a:t>學習內容－數學機率</a:t>
            </a:r>
            <a:endParaRPr lang="en-US" altLang="zh-TW" sz="4400" b="1" dirty="0">
              <a:latin typeface="微軟正黑體" panose="020B0604030504040204" pitchFamily="34" charset="-120"/>
              <a:ea typeface="微軟正黑體" panose="020B0604030504040204" pitchFamily="34" charset="-120"/>
            </a:endParaRPr>
          </a:p>
          <a:p>
            <a:pPr marL="0" indent="0">
              <a:buNone/>
            </a:pPr>
            <a:endParaRPr lang="en-US" altLang="zh-TW" sz="4400" b="1" dirty="0">
              <a:latin typeface="微軟正黑體" panose="020B0604030504040204" pitchFamily="34" charset="-120"/>
              <a:ea typeface="微軟正黑體" panose="020B0604030504040204" pitchFamily="34" charset="-120"/>
            </a:endParaRPr>
          </a:p>
          <a:p>
            <a:pPr marL="0" indent="0">
              <a:buNone/>
            </a:pP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590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內容版面配置區 4">
            <a:extLst>
              <a:ext uri="{FF2B5EF4-FFF2-40B4-BE49-F238E27FC236}">
                <a16:creationId xmlns:a16="http://schemas.microsoft.com/office/drawing/2014/main" id="{1DDBE55F-EE7E-4986-BEC4-BBDE81E582DA}"/>
              </a:ext>
            </a:extLst>
          </p:cNvPr>
          <p:cNvGraphicFramePr>
            <a:graphicFrameLocks noGrp="1"/>
          </p:cNvGraphicFramePr>
          <p:nvPr>
            <p:ph idx="1"/>
            <p:extLst>
              <p:ext uri="{D42A27DB-BD31-4B8C-83A1-F6EECF244321}">
                <p14:modId xmlns:p14="http://schemas.microsoft.com/office/powerpoint/2010/main" val="150408499"/>
              </p:ext>
            </p:extLst>
          </p:nvPr>
        </p:nvGraphicFramePr>
        <p:xfrm>
          <a:off x="391885" y="451648"/>
          <a:ext cx="11408229" cy="5954703"/>
        </p:xfrm>
        <a:graphic>
          <a:graphicData uri="http://schemas.openxmlformats.org/drawingml/2006/table">
            <a:tbl>
              <a:tblPr firstRow="1" bandRow="1">
                <a:tableStyleId>{5C22544A-7EE6-4342-B048-85BDC9FD1C3A}</a:tableStyleId>
              </a:tblPr>
              <a:tblGrid>
                <a:gridCol w="6154058">
                  <a:extLst>
                    <a:ext uri="{9D8B030D-6E8A-4147-A177-3AD203B41FA5}">
                      <a16:colId xmlns:a16="http://schemas.microsoft.com/office/drawing/2014/main" val="1042203599"/>
                    </a:ext>
                  </a:extLst>
                </a:gridCol>
                <a:gridCol w="5254171">
                  <a:extLst>
                    <a:ext uri="{9D8B030D-6E8A-4147-A177-3AD203B41FA5}">
                      <a16:colId xmlns:a16="http://schemas.microsoft.com/office/drawing/2014/main" val="2649583163"/>
                    </a:ext>
                  </a:extLst>
                </a:gridCol>
              </a:tblGrid>
              <a:tr h="516617">
                <a:tc>
                  <a:txBody>
                    <a:bodyPr/>
                    <a:lstStyle/>
                    <a:p>
                      <a:r>
                        <a:rPr lang="zh-TW" altLang="en-US" sz="2400" b="1" dirty="0">
                          <a:latin typeface="微軟正黑體" panose="020B0604030504040204" pitchFamily="34" charset="-120"/>
                          <a:ea typeface="微軟正黑體" panose="020B0604030504040204" pitchFamily="34" charset="-120"/>
                        </a:rPr>
                        <a:t>引導問題：</a:t>
                      </a:r>
                    </a:p>
                  </a:txBody>
                  <a:tcPr/>
                </a:tc>
                <a:tc>
                  <a:txBody>
                    <a:bodyPr/>
                    <a:lstStyle/>
                    <a:p>
                      <a:r>
                        <a:rPr lang="zh-TW" altLang="en-US" sz="2400" b="1" dirty="0">
                          <a:latin typeface="微軟正黑體" panose="020B0604030504040204" pitchFamily="34" charset="-120"/>
                          <a:ea typeface="微軟正黑體" panose="020B0604030504040204" pitchFamily="34" charset="-120"/>
                        </a:rPr>
                        <a:t>自然領綱學習表現</a:t>
                      </a:r>
                    </a:p>
                  </a:txBody>
                  <a:tcPr/>
                </a:tc>
                <a:extLst>
                  <a:ext uri="{0D108BD9-81ED-4DB2-BD59-A6C34878D82A}">
                    <a16:rowId xmlns:a16="http://schemas.microsoft.com/office/drawing/2014/main" val="2531683460"/>
                  </a:ext>
                </a:extLst>
              </a:tr>
              <a:tr h="517295">
                <a:tc>
                  <a:txBody>
                    <a:bodyPr/>
                    <a:lstStyle/>
                    <a:p>
                      <a:r>
                        <a:rPr lang="en-US" altLang="zh-TW" sz="2400" b="1" dirty="0">
                          <a:latin typeface="微軟正黑體" panose="020B0604030504040204" pitchFamily="34" charset="-120"/>
                          <a:ea typeface="微軟正黑體" panose="020B0604030504040204" pitchFamily="34" charset="-120"/>
                        </a:rPr>
                        <a:t>Q1</a:t>
                      </a:r>
                      <a:r>
                        <a:rPr lang="zh-TW" altLang="en-US" sz="2400" b="1" dirty="0">
                          <a:latin typeface="微軟正黑體" panose="020B0604030504040204" pitchFamily="34" charset="-120"/>
                          <a:ea typeface="微軟正黑體" panose="020B0604030504040204" pitchFamily="34" charset="-120"/>
                        </a:rPr>
                        <a:t>：</a:t>
                      </a:r>
                      <a:r>
                        <a:rPr lang="zh-CN" altLang="en-US" sz="2400" b="1" dirty="0">
                          <a:latin typeface="微軟正黑體" panose="020B0604030504040204" pitchFamily="34" charset="-120"/>
                          <a:ea typeface="微軟正黑體" panose="020B0604030504040204" pitchFamily="34" charset="-120"/>
                        </a:rPr>
                        <a:t>換或不換的理由</a:t>
                      </a:r>
                      <a:r>
                        <a:rPr lang="en-US" altLang="zh-CN" sz="2400" b="1" dirty="0">
                          <a:latin typeface="微軟正黑體" panose="020B0604030504040204" pitchFamily="34" charset="-120"/>
                          <a:ea typeface="微軟正黑體" panose="020B0604030504040204" pitchFamily="34" charset="-120"/>
                        </a:rPr>
                        <a:t>(</a:t>
                      </a:r>
                      <a:r>
                        <a:rPr lang="zh-CN" altLang="en-US" sz="2400" b="1" dirty="0">
                          <a:latin typeface="微軟正黑體" panose="020B0604030504040204" pitchFamily="34" charset="-120"/>
                          <a:ea typeface="微軟正黑體" panose="020B0604030504040204" pitchFamily="34" charset="-120"/>
                        </a:rPr>
                        <a:t>假設</a:t>
                      </a:r>
                      <a:r>
                        <a:rPr lang="en-US" altLang="zh-CN" sz="2400" b="1" dirty="0">
                          <a:latin typeface="微軟正黑體" panose="020B0604030504040204" pitchFamily="34" charset="-120"/>
                          <a:ea typeface="微軟正黑體" panose="020B0604030504040204" pitchFamily="34" charset="-120"/>
                        </a:rPr>
                        <a:t>)</a:t>
                      </a:r>
                      <a:r>
                        <a:rPr lang="zh-CN" altLang="en-US" sz="2400" b="1" dirty="0">
                          <a:latin typeface="微軟正黑體" panose="020B0604030504040204" pitchFamily="34" charset="-120"/>
                          <a:ea typeface="微軟正黑體" panose="020B0604030504040204" pitchFamily="34" charset="-120"/>
                        </a:rPr>
                        <a:t>是甚麼</a:t>
                      </a:r>
                      <a:r>
                        <a:rPr lang="en-US" altLang="zh-CN" sz="2400" b="1" dirty="0">
                          <a:latin typeface="微軟正黑體" panose="020B0604030504040204" pitchFamily="34" charset="-120"/>
                          <a:ea typeface="微軟正黑體" panose="020B0604030504040204" pitchFamily="34" charset="-120"/>
                        </a:rPr>
                        <a:t>? </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r>
                        <a:rPr lang="zh-TW" altLang="zh-TW" sz="2800" b="1" kern="1200" dirty="0">
                          <a:solidFill>
                            <a:schemeClr val="dk1"/>
                          </a:solidFill>
                          <a:effectLst/>
                          <a:latin typeface="微軟正黑體" panose="020B0604030504040204" pitchFamily="34" charset="-120"/>
                          <a:ea typeface="微軟正黑體" panose="020B0604030504040204" pitchFamily="34" charset="-120"/>
                          <a:cs typeface="+mn-cs"/>
                        </a:rPr>
                        <a:t>想像創造</a:t>
                      </a:r>
                      <a:br>
                        <a:rPr lang="en-US" altLang="zh-TW" sz="2800" b="1" kern="1200" dirty="0">
                          <a:solidFill>
                            <a:schemeClr val="dk1"/>
                          </a:solidFill>
                          <a:effectLst/>
                          <a:latin typeface="微軟正黑體" panose="020B0604030504040204" pitchFamily="34" charset="-120"/>
                          <a:ea typeface="微軟正黑體" panose="020B0604030504040204" pitchFamily="34" charset="-120"/>
                          <a:cs typeface="+mn-cs"/>
                        </a:rPr>
                      </a:br>
                      <a:r>
                        <a:rPr lang="zh-TW" altLang="zh-TW" sz="2400" b="1" kern="1200" dirty="0">
                          <a:solidFill>
                            <a:srgbClr val="0070C0"/>
                          </a:solidFill>
                          <a:effectLst/>
                          <a:latin typeface="微軟正黑體" panose="020B0604030504040204" pitchFamily="34" charset="-120"/>
                          <a:ea typeface="微軟正黑體" panose="020B0604030504040204" pitchFamily="34" charset="-120"/>
                          <a:cs typeface="+mn-cs"/>
                        </a:rPr>
                        <a:t>能察覺問題，並提出各種假設</a:t>
                      </a:r>
                      <a:endParaRPr lang="zh-TW" altLang="en-US" sz="2400" b="1" dirty="0">
                        <a:solidFill>
                          <a:srgbClr val="0070C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820808530"/>
                  </a:ext>
                </a:extLst>
              </a:tr>
              <a:tr h="2786326">
                <a:tc>
                  <a:txBody>
                    <a:bodyPr/>
                    <a:lstStyle/>
                    <a:p>
                      <a:pPr marL="0" indent="0">
                        <a:lnSpc>
                          <a:spcPct val="150000"/>
                        </a:lnSpc>
                        <a:buNone/>
                      </a:pPr>
                      <a:r>
                        <a:rPr lang="en-US" altLang="zh-CN" sz="2400" b="1" dirty="0">
                          <a:latin typeface="微軟正黑體" panose="020B0604030504040204" pitchFamily="34" charset="-120"/>
                          <a:ea typeface="微軟正黑體" panose="020B0604030504040204" pitchFamily="34" charset="-120"/>
                        </a:rPr>
                        <a:t>Q2: </a:t>
                      </a:r>
                      <a:r>
                        <a:rPr lang="zh-CN" altLang="en-US" sz="2400" b="1" dirty="0">
                          <a:latin typeface="微軟正黑體" panose="020B0604030504040204" pitchFamily="34" charset="-120"/>
                          <a:ea typeface="微軟正黑體" panose="020B0604030504040204" pitchFamily="34" charset="-120"/>
                        </a:rPr>
                        <a:t>如果要設計一個實驗驗證你的想法</a:t>
                      </a:r>
                      <a:r>
                        <a:rPr lang="en-US" altLang="zh-CN" sz="2400" b="1" dirty="0">
                          <a:latin typeface="微軟正黑體" panose="020B0604030504040204" pitchFamily="34" charset="-120"/>
                          <a:ea typeface="微軟正黑體" panose="020B0604030504040204" pitchFamily="34" charset="-120"/>
                        </a:rPr>
                        <a:t>(</a:t>
                      </a:r>
                      <a:r>
                        <a:rPr lang="zh-CN" altLang="en-US" sz="2400" b="1" dirty="0">
                          <a:latin typeface="微軟正黑體" panose="020B0604030504040204" pitchFamily="34" charset="-120"/>
                          <a:ea typeface="微軟正黑體" panose="020B0604030504040204" pitchFamily="34" charset="-120"/>
                        </a:rPr>
                        <a:t>假設</a:t>
                      </a:r>
                      <a:r>
                        <a:rPr lang="en-US" altLang="zh-CN"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a:t>
                      </a:r>
                      <a:r>
                        <a:rPr lang="zh-CN" altLang="en-US" sz="2400" b="1" dirty="0">
                          <a:latin typeface="微軟正黑體" panose="020B0604030504040204" pitchFamily="34" charset="-120"/>
                          <a:ea typeface="微軟正黑體" panose="020B0604030504040204" pitchFamily="34" charset="-120"/>
                        </a:rPr>
                        <a:t>你該如何設計</a:t>
                      </a:r>
                      <a:r>
                        <a:rPr lang="en-US" altLang="zh-CN" sz="2400" b="1" dirty="0">
                          <a:latin typeface="微軟正黑體" panose="020B0604030504040204" pitchFamily="34" charset="-120"/>
                          <a:ea typeface="微軟正黑體" panose="020B0604030504040204" pitchFamily="34" charset="-120"/>
                        </a:rPr>
                        <a:t>? </a:t>
                      </a:r>
                      <a:br>
                        <a:rPr lang="en-US" altLang="zh-CN" sz="2400" b="1" dirty="0">
                          <a:latin typeface="微軟正黑體" panose="020B0604030504040204" pitchFamily="34" charset="-120"/>
                          <a:ea typeface="微軟正黑體" panose="020B0604030504040204" pitchFamily="34" charset="-120"/>
                        </a:rPr>
                      </a:br>
                      <a:r>
                        <a:rPr lang="en-US" altLang="zh-CN" sz="2400" b="1" dirty="0">
                          <a:latin typeface="微軟正黑體" panose="020B0604030504040204" pitchFamily="34" charset="-120"/>
                          <a:ea typeface="微軟正黑體" panose="020B0604030504040204" pitchFamily="34" charset="-120"/>
                        </a:rPr>
                        <a:t>2a. </a:t>
                      </a:r>
                      <a:r>
                        <a:rPr lang="zh-CN" altLang="en-US" sz="2400" b="1" dirty="0">
                          <a:latin typeface="微軟正黑體" panose="020B0604030504040204" pitchFamily="34" charset="-120"/>
                          <a:ea typeface="微軟正黑體" panose="020B0604030504040204" pitchFamily="34" charset="-120"/>
                        </a:rPr>
                        <a:t>假設中有那些變項</a:t>
                      </a:r>
                      <a:r>
                        <a:rPr lang="en-US" altLang="zh-CN" sz="2400" b="1" dirty="0">
                          <a:latin typeface="微軟正黑體" panose="020B0604030504040204" pitchFamily="34" charset="-120"/>
                          <a:ea typeface="微軟正黑體" panose="020B0604030504040204" pitchFamily="34" charset="-120"/>
                        </a:rPr>
                        <a:t>? </a:t>
                      </a:r>
                    </a:p>
                    <a:p>
                      <a:pPr marL="533400" indent="-533400">
                        <a:lnSpc>
                          <a:spcPct val="150000"/>
                        </a:lnSpc>
                        <a:buNone/>
                      </a:pPr>
                      <a:r>
                        <a:rPr lang="en-US" altLang="zh-CN" sz="2400" b="1" dirty="0">
                          <a:latin typeface="微軟正黑體" panose="020B0604030504040204" pitchFamily="34" charset="-120"/>
                          <a:ea typeface="微軟正黑體" panose="020B0604030504040204" pitchFamily="34" charset="-120"/>
                        </a:rPr>
                        <a:t>2b. </a:t>
                      </a:r>
                      <a:r>
                        <a:rPr lang="zh-CN" altLang="en-US" sz="2400" b="1" dirty="0">
                          <a:latin typeface="微軟正黑體" panose="020B0604030504040204" pitchFamily="34" charset="-120"/>
                          <a:ea typeface="微軟正黑體" panose="020B0604030504040204" pitchFamily="34" charset="-120"/>
                        </a:rPr>
                        <a:t>那個會是你的操縱變項</a:t>
                      </a:r>
                      <a:r>
                        <a:rPr lang="en-US" altLang="zh-CN" sz="2400" b="1" dirty="0">
                          <a:latin typeface="微軟正黑體" panose="020B0604030504040204" pitchFamily="34" charset="-120"/>
                          <a:ea typeface="微軟正黑體" panose="020B0604030504040204" pitchFamily="34" charset="-120"/>
                        </a:rPr>
                        <a:t>,</a:t>
                      </a:r>
                      <a:r>
                        <a:rPr lang="zh-CN" altLang="en-US" sz="2400" b="1" dirty="0">
                          <a:latin typeface="微軟正黑體" panose="020B0604030504040204" pitchFamily="34" charset="-120"/>
                          <a:ea typeface="微軟正黑體" panose="020B0604030504040204" pitchFamily="34" charset="-120"/>
                        </a:rPr>
                        <a:t>那個是應變變項</a:t>
                      </a:r>
                      <a:r>
                        <a:rPr lang="en-US" altLang="zh-CN" sz="2400" b="1" dirty="0">
                          <a:latin typeface="微軟正黑體" panose="020B0604030504040204" pitchFamily="34" charset="-120"/>
                          <a:ea typeface="微軟正黑體" panose="020B0604030504040204" pitchFamily="34" charset="-120"/>
                        </a:rPr>
                        <a:t>? </a:t>
                      </a:r>
                    </a:p>
                    <a:p>
                      <a:pPr marL="0" indent="0">
                        <a:lnSpc>
                          <a:spcPct val="150000"/>
                        </a:lnSpc>
                        <a:buNone/>
                      </a:pPr>
                      <a:r>
                        <a:rPr lang="en-US" altLang="zh-CN" sz="2400" b="1" dirty="0">
                          <a:latin typeface="微軟正黑體" panose="020B0604030504040204" pitchFamily="34" charset="-120"/>
                          <a:ea typeface="微軟正黑體" panose="020B0604030504040204" pitchFamily="34" charset="-120"/>
                        </a:rPr>
                        <a:t>2c. </a:t>
                      </a:r>
                      <a:r>
                        <a:rPr lang="zh-CN" altLang="en-US" sz="2400" b="1" dirty="0">
                          <a:latin typeface="微軟正黑體" panose="020B0604030504040204" pitchFamily="34" charset="-120"/>
                          <a:ea typeface="微軟正黑體" panose="020B0604030504040204" pitchFamily="34" charset="-120"/>
                        </a:rPr>
                        <a:t>實驗組和控制組的差別在哪裡</a:t>
                      </a:r>
                      <a:r>
                        <a:rPr lang="en-US" altLang="zh-CN" sz="2400" b="1" dirty="0">
                          <a:latin typeface="微軟正黑體" panose="020B0604030504040204" pitchFamily="34" charset="-120"/>
                          <a:ea typeface="微軟正黑體" panose="020B0604030504040204" pitchFamily="34" charset="-120"/>
                        </a:rPr>
                        <a:t>?</a:t>
                      </a:r>
                    </a:p>
                  </a:txBody>
                  <a:tcPr/>
                </a:tc>
                <a:tc>
                  <a:txBody>
                    <a:bodyPr/>
                    <a:lstStyle/>
                    <a:p>
                      <a:pPr lvl="0"/>
                      <a:r>
                        <a:rPr lang="zh-TW" altLang="zh-TW" sz="2800" b="1" kern="1200" dirty="0">
                          <a:solidFill>
                            <a:schemeClr val="dk1"/>
                          </a:solidFill>
                          <a:effectLst/>
                          <a:latin typeface="微軟正黑體" panose="020B0604030504040204" pitchFamily="34" charset="-120"/>
                          <a:ea typeface="微軟正黑體" panose="020B0604030504040204" pitchFamily="34" charset="-120"/>
                          <a:cs typeface="+mn-cs"/>
                        </a:rPr>
                        <a:t>計劃與執行</a:t>
                      </a:r>
                      <a:br>
                        <a:rPr lang="en-US" altLang="zh-TW" sz="2800" b="1" kern="1200" dirty="0">
                          <a:solidFill>
                            <a:schemeClr val="dk1"/>
                          </a:solidFill>
                          <a:effectLst/>
                          <a:latin typeface="微軟正黑體" panose="020B0604030504040204" pitchFamily="34" charset="-120"/>
                          <a:ea typeface="微軟正黑體" panose="020B0604030504040204" pitchFamily="34" charset="-120"/>
                          <a:cs typeface="+mn-cs"/>
                        </a:rPr>
                      </a:br>
                      <a:r>
                        <a:rPr lang="zh-TW" altLang="zh-TW" sz="2400" b="1" kern="1200" dirty="0">
                          <a:solidFill>
                            <a:srgbClr val="0070C0"/>
                          </a:solidFill>
                          <a:effectLst/>
                          <a:latin typeface="微軟正黑體" panose="020B0604030504040204" pitchFamily="34" charset="-120"/>
                          <a:ea typeface="微軟正黑體" panose="020B0604030504040204" pitchFamily="34" charset="-120"/>
                          <a:cs typeface="+mn-cs"/>
                        </a:rPr>
                        <a:t>能辨明多個的自變項或應變項並計劃適當次數的測試</a:t>
                      </a:r>
                      <a:br>
                        <a:rPr lang="en-US" altLang="zh-TW" sz="2400" b="1" kern="1200" dirty="0">
                          <a:solidFill>
                            <a:srgbClr val="0070C0"/>
                          </a:solidFill>
                          <a:effectLst/>
                          <a:latin typeface="微軟正黑體" panose="020B0604030504040204" pitchFamily="34" charset="-120"/>
                          <a:ea typeface="微軟正黑體" panose="020B0604030504040204" pitchFamily="34" charset="-120"/>
                          <a:cs typeface="+mn-cs"/>
                        </a:rPr>
                      </a:br>
                      <a:r>
                        <a:rPr lang="zh-TW" altLang="zh-TW" sz="2400" b="1" kern="1200" dirty="0">
                          <a:solidFill>
                            <a:srgbClr val="0070C0"/>
                          </a:solidFill>
                          <a:effectLst/>
                          <a:latin typeface="微軟正黑體" panose="020B0604030504040204" pitchFamily="34" charset="-120"/>
                          <a:ea typeface="微軟正黑體" panose="020B0604030504040204" pitchFamily="34" charset="-120"/>
                          <a:cs typeface="+mn-cs"/>
                        </a:rPr>
                        <a:t>規劃最佳化的實作（或推理）探究活動或問題解決活動</a:t>
                      </a:r>
                      <a:endParaRPr lang="zh-TW" altLang="en-US" sz="2400" b="1" dirty="0">
                        <a:solidFill>
                          <a:srgbClr val="0070C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693364370"/>
                  </a:ext>
                </a:extLst>
              </a:tr>
              <a:tr h="863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latin typeface="微軟正黑體" panose="020B0604030504040204" pitchFamily="34" charset="-120"/>
                          <a:ea typeface="微軟正黑體" panose="020B0604030504040204" pitchFamily="34" charset="-120"/>
                        </a:rPr>
                        <a:t>Q3: </a:t>
                      </a:r>
                      <a:r>
                        <a:rPr lang="zh-CN" altLang="en-US" sz="2400" b="1" dirty="0">
                          <a:latin typeface="微軟正黑體" panose="020B0604030504040204" pitchFamily="34" charset="-120"/>
                          <a:ea typeface="微軟正黑體" panose="020B0604030504040204" pitchFamily="34" charset="-120"/>
                        </a:rPr>
                        <a:t>從資料中看出甚麼</a:t>
                      </a:r>
                      <a:br>
                        <a:rPr lang="en-US" altLang="zh-CN" sz="2400" b="1" dirty="0">
                          <a:latin typeface="微軟正黑體" panose="020B0604030504040204" pitchFamily="34" charset="-120"/>
                          <a:ea typeface="微軟正黑體" panose="020B0604030504040204" pitchFamily="34" charset="-120"/>
                        </a:rPr>
                      </a:br>
                      <a:r>
                        <a:rPr lang="en-US" altLang="zh-CN" sz="2400" b="1" dirty="0">
                          <a:latin typeface="微軟正黑體" panose="020B0604030504040204" pitchFamily="34" charset="-120"/>
                          <a:ea typeface="微軟正黑體" panose="020B0604030504040204" pitchFamily="34" charset="-120"/>
                        </a:rPr>
                        <a:t>        (</a:t>
                      </a:r>
                      <a:r>
                        <a:rPr lang="zh-CN" altLang="en-US" sz="2400" b="1" dirty="0">
                          <a:latin typeface="微軟正黑體" panose="020B0604030504040204" pitchFamily="34" charset="-120"/>
                          <a:ea typeface="微軟正黑體" panose="020B0604030504040204" pitchFamily="34" charset="-120"/>
                        </a:rPr>
                        <a:t>相似、相異、趨勢</a:t>
                      </a:r>
                      <a:r>
                        <a:rPr lang="en-US" altLang="zh-CN" sz="2400" b="1" dirty="0">
                          <a:latin typeface="微軟正黑體" panose="020B0604030504040204" pitchFamily="34" charset="-120"/>
                          <a:ea typeface="微軟正黑體" panose="020B0604030504040204" pitchFamily="34" charset="-120"/>
                        </a:rPr>
                        <a:t>)?  </a:t>
                      </a:r>
                    </a:p>
                  </a:txBody>
                  <a:tcPr/>
                </a:tc>
                <a:tc>
                  <a:txBody>
                    <a:bodyPr/>
                    <a:lstStyle/>
                    <a:p>
                      <a:r>
                        <a:rPr lang="zh-TW" altLang="zh-TW" sz="2800" b="1" kern="1200" dirty="0">
                          <a:solidFill>
                            <a:schemeClr val="dk1"/>
                          </a:solidFill>
                          <a:effectLst/>
                          <a:latin typeface="微軟正黑體" panose="020B0604030504040204" pitchFamily="34" charset="-120"/>
                          <a:ea typeface="微軟正黑體" panose="020B0604030504040204" pitchFamily="34" charset="-120"/>
                          <a:cs typeface="+mn-cs"/>
                        </a:rPr>
                        <a:t>分析與發現</a:t>
                      </a:r>
                      <a:r>
                        <a:rPr lang="zh-TW" altLang="en-US" sz="2400" b="1" kern="1200" dirty="0">
                          <a:solidFill>
                            <a:schemeClr val="dk1"/>
                          </a:solidFill>
                          <a:effectLst/>
                          <a:latin typeface="微軟正黑體" panose="020B0604030504040204" pitchFamily="34" charset="-120"/>
                          <a:ea typeface="微軟正黑體" panose="020B0604030504040204" pitchFamily="34" charset="-120"/>
                          <a:cs typeface="+mn-cs"/>
                        </a:rPr>
                        <a:t>－</a:t>
                      </a:r>
                      <a:br>
                        <a:rPr lang="en-US" altLang="zh-TW" sz="2400" b="1" kern="1200" dirty="0">
                          <a:solidFill>
                            <a:schemeClr val="dk1"/>
                          </a:solidFill>
                          <a:effectLst/>
                          <a:latin typeface="微軟正黑體" panose="020B0604030504040204" pitchFamily="34" charset="-120"/>
                          <a:ea typeface="微軟正黑體" panose="020B0604030504040204" pitchFamily="34" charset="-120"/>
                          <a:cs typeface="+mn-cs"/>
                        </a:rPr>
                      </a:br>
                      <a:r>
                        <a:rPr lang="zh-TW" altLang="zh-TW" sz="2400" b="1" kern="1200" dirty="0">
                          <a:solidFill>
                            <a:srgbClr val="0070C0"/>
                          </a:solidFill>
                          <a:effectLst/>
                          <a:latin typeface="微軟正黑體" panose="020B0604030504040204" pitchFamily="34" charset="-120"/>
                          <a:ea typeface="微軟正黑體" panose="020B0604030504040204" pitchFamily="34" charset="-120"/>
                          <a:cs typeface="+mn-cs"/>
                        </a:rPr>
                        <a:t>有效整理資訊或數據</a:t>
                      </a:r>
                      <a:endParaRPr lang="zh-TW" altLang="en-US" sz="2400" b="1" dirty="0">
                        <a:solidFill>
                          <a:srgbClr val="0070C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729003811"/>
                  </a:ext>
                </a:extLst>
              </a:tr>
              <a:tr h="517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1" dirty="0">
                          <a:latin typeface="微軟正黑體" panose="020B0604030504040204" pitchFamily="34" charset="-120"/>
                          <a:ea typeface="微軟正黑體" panose="020B0604030504040204" pitchFamily="34" charset="-120"/>
                        </a:rPr>
                        <a:t>Q4: </a:t>
                      </a:r>
                      <a:r>
                        <a:rPr lang="zh-CN" altLang="en-US" sz="2400" b="1" dirty="0">
                          <a:latin typeface="微軟正黑體" panose="020B0604030504040204" pitchFamily="34" charset="-120"/>
                          <a:ea typeface="微軟正黑體" panose="020B0604030504040204" pitchFamily="34" charset="-120"/>
                        </a:rPr>
                        <a:t>你如何解釋資料間的關係</a:t>
                      </a:r>
                      <a:r>
                        <a:rPr lang="en-US" altLang="zh-CN"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800" b="1" kern="1200" dirty="0">
                          <a:solidFill>
                            <a:schemeClr val="dk1"/>
                          </a:solidFill>
                          <a:effectLst/>
                          <a:latin typeface="微軟正黑體" panose="020B0604030504040204" pitchFamily="34" charset="-120"/>
                          <a:ea typeface="微軟正黑體" panose="020B0604030504040204" pitchFamily="34" charset="-120"/>
                          <a:cs typeface="+mn-cs"/>
                        </a:rPr>
                        <a:t>分析與發現</a:t>
                      </a:r>
                      <a:r>
                        <a:rPr lang="zh-TW" altLang="en-US" sz="2800" b="1" kern="1200" dirty="0">
                          <a:solidFill>
                            <a:schemeClr val="dk1"/>
                          </a:solidFill>
                          <a:effectLst/>
                          <a:latin typeface="微軟正黑體" panose="020B0604030504040204" pitchFamily="34" charset="-120"/>
                          <a:ea typeface="微軟正黑體" panose="020B0604030504040204" pitchFamily="34" charset="-120"/>
                          <a:cs typeface="+mn-cs"/>
                        </a:rPr>
                        <a:t>－</a:t>
                      </a:r>
                      <a:br>
                        <a:rPr lang="en-US" altLang="zh-TW" sz="2800" b="1" kern="1200" dirty="0">
                          <a:solidFill>
                            <a:schemeClr val="dk1"/>
                          </a:solidFill>
                          <a:effectLst/>
                          <a:latin typeface="微軟正黑體" panose="020B0604030504040204" pitchFamily="34" charset="-120"/>
                          <a:ea typeface="微軟正黑體" panose="020B0604030504040204" pitchFamily="34" charset="-120"/>
                          <a:cs typeface="+mn-cs"/>
                        </a:rPr>
                      </a:br>
                      <a:r>
                        <a:rPr lang="zh-TW" altLang="zh-TW" sz="2400" b="1" kern="1200" dirty="0">
                          <a:solidFill>
                            <a:srgbClr val="0070C0"/>
                          </a:solidFill>
                          <a:effectLst/>
                          <a:latin typeface="微軟正黑體" panose="020B0604030504040204" pitchFamily="34" charset="-120"/>
                          <a:ea typeface="微軟正黑體" panose="020B0604030504040204" pitchFamily="34" charset="-120"/>
                          <a:cs typeface="+mn-cs"/>
                        </a:rPr>
                        <a:t>從探究所得的資訊或數據，形成解釋</a:t>
                      </a:r>
                      <a:endParaRPr lang="zh-TW" altLang="en-US" sz="2400" b="1" dirty="0">
                        <a:solidFill>
                          <a:srgbClr val="0070C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88142225"/>
                  </a:ext>
                </a:extLst>
              </a:tr>
            </a:tbl>
          </a:graphicData>
        </a:graphic>
      </p:graphicFrame>
    </p:spTree>
    <p:extLst>
      <p:ext uri="{BB962C8B-B14F-4D97-AF65-F5344CB8AC3E}">
        <p14:creationId xmlns:p14="http://schemas.microsoft.com/office/powerpoint/2010/main" val="293403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標題 1"/>
          <p:cNvSpPr txBox="1">
            <a:spLocks/>
          </p:cNvSpPr>
          <p:nvPr/>
        </p:nvSpPr>
        <p:spPr>
          <a:xfrm>
            <a:off x="1796351" y="93239"/>
            <a:ext cx="5181392"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素養導向教學的原則</a:t>
            </a:r>
          </a:p>
        </p:txBody>
      </p:sp>
      <p:cxnSp>
        <p:nvCxnSpPr>
          <p:cNvPr id="6" name="直線接點 5"/>
          <p:cNvCxnSpPr/>
          <p:nvPr/>
        </p:nvCxnSpPr>
        <p:spPr>
          <a:xfrm>
            <a:off x="1524000" y="976738"/>
            <a:ext cx="525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683021" y="1088945"/>
            <a:ext cx="525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圖片 7"/>
          <p:cNvPicPr/>
          <p:nvPr/>
        </p:nvPicPr>
        <p:blipFill rotWithShape="1">
          <a:blip r:embed="rId2">
            <a:extLst>
              <a:ext uri="{28A0092B-C50C-407E-A947-70E740481C1C}">
                <a14:useLocalDpi xmlns:a14="http://schemas.microsoft.com/office/drawing/2010/main" val="0"/>
              </a:ext>
            </a:extLst>
          </a:blip>
          <a:srcRect t="16441" b="16828"/>
          <a:stretch/>
        </p:blipFill>
        <p:spPr bwMode="auto">
          <a:xfrm>
            <a:off x="1849853" y="2117847"/>
            <a:ext cx="8696621" cy="27706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048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828254" y="1781200"/>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5" name="矩形 4"/>
          <p:cNvSpPr/>
          <p:nvPr/>
        </p:nvSpPr>
        <p:spPr>
          <a:xfrm>
            <a:off x="4116558" y="1781200"/>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dirty="0">
                <a:solidFill>
                  <a:srgbClr val="FF0000"/>
                </a:solidFill>
                <a:latin typeface="Calibri"/>
                <a:ea typeface="新細明體" panose="02020500000000000000" pitchFamily="18" charset="-120"/>
                <a:sym typeface="Wingdings"/>
              </a:rPr>
              <a:t></a:t>
            </a:r>
            <a:endParaRPr lang="zh-TW" altLang="en-US" sz="3600" dirty="0">
              <a:solidFill>
                <a:srgbClr val="FF0000"/>
              </a:solidFill>
              <a:latin typeface="Calibri"/>
              <a:ea typeface="新細明體" panose="02020500000000000000" pitchFamily="18" charset="-120"/>
            </a:endParaRPr>
          </a:p>
        </p:txBody>
      </p:sp>
      <p:sp>
        <p:nvSpPr>
          <p:cNvPr id="6" name="矩形 5"/>
          <p:cNvSpPr/>
          <p:nvPr/>
        </p:nvSpPr>
        <p:spPr>
          <a:xfrm>
            <a:off x="5505091" y="1781200"/>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16" name="矩形 15"/>
          <p:cNvSpPr/>
          <p:nvPr/>
        </p:nvSpPr>
        <p:spPr>
          <a:xfrm>
            <a:off x="4819870" y="3210727"/>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dirty="0">
                <a:solidFill>
                  <a:srgbClr val="FF0000"/>
                </a:solidFill>
                <a:latin typeface="Calibri"/>
                <a:ea typeface="新細明體" panose="02020500000000000000" pitchFamily="18" charset="-120"/>
                <a:sym typeface="Wingdings"/>
              </a:rPr>
              <a:t></a:t>
            </a:r>
            <a:endParaRPr lang="zh-TW" altLang="en-US" sz="3600" dirty="0">
              <a:solidFill>
                <a:srgbClr val="FF0000"/>
              </a:solidFill>
              <a:latin typeface="Calibri"/>
              <a:ea typeface="新細明體" panose="02020500000000000000" pitchFamily="18" charset="-120"/>
            </a:endParaRPr>
          </a:p>
        </p:txBody>
      </p:sp>
      <p:sp>
        <p:nvSpPr>
          <p:cNvPr id="17" name="矩形 16"/>
          <p:cNvSpPr/>
          <p:nvPr/>
        </p:nvSpPr>
        <p:spPr>
          <a:xfrm>
            <a:off x="4108174" y="3210727"/>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18" name="矩形 17"/>
          <p:cNvSpPr/>
          <p:nvPr/>
        </p:nvSpPr>
        <p:spPr>
          <a:xfrm>
            <a:off x="5496707" y="3210727"/>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22" name="矩形 21"/>
          <p:cNvSpPr/>
          <p:nvPr/>
        </p:nvSpPr>
        <p:spPr>
          <a:xfrm>
            <a:off x="4819870" y="5093568"/>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23" name="矩形 22"/>
          <p:cNvSpPr/>
          <p:nvPr/>
        </p:nvSpPr>
        <p:spPr>
          <a:xfrm>
            <a:off x="4108174" y="5093568"/>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24" name="矩形 23"/>
          <p:cNvSpPr/>
          <p:nvPr/>
        </p:nvSpPr>
        <p:spPr>
          <a:xfrm>
            <a:off x="5496707" y="5093568"/>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dirty="0">
                <a:solidFill>
                  <a:srgbClr val="FF0000"/>
                </a:solidFill>
                <a:latin typeface="Calibri"/>
                <a:ea typeface="新細明體" panose="02020500000000000000" pitchFamily="18" charset="-120"/>
                <a:sym typeface="Wingdings"/>
              </a:rPr>
              <a:t></a:t>
            </a:r>
            <a:endParaRPr lang="zh-TW" altLang="en-US" sz="3600" dirty="0">
              <a:solidFill>
                <a:srgbClr val="FF0000"/>
              </a:solidFill>
              <a:latin typeface="Calibri"/>
              <a:ea typeface="新細明體" panose="02020500000000000000" pitchFamily="18" charset="-120"/>
            </a:endParaRPr>
          </a:p>
        </p:txBody>
      </p:sp>
      <p:sp>
        <p:nvSpPr>
          <p:cNvPr id="28" name="矩形 27"/>
          <p:cNvSpPr/>
          <p:nvPr/>
        </p:nvSpPr>
        <p:spPr>
          <a:xfrm>
            <a:off x="4819870" y="836712"/>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rPr>
              <a:t>X</a:t>
            </a:r>
            <a:endParaRPr lang="zh-TW" altLang="en-US" sz="3600" dirty="0">
              <a:solidFill>
                <a:srgbClr val="FF0000"/>
              </a:solidFill>
              <a:latin typeface="Calibri"/>
              <a:ea typeface="新細明體" panose="02020500000000000000" pitchFamily="18" charset="-120"/>
            </a:endParaRPr>
          </a:p>
        </p:txBody>
      </p:sp>
      <p:sp>
        <p:nvSpPr>
          <p:cNvPr id="29" name="矩形 28"/>
          <p:cNvSpPr/>
          <p:nvPr/>
        </p:nvSpPr>
        <p:spPr>
          <a:xfrm>
            <a:off x="4108174" y="836712"/>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dirty="0">
                <a:solidFill>
                  <a:srgbClr val="FF0000"/>
                </a:solidFill>
                <a:latin typeface="Calibri"/>
                <a:ea typeface="新細明體" panose="02020500000000000000" pitchFamily="18" charset="-120"/>
                <a:sym typeface="Wingdings"/>
              </a:rPr>
              <a:t></a:t>
            </a:r>
            <a:endParaRPr lang="zh-TW" altLang="en-US" sz="3600" dirty="0">
              <a:solidFill>
                <a:srgbClr val="FF0000"/>
              </a:solidFill>
              <a:latin typeface="Calibri"/>
              <a:ea typeface="新細明體" panose="02020500000000000000" pitchFamily="18" charset="-120"/>
            </a:endParaRPr>
          </a:p>
        </p:txBody>
      </p:sp>
      <p:sp>
        <p:nvSpPr>
          <p:cNvPr id="30" name="矩形 29"/>
          <p:cNvSpPr/>
          <p:nvPr/>
        </p:nvSpPr>
        <p:spPr>
          <a:xfrm>
            <a:off x="5496707" y="836712"/>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rPr>
              <a:t>X</a:t>
            </a:r>
            <a:endParaRPr lang="zh-TW" altLang="en-US" sz="3600" dirty="0">
              <a:solidFill>
                <a:srgbClr val="FF0000"/>
              </a:solidFill>
              <a:latin typeface="Calibri"/>
              <a:ea typeface="新細明體" panose="02020500000000000000" pitchFamily="18" charset="-120"/>
            </a:endParaRPr>
          </a:p>
        </p:txBody>
      </p:sp>
      <p:sp>
        <p:nvSpPr>
          <p:cNvPr id="31" name="矩形 30"/>
          <p:cNvSpPr/>
          <p:nvPr/>
        </p:nvSpPr>
        <p:spPr>
          <a:xfrm>
            <a:off x="4076532" y="749936"/>
            <a:ext cx="648072" cy="5688632"/>
          </a:xfrm>
          <a:prstGeom prst="rect">
            <a:avLst/>
          </a:prstGeom>
          <a:solidFill>
            <a:srgbClr val="4F81BD">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32" name="向下箭號 31"/>
          <p:cNvSpPr/>
          <p:nvPr/>
        </p:nvSpPr>
        <p:spPr>
          <a:xfrm>
            <a:off x="4330469" y="218116"/>
            <a:ext cx="148378" cy="489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42" name="矩形 41"/>
          <p:cNvSpPr/>
          <p:nvPr/>
        </p:nvSpPr>
        <p:spPr>
          <a:xfrm>
            <a:off x="1795534" y="3212976"/>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dirty="0">
                <a:solidFill>
                  <a:srgbClr val="FF0000"/>
                </a:solidFill>
                <a:latin typeface="Calibri"/>
                <a:ea typeface="新細明體" panose="02020500000000000000" pitchFamily="18" charset="-120"/>
                <a:sym typeface="Wingdings"/>
              </a:rPr>
              <a:t></a:t>
            </a:r>
            <a:endParaRPr lang="zh-TW" altLang="en-US" sz="3600" dirty="0">
              <a:solidFill>
                <a:srgbClr val="FF0000"/>
              </a:solidFill>
              <a:latin typeface="Calibri"/>
              <a:ea typeface="新細明體" panose="02020500000000000000" pitchFamily="18" charset="-120"/>
            </a:endParaRPr>
          </a:p>
        </p:txBody>
      </p:sp>
      <p:sp>
        <p:nvSpPr>
          <p:cNvPr id="43" name="矩形 42"/>
          <p:cNvSpPr/>
          <p:nvPr/>
        </p:nvSpPr>
        <p:spPr>
          <a:xfrm>
            <a:off x="1083838" y="3212976"/>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44" name="矩形 43"/>
          <p:cNvSpPr/>
          <p:nvPr/>
        </p:nvSpPr>
        <p:spPr>
          <a:xfrm>
            <a:off x="2472371" y="3212976"/>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45" name="矩形 44"/>
          <p:cNvSpPr/>
          <p:nvPr/>
        </p:nvSpPr>
        <p:spPr>
          <a:xfrm>
            <a:off x="1787150" y="5093568"/>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46" name="矩形 45"/>
          <p:cNvSpPr/>
          <p:nvPr/>
        </p:nvSpPr>
        <p:spPr>
          <a:xfrm>
            <a:off x="1075454" y="5093568"/>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sym typeface="Wingdings"/>
              </a:rPr>
              <a:t>X</a:t>
            </a:r>
            <a:endParaRPr lang="zh-TW" altLang="en-US" sz="3600" dirty="0">
              <a:solidFill>
                <a:srgbClr val="FF0000"/>
              </a:solidFill>
              <a:latin typeface="Calibri"/>
              <a:ea typeface="新細明體" panose="02020500000000000000" pitchFamily="18" charset="-120"/>
            </a:endParaRPr>
          </a:p>
        </p:txBody>
      </p:sp>
      <p:sp>
        <p:nvSpPr>
          <p:cNvPr id="47" name="矩形 46"/>
          <p:cNvSpPr/>
          <p:nvPr/>
        </p:nvSpPr>
        <p:spPr>
          <a:xfrm>
            <a:off x="2463987" y="5093568"/>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dirty="0">
                <a:solidFill>
                  <a:srgbClr val="FF0000"/>
                </a:solidFill>
                <a:latin typeface="Calibri"/>
                <a:ea typeface="新細明體" panose="02020500000000000000" pitchFamily="18" charset="-120"/>
                <a:sym typeface="Wingdings"/>
              </a:rPr>
              <a:t></a:t>
            </a:r>
            <a:endParaRPr lang="zh-TW" altLang="en-US" sz="3600" dirty="0">
              <a:solidFill>
                <a:srgbClr val="FF0000"/>
              </a:solidFill>
              <a:latin typeface="Calibri"/>
              <a:ea typeface="新細明體" panose="02020500000000000000" pitchFamily="18" charset="-120"/>
            </a:endParaRPr>
          </a:p>
        </p:txBody>
      </p:sp>
      <p:sp>
        <p:nvSpPr>
          <p:cNvPr id="48" name="矩形 47"/>
          <p:cNvSpPr/>
          <p:nvPr/>
        </p:nvSpPr>
        <p:spPr>
          <a:xfrm>
            <a:off x="1787150" y="1349152"/>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rPr>
              <a:t>X</a:t>
            </a:r>
            <a:endParaRPr lang="zh-TW" altLang="en-US" sz="3600" dirty="0">
              <a:solidFill>
                <a:srgbClr val="FF0000"/>
              </a:solidFill>
              <a:latin typeface="Calibri"/>
              <a:ea typeface="新細明體" panose="02020500000000000000" pitchFamily="18" charset="-120"/>
            </a:endParaRPr>
          </a:p>
        </p:txBody>
      </p:sp>
      <p:sp>
        <p:nvSpPr>
          <p:cNvPr id="49" name="矩形 48"/>
          <p:cNvSpPr/>
          <p:nvPr/>
        </p:nvSpPr>
        <p:spPr>
          <a:xfrm>
            <a:off x="1075454" y="1349152"/>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600" dirty="0">
                <a:solidFill>
                  <a:srgbClr val="FF0000"/>
                </a:solidFill>
                <a:latin typeface="Calibri"/>
                <a:ea typeface="新細明體" panose="02020500000000000000" pitchFamily="18" charset="-120"/>
                <a:sym typeface="Wingdings"/>
              </a:rPr>
              <a:t></a:t>
            </a:r>
            <a:endParaRPr lang="zh-TW" altLang="en-US" sz="3600" dirty="0">
              <a:solidFill>
                <a:srgbClr val="FF0000"/>
              </a:solidFill>
              <a:latin typeface="Calibri"/>
              <a:ea typeface="新細明體" panose="02020500000000000000" pitchFamily="18" charset="-120"/>
            </a:endParaRPr>
          </a:p>
        </p:txBody>
      </p:sp>
      <p:sp>
        <p:nvSpPr>
          <p:cNvPr id="50" name="矩形 49"/>
          <p:cNvSpPr/>
          <p:nvPr/>
        </p:nvSpPr>
        <p:spPr>
          <a:xfrm>
            <a:off x="2463987" y="1349152"/>
            <a:ext cx="567680" cy="783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3600" dirty="0">
                <a:solidFill>
                  <a:srgbClr val="FF0000"/>
                </a:solidFill>
                <a:latin typeface="Calibri"/>
                <a:ea typeface="新細明體" panose="02020500000000000000" pitchFamily="18" charset="-120"/>
              </a:rPr>
              <a:t>X</a:t>
            </a:r>
            <a:endParaRPr lang="zh-TW" altLang="en-US" sz="3600" dirty="0">
              <a:solidFill>
                <a:srgbClr val="FF0000"/>
              </a:solidFill>
              <a:latin typeface="Calibri"/>
              <a:ea typeface="新細明體" panose="02020500000000000000" pitchFamily="18" charset="-120"/>
            </a:endParaRPr>
          </a:p>
        </p:txBody>
      </p:sp>
      <p:sp>
        <p:nvSpPr>
          <p:cNvPr id="51" name="矩形 50"/>
          <p:cNvSpPr/>
          <p:nvPr/>
        </p:nvSpPr>
        <p:spPr>
          <a:xfrm>
            <a:off x="1043555" y="766560"/>
            <a:ext cx="648072" cy="568863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52" name="向下箭號 51"/>
          <p:cNvSpPr/>
          <p:nvPr/>
        </p:nvSpPr>
        <p:spPr>
          <a:xfrm>
            <a:off x="1297492" y="234740"/>
            <a:ext cx="148378" cy="489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54" name="爆炸 2 53"/>
          <p:cNvSpPr/>
          <p:nvPr/>
        </p:nvSpPr>
        <p:spPr>
          <a:xfrm>
            <a:off x="1795534" y="2098940"/>
            <a:ext cx="1778496" cy="2122148"/>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mc:AlternateContent xmlns:mc="http://schemas.openxmlformats.org/markup-compatibility/2006" xmlns:a14="http://schemas.microsoft.com/office/drawing/2010/main">
        <mc:Choice Requires="a14">
          <p:sp>
            <p:nvSpPr>
              <p:cNvPr id="53" name="文字方塊 52"/>
              <p:cNvSpPr txBox="1"/>
              <p:nvPr/>
            </p:nvSpPr>
            <p:spPr>
              <a:xfrm>
                <a:off x="2227583" y="2717305"/>
                <a:ext cx="676837" cy="1017523"/>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f>
                        <m:fPr>
                          <m:ctrlPr>
                            <a:rPr lang="en-US" altLang="zh-TW" sz="3200" i="1">
                              <a:solidFill>
                                <a:srgbClr val="FF0000"/>
                              </a:solidFill>
                              <a:latin typeface="Cambria Math" panose="02040503050406030204" pitchFamily="18" charset="0"/>
                            </a:rPr>
                          </m:ctrlPr>
                        </m:fPr>
                        <m:num>
                          <m:r>
                            <a:rPr lang="en-US" altLang="zh-TW" sz="3200" i="1">
                              <a:solidFill>
                                <a:srgbClr val="FF0000"/>
                              </a:solidFill>
                              <a:latin typeface="Cambria Math"/>
                            </a:rPr>
                            <m:t>1</m:t>
                          </m:r>
                        </m:num>
                        <m:den>
                          <m:r>
                            <a:rPr lang="en-US" altLang="zh-TW" sz="3200" i="1">
                              <a:solidFill>
                                <a:srgbClr val="FF0000"/>
                              </a:solidFill>
                              <a:latin typeface="Cambria Math"/>
                            </a:rPr>
                            <m:t>3</m:t>
                          </m:r>
                        </m:den>
                      </m:f>
                    </m:oMath>
                  </m:oMathPara>
                </a14:m>
                <a:endParaRPr lang="zh-TW" altLang="en-US" sz="3200" dirty="0">
                  <a:solidFill>
                    <a:srgbClr val="FF0000"/>
                  </a:solidFill>
                  <a:latin typeface="Calibri"/>
                  <a:ea typeface="新細明體" panose="02020500000000000000" pitchFamily="18" charset="-120"/>
                </a:endParaRPr>
              </a:p>
            </p:txBody>
          </p:sp>
        </mc:Choice>
        <mc:Fallback xmlns="">
          <p:sp>
            <p:nvSpPr>
              <p:cNvPr id="53" name="文字方塊 52"/>
              <p:cNvSpPr txBox="1">
                <a:spLocks noRot="1" noChangeAspect="1" noMove="1" noResize="1" noEditPoints="1" noAdjustHandles="1" noChangeArrowheads="1" noChangeShapeType="1" noTextEdit="1"/>
              </p:cNvSpPr>
              <p:nvPr/>
            </p:nvSpPr>
            <p:spPr>
              <a:xfrm>
                <a:off x="2227583" y="2717305"/>
                <a:ext cx="676837" cy="1017523"/>
              </a:xfrm>
              <a:prstGeom prst="rect">
                <a:avLst/>
              </a:prstGeom>
              <a:blipFill>
                <a:blip r:embed="rId3"/>
                <a:stretch>
                  <a:fillRect/>
                </a:stretch>
              </a:blipFill>
            </p:spPr>
            <p:txBody>
              <a:bodyPr/>
              <a:lstStyle/>
              <a:p>
                <a:r>
                  <a:rPr lang="zh-TW" altLang="en-US">
                    <a:noFill/>
                  </a:rPr>
                  <a:t> </a:t>
                </a:r>
              </a:p>
            </p:txBody>
          </p:sp>
        </mc:Fallback>
      </mc:AlternateContent>
      <p:cxnSp>
        <p:nvCxnSpPr>
          <p:cNvPr id="56" name="直線接點 55"/>
          <p:cNvCxnSpPr/>
          <p:nvPr/>
        </p:nvCxnSpPr>
        <p:spPr>
          <a:xfrm>
            <a:off x="3574030" y="2636912"/>
            <a:ext cx="3190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3574030" y="4509120"/>
            <a:ext cx="3190056"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467943" y="726364"/>
            <a:ext cx="691315" cy="97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60" name="矩形 59"/>
          <p:cNvSpPr/>
          <p:nvPr/>
        </p:nvSpPr>
        <p:spPr>
          <a:xfrm>
            <a:off x="4776628" y="1729373"/>
            <a:ext cx="691315" cy="97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mc:AlternateContent xmlns:mc="http://schemas.openxmlformats.org/markup-compatibility/2006" xmlns:a14="http://schemas.microsoft.com/office/drawing/2010/main">
        <mc:Choice Requires="a14">
          <p:sp>
            <p:nvSpPr>
              <p:cNvPr id="61" name="文字方塊 60"/>
              <p:cNvSpPr txBox="1"/>
              <p:nvPr/>
            </p:nvSpPr>
            <p:spPr>
              <a:xfrm>
                <a:off x="6260030" y="764704"/>
                <a:ext cx="1191352" cy="6127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3</m:t>
                          </m:r>
                        </m:den>
                      </m:f>
                      <m:r>
                        <a:rPr lang="en-US" altLang="zh-TW" i="1">
                          <a:solidFill>
                            <a:prstClr val="black"/>
                          </a:solidFill>
                          <a:latin typeface="Cambria Math"/>
                          <a:ea typeface="Cambria Math"/>
                        </a:rPr>
                        <m:t>×</m:t>
                      </m:r>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2</m:t>
                          </m:r>
                        </m:den>
                      </m:f>
                      <m:r>
                        <a:rPr lang="en-US" altLang="zh-TW" i="1">
                          <a:solidFill>
                            <a:prstClr val="black"/>
                          </a:solidFill>
                          <a:latin typeface="Cambria Math"/>
                        </a:rPr>
                        <m:t>=</m:t>
                      </m:r>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6</m:t>
                          </m:r>
                        </m:den>
                      </m:f>
                    </m:oMath>
                  </m:oMathPara>
                </a14:m>
                <a:endParaRPr lang="zh-TW" altLang="en-US" dirty="0">
                  <a:solidFill>
                    <a:prstClr val="black"/>
                  </a:solidFill>
                  <a:latin typeface="Calibri"/>
                  <a:ea typeface="新細明體" panose="02020500000000000000" pitchFamily="18" charset="-120"/>
                </a:endParaRPr>
              </a:p>
            </p:txBody>
          </p:sp>
        </mc:Choice>
        <mc:Fallback xmlns="">
          <p:sp>
            <p:nvSpPr>
              <p:cNvPr id="61" name="文字方塊 60"/>
              <p:cNvSpPr txBox="1">
                <a:spLocks noRot="1" noChangeAspect="1" noMove="1" noResize="1" noEditPoints="1" noAdjustHandles="1" noChangeArrowheads="1" noChangeShapeType="1" noTextEdit="1"/>
              </p:cNvSpPr>
              <p:nvPr/>
            </p:nvSpPr>
            <p:spPr>
              <a:xfrm>
                <a:off x="6260030" y="764704"/>
                <a:ext cx="1191352" cy="612732"/>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2" name="文字方塊 61"/>
              <p:cNvSpPr txBox="1"/>
              <p:nvPr/>
            </p:nvSpPr>
            <p:spPr>
              <a:xfrm>
                <a:off x="6260030" y="1866686"/>
                <a:ext cx="1191352" cy="6127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3</m:t>
                          </m:r>
                        </m:den>
                      </m:f>
                      <m:r>
                        <a:rPr lang="en-US" altLang="zh-TW" i="1">
                          <a:solidFill>
                            <a:prstClr val="black"/>
                          </a:solidFill>
                          <a:latin typeface="Cambria Math"/>
                          <a:ea typeface="Cambria Math"/>
                        </a:rPr>
                        <m:t>×</m:t>
                      </m:r>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2</m:t>
                          </m:r>
                        </m:den>
                      </m:f>
                      <m:r>
                        <a:rPr lang="en-US" altLang="zh-TW" i="1">
                          <a:solidFill>
                            <a:prstClr val="black"/>
                          </a:solidFill>
                          <a:latin typeface="Cambria Math"/>
                        </a:rPr>
                        <m:t>=</m:t>
                      </m:r>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6</m:t>
                          </m:r>
                        </m:den>
                      </m:f>
                    </m:oMath>
                  </m:oMathPara>
                </a14:m>
                <a:endParaRPr lang="zh-TW" altLang="en-US" dirty="0">
                  <a:solidFill>
                    <a:prstClr val="black"/>
                  </a:solidFill>
                  <a:latin typeface="Calibri"/>
                  <a:ea typeface="新細明體" panose="02020500000000000000" pitchFamily="18" charset="-120"/>
                </a:endParaRPr>
              </a:p>
            </p:txBody>
          </p:sp>
        </mc:Choice>
        <mc:Fallback xmlns="">
          <p:sp>
            <p:nvSpPr>
              <p:cNvPr id="62" name="文字方塊 61"/>
              <p:cNvSpPr txBox="1">
                <a:spLocks noRot="1" noChangeAspect="1" noMove="1" noResize="1" noEditPoints="1" noAdjustHandles="1" noChangeArrowheads="1" noChangeShapeType="1" noTextEdit="1"/>
              </p:cNvSpPr>
              <p:nvPr/>
            </p:nvSpPr>
            <p:spPr>
              <a:xfrm>
                <a:off x="6260030" y="1866686"/>
                <a:ext cx="1191352" cy="612732"/>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文字方塊 62"/>
              <p:cNvSpPr txBox="1"/>
              <p:nvPr/>
            </p:nvSpPr>
            <p:spPr>
              <a:xfrm>
                <a:off x="7164235" y="1218018"/>
                <a:ext cx="2262158" cy="877484"/>
              </a:xfrm>
              <a:prstGeom prst="rect">
                <a:avLst/>
              </a:prstGeom>
              <a:noFill/>
            </p:spPr>
            <p:txBody>
              <a:bodyPr wrap="none" rtlCol="0">
                <a:spAutoFit/>
              </a:bodyPr>
              <a:lstStyle/>
              <a:p>
                <a:pPr>
                  <a:defRPr/>
                </a:pPr>
                <a14:m>
                  <m:oMath xmlns:m="http://schemas.openxmlformats.org/officeDocument/2006/math">
                    <m:r>
                      <a:rPr lang="en-US" altLang="zh-TW" sz="3600" i="1">
                        <a:solidFill>
                          <a:srgbClr val="FF0000"/>
                        </a:solidFill>
                        <a:latin typeface="Cambria Math"/>
                      </a:rPr>
                      <m:t>+ =</m:t>
                    </m:r>
                    <m:f>
                      <m:fPr>
                        <m:ctrlPr>
                          <a:rPr lang="en-US" altLang="zh-TW" sz="3600" i="1">
                            <a:solidFill>
                              <a:srgbClr val="FF0000"/>
                            </a:solidFill>
                            <a:latin typeface="Cambria Math" panose="02040503050406030204" pitchFamily="18" charset="0"/>
                          </a:rPr>
                        </m:ctrlPr>
                      </m:fPr>
                      <m:num>
                        <m:r>
                          <a:rPr lang="en-US" altLang="zh-TW" sz="3600" i="1">
                            <a:solidFill>
                              <a:srgbClr val="FF0000"/>
                            </a:solidFill>
                            <a:latin typeface="Cambria Math"/>
                          </a:rPr>
                          <m:t>1</m:t>
                        </m:r>
                      </m:num>
                      <m:den>
                        <m:r>
                          <a:rPr lang="en-US" altLang="zh-TW" sz="3600" i="1">
                            <a:solidFill>
                              <a:srgbClr val="FF0000"/>
                            </a:solidFill>
                            <a:latin typeface="Cambria Math"/>
                          </a:rPr>
                          <m:t>3</m:t>
                        </m:r>
                      </m:den>
                    </m:f>
                    <m:r>
                      <a:rPr lang="en-US" altLang="zh-TW" sz="4800" dirty="0">
                        <a:solidFill>
                          <a:srgbClr val="FF0000"/>
                        </a:solidFill>
                        <a:latin typeface="Cambria Math"/>
                        <a:ea typeface="Cambria Math"/>
                      </a:rPr>
                      <m:t>→</m:t>
                    </m:r>
                  </m:oMath>
                </a14:m>
                <a:r>
                  <a:rPr lang="en-US" altLang="zh-TW" sz="4800" dirty="0">
                    <a:solidFill>
                      <a:srgbClr val="FF0000"/>
                    </a:solidFill>
                    <a:latin typeface="Calibri"/>
                    <a:ea typeface="新細明體" panose="02020500000000000000" pitchFamily="18" charset="-120"/>
                  </a:rPr>
                  <a:t>X</a:t>
                </a:r>
                <a:endParaRPr lang="zh-TW" altLang="en-US" sz="4800" dirty="0">
                  <a:solidFill>
                    <a:srgbClr val="FF0000"/>
                  </a:solidFill>
                  <a:latin typeface="Calibri"/>
                  <a:ea typeface="新細明體" panose="02020500000000000000" pitchFamily="18" charset="-120"/>
                </a:endParaRPr>
              </a:p>
            </p:txBody>
          </p:sp>
        </mc:Choice>
        <mc:Fallback xmlns="">
          <p:sp>
            <p:nvSpPr>
              <p:cNvPr id="63" name="文字方塊 62"/>
              <p:cNvSpPr txBox="1">
                <a:spLocks noRot="1" noChangeAspect="1" noMove="1" noResize="1" noEditPoints="1" noAdjustHandles="1" noChangeArrowheads="1" noChangeShapeType="1" noTextEdit="1"/>
              </p:cNvSpPr>
              <p:nvPr/>
            </p:nvSpPr>
            <p:spPr>
              <a:xfrm>
                <a:off x="7164235" y="1218018"/>
                <a:ext cx="2262158" cy="877484"/>
              </a:xfrm>
              <a:prstGeom prst="rect">
                <a:avLst/>
              </a:prstGeom>
              <a:blipFill>
                <a:blip r:embed="rId6"/>
                <a:stretch>
                  <a:fillRect t="-17361" r="-11590" b="-29167"/>
                </a:stretch>
              </a:blipFill>
            </p:spPr>
            <p:txBody>
              <a:bodyPr/>
              <a:lstStyle/>
              <a:p>
                <a:r>
                  <a:rPr lang="zh-TW" altLang="en-US">
                    <a:noFill/>
                  </a:rPr>
                  <a:t> </a:t>
                </a:r>
              </a:p>
            </p:txBody>
          </p:sp>
        </mc:Fallback>
      </mc:AlternateContent>
      <p:sp>
        <p:nvSpPr>
          <p:cNvPr id="65" name="橢圓 64"/>
          <p:cNvSpPr/>
          <p:nvPr/>
        </p:nvSpPr>
        <p:spPr>
          <a:xfrm>
            <a:off x="7124126" y="707405"/>
            <a:ext cx="327256" cy="854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66" name="橢圓 65"/>
          <p:cNvSpPr/>
          <p:nvPr/>
        </p:nvSpPr>
        <p:spPr>
          <a:xfrm>
            <a:off x="7112898" y="1806182"/>
            <a:ext cx="327256" cy="854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67" name="矩形 66"/>
          <p:cNvSpPr/>
          <p:nvPr/>
        </p:nvSpPr>
        <p:spPr>
          <a:xfrm>
            <a:off x="5467942" y="3123654"/>
            <a:ext cx="691315" cy="97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mc:AlternateContent xmlns:mc="http://schemas.openxmlformats.org/markup-compatibility/2006" xmlns:a14="http://schemas.microsoft.com/office/drawing/2010/main">
        <mc:Choice Requires="a14">
          <p:sp>
            <p:nvSpPr>
              <p:cNvPr id="68" name="文字方塊 67"/>
              <p:cNvSpPr txBox="1"/>
              <p:nvPr/>
            </p:nvSpPr>
            <p:spPr>
              <a:xfrm>
                <a:off x="6260030" y="3304510"/>
                <a:ext cx="1191352" cy="6127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3</m:t>
                          </m:r>
                        </m:den>
                      </m:f>
                      <m:r>
                        <a:rPr lang="en-US" altLang="zh-TW" i="1">
                          <a:solidFill>
                            <a:prstClr val="black"/>
                          </a:solidFill>
                          <a:latin typeface="Cambria Math"/>
                          <a:ea typeface="Cambria Math"/>
                        </a:rPr>
                        <m:t>×1</m:t>
                      </m:r>
                      <m:r>
                        <a:rPr lang="en-US" altLang="zh-TW" i="1">
                          <a:solidFill>
                            <a:prstClr val="black"/>
                          </a:solidFill>
                          <a:latin typeface="Cambria Math"/>
                        </a:rPr>
                        <m:t>=</m:t>
                      </m:r>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3</m:t>
                          </m:r>
                        </m:den>
                      </m:f>
                    </m:oMath>
                  </m:oMathPara>
                </a14:m>
                <a:endParaRPr lang="zh-TW" altLang="en-US" dirty="0">
                  <a:solidFill>
                    <a:prstClr val="black"/>
                  </a:solidFill>
                  <a:latin typeface="Calibri"/>
                  <a:ea typeface="新細明體" panose="02020500000000000000" pitchFamily="18" charset="-120"/>
                </a:endParaRPr>
              </a:p>
            </p:txBody>
          </p:sp>
        </mc:Choice>
        <mc:Fallback xmlns="">
          <p:sp>
            <p:nvSpPr>
              <p:cNvPr id="68" name="文字方塊 67"/>
              <p:cNvSpPr txBox="1">
                <a:spLocks noRot="1" noChangeAspect="1" noMove="1" noResize="1" noEditPoints="1" noAdjustHandles="1" noChangeArrowheads="1" noChangeShapeType="1" noTextEdit="1"/>
              </p:cNvSpPr>
              <p:nvPr/>
            </p:nvSpPr>
            <p:spPr>
              <a:xfrm>
                <a:off x="6260030" y="3304510"/>
                <a:ext cx="1191352" cy="612732"/>
              </a:xfrm>
              <a:prstGeom prst="rect">
                <a:avLst/>
              </a:prstGeom>
              <a:blipFill>
                <a:blip r:embed="rId7"/>
                <a:stretch>
                  <a:fillRect/>
                </a:stretch>
              </a:blipFill>
            </p:spPr>
            <p:txBody>
              <a:bodyPr/>
              <a:lstStyle/>
              <a:p>
                <a:r>
                  <a:rPr lang="zh-TW" altLang="en-US">
                    <a:noFill/>
                  </a:rPr>
                  <a:t> </a:t>
                </a:r>
              </a:p>
            </p:txBody>
          </p:sp>
        </mc:Fallback>
      </mc:AlternateContent>
      <p:sp>
        <p:nvSpPr>
          <p:cNvPr id="69" name="矩形 68"/>
          <p:cNvSpPr/>
          <p:nvPr/>
        </p:nvSpPr>
        <p:spPr>
          <a:xfrm>
            <a:off x="4751339" y="4998198"/>
            <a:ext cx="691315" cy="97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mc:AlternateContent xmlns:mc="http://schemas.openxmlformats.org/markup-compatibility/2006" xmlns:a14="http://schemas.microsoft.com/office/drawing/2010/main">
        <mc:Choice Requires="a14">
          <p:sp>
            <p:nvSpPr>
              <p:cNvPr id="70" name="文字方塊 69"/>
              <p:cNvSpPr txBox="1"/>
              <p:nvPr/>
            </p:nvSpPr>
            <p:spPr>
              <a:xfrm>
                <a:off x="6260030" y="5179054"/>
                <a:ext cx="1191352" cy="612732"/>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3</m:t>
                          </m:r>
                        </m:den>
                      </m:f>
                      <m:r>
                        <a:rPr lang="en-US" altLang="zh-TW" i="1">
                          <a:solidFill>
                            <a:prstClr val="black"/>
                          </a:solidFill>
                          <a:latin typeface="Cambria Math"/>
                          <a:ea typeface="Cambria Math"/>
                        </a:rPr>
                        <m:t>×1</m:t>
                      </m:r>
                      <m:r>
                        <a:rPr lang="en-US" altLang="zh-TW" i="1">
                          <a:solidFill>
                            <a:prstClr val="black"/>
                          </a:solidFill>
                          <a:latin typeface="Cambria Math"/>
                        </a:rPr>
                        <m:t>=</m:t>
                      </m:r>
                      <m:f>
                        <m:fPr>
                          <m:ctrlPr>
                            <a:rPr lang="en-US" altLang="zh-TW" i="1">
                              <a:solidFill>
                                <a:prstClr val="black"/>
                              </a:solidFill>
                              <a:latin typeface="Cambria Math" panose="02040503050406030204" pitchFamily="18" charset="0"/>
                            </a:rPr>
                          </m:ctrlPr>
                        </m:fPr>
                        <m:num>
                          <m:r>
                            <a:rPr lang="en-US" altLang="zh-TW" i="1">
                              <a:solidFill>
                                <a:prstClr val="black"/>
                              </a:solidFill>
                              <a:latin typeface="Cambria Math"/>
                            </a:rPr>
                            <m:t>1</m:t>
                          </m:r>
                        </m:num>
                        <m:den>
                          <m:r>
                            <a:rPr lang="en-US" altLang="zh-TW" i="1">
                              <a:solidFill>
                                <a:prstClr val="black"/>
                              </a:solidFill>
                              <a:latin typeface="Cambria Math"/>
                            </a:rPr>
                            <m:t>3</m:t>
                          </m:r>
                        </m:den>
                      </m:f>
                    </m:oMath>
                  </m:oMathPara>
                </a14:m>
                <a:endParaRPr lang="zh-TW" altLang="en-US" dirty="0">
                  <a:solidFill>
                    <a:prstClr val="black"/>
                  </a:solidFill>
                  <a:latin typeface="Calibri"/>
                  <a:ea typeface="新細明體" panose="02020500000000000000" pitchFamily="18" charset="-120"/>
                </a:endParaRPr>
              </a:p>
            </p:txBody>
          </p:sp>
        </mc:Choice>
        <mc:Fallback xmlns="">
          <p:sp>
            <p:nvSpPr>
              <p:cNvPr id="70" name="文字方塊 69"/>
              <p:cNvSpPr txBox="1">
                <a:spLocks noRot="1" noChangeAspect="1" noMove="1" noResize="1" noEditPoints="1" noAdjustHandles="1" noChangeArrowheads="1" noChangeShapeType="1" noTextEdit="1"/>
              </p:cNvSpPr>
              <p:nvPr/>
            </p:nvSpPr>
            <p:spPr>
              <a:xfrm>
                <a:off x="6260030" y="5179054"/>
                <a:ext cx="1191352" cy="612732"/>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p:cNvSpPr txBox="1"/>
              <p:nvPr/>
            </p:nvSpPr>
            <p:spPr>
              <a:xfrm>
                <a:off x="7094216" y="4077072"/>
                <a:ext cx="2462534" cy="878574"/>
              </a:xfrm>
              <a:prstGeom prst="rect">
                <a:avLst/>
              </a:prstGeom>
              <a:noFill/>
            </p:spPr>
            <p:txBody>
              <a:bodyPr wrap="none" rtlCol="0">
                <a:spAutoFit/>
              </a:bodyPr>
              <a:lstStyle/>
              <a:p>
                <a:pPr>
                  <a:defRPr/>
                </a:pPr>
                <a14:m>
                  <m:oMath xmlns:m="http://schemas.openxmlformats.org/officeDocument/2006/math">
                    <m:r>
                      <a:rPr lang="en-US" altLang="zh-TW" sz="3600" i="1">
                        <a:solidFill>
                          <a:srgbClr val="FF0000"/>
                        </a:solidFill>
                        <a:latin typeface="Cambria Math"/>
                      </a:rPr>
                      <m:t>+ =</m:t>
                    </m:r>
                    <m:f>
                      <m:fPr>
                        <m:ctrlPr>
                          <a:rPr lang="en-US" altLang="zh-TW" sz="3600" i="1">
                            <a:solidFill>
                              <a:srgbClr val="FF0000"/>
                            </a:solidFill>
                            <a:latin typeface="Cambria Math" panose="02040503050406030204" pitchFamily="18" charset="0"/>
                          </a:rPr>
                        </m:ctrlPr>
                      </m:fPr>
                      <m:num>
                        <m:r>
                          <a:rPr lang="en-US" altLang="zh-TW" sz="3600" i="1">
                            <a:solidFill>
                              <a:srgbClr val="FF0000"/>
                            </a:solidFill>
                            <a:latin typeface="Cambria Math"/>
                          </a:rPr>
                          <m:t>2</m:t>
                        </m:r>
                      </m:num>
                      <m:den>
                        <m:r>
                          <a:rPr lang="en-US" altLang="zh-TW" sz="3600" i="1">
                            <a:solidFill>
                              <a:srgbClr val="FF0000"/>
                            </a:solidFill>
                            <a:latin typeface="Cambria Math"/>
                          </a:rPr>
                          <m:t>3</m:t>
                        </m:r>
                      </m:den>
                    </m:f>
                    <m:r>
                      <a:rPr lang="en-US" altLang="zh-TW" sz="4800" dirty="0">
                        <a:solidFill>
                          <a:srgbClr val="FF0000"/>
                        </a:solidFill>
                        <a:latin typeface="Cambria Math"/>
                        <a:ea typeface="Cambria Math"/>
                      </a:rPr>
                      <m:t>→</m:t>
                    </m:r>
                  </m:oMath>
                </a14:m>
                <a:r>
                  <a:rPr lang="zh-TW" altLang="en-US" sz="4800" dirty="0">
                    <a:solidFill>
                      <a:srgbClr val="FF0000"/>
                    </a:solidFill>
                    <a:latin typeface="Calibri"/>
                    <a:ea typeface="新細明體" panose="02020500000000000000" pitchFamily="18" charset="-120"/>
                    <a:sym typeface="Wingdings"/>
                  </a:rPr>
                  <a:t></a:t>
                </a:r>
                <a:endParaRPr lang="zh-TW" altLang="en-US" sz="4800" dirty="0">
                  <a:solidFill>
                    <a:srgbClr val="FF0000"/>
                  </a:solidFill>
                  <a:latin typeface="Calibri"/>
                  <a:ea typeface="新細明體" panose="02020500000000000000" pitchFamily="18" charset="-120"/>
                </a:endParaRPr>
              </a:p>
            </p:txBody>
          </p:sp>
        </mc:Choice>
        <mc:Fallback xmlns="">
          <p:sp>
            <p:nvSpPr>
              <p:cNvPr id="71" name="文字方塊 70"/>
              <p:cNvSpPr txBox="1">
                <a:spLocks noRot="1" noChangeAspect="1" noMove="1" noResize="1" noEditPoints="1" noAdjustHandles="1" noChangeArrowheads="1" noChangeShapeType="1" noTextEdit="1"/>
              </p:cNvSpPr>
              <p:nvPr/>
            </p:nvSpPr>
            <p:spPr>
              <a:xfrm>
                <a:off x="7094216" y="4077072"/>
                <a:ext cx="2462534" cy="878574"/>
              </a:xfrm>
              <a:prstGeom prst="rect">
                <a:avLst/>
              </a:prstGeom>
              <a:blipFill>
                <a:blip r:embed="rId9"/>
                <a:stretch>
                  <a:fillRect t="-19444" r="-10149" b="-27083"/>
                </a:stretch>
              </a:blipFill>
            </p:spPr>
            <p:txBody>
              <a:bodyPr/>
              <a:lstStyle/>
              <a:p>
                <a:r>
                  <a:rPr lang="zh-TW" altLang="en-US">
                    <a:noFill/>
                  </a:rPr>
                  <a:t> </a:t>
                </a:r>
              </a:p>
            </p:txBody>
          </p:sp>
        </mc:Fallback>
      </mc:AlternateContent>
      <p:sp>
        <p:nvSpPr>
          <p:cNvPr id="72" name="橢圓 71"/>
          <p:cNvSpPr/>
          <p:nvPr/>
        </p:nvSpPr>
        <p:spPr>
          <a:xfrm>
            <a:off x="7124126" y="3211118"/>
            <a:ext cx="327256" cy="854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73" name="橢圓 72"/>
          <p:cNvSpPr/>
          <p:nvPr/>
        </p:nvSpPr>
        <p:spPr>
          <a:xfrm>
            <a:off x="7112898" y="5098283"/>
            <a:ext cx="327256" cy="854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p:sp>
        <p:nvSpPr>
          <p:cNvPr id="74" name="爆炸 2 73"/>
          <p:cNvSpPr/>
          <p:nvPr/>
        </p:nvSpPr>
        <p:spPr>
          <a:xfrm>
            <a:off x="7647897" y="4735852"/>
            <a:ext cx="1778496" cy="2122148"/>
          </a:xfrm>
          <a:prstGeom prst="irregularSeal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Calibri"/>
              <a:ea typeface="新細明體" panose="02020500000000000000" pitchFamily="18" charset="-120"/>
            </a:endParaRPr>
          </a:p>
        </p:txBody>
      </p:sp>
      <mc:AlternateContent xmlns:mc="http://schemas.openxmlformats.org/markup-compatibility/2006" xmlns:a14="http://schemas.microsoft.com/office/drawing/2010/main">
        <mc:Choice Requires="a14">
          <p:sp>
            <p:nvSpPr>
              <p:cNvPr id="75" name="文字方塊 74"/>
              <p:cNvSpPr txBox="1"/>
              <p:nvPr/>
            </p:nvSpPr>
            <p:spPr>
              <a:xfrm>
                <a:off x="8079946" y="5354217"/>
                <a:ext cx="676837" cy="1017523"/>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f>
                        <m:fPr>
                          <m:ctrlPr>
                            <a:rPr lang="en-US" altLang="zh-TW" sz="3200" i="1">
                              <a:solidFill>
                                <a:srgbClr val="FF0000"/>
                              </a:solidFill>
                              <a:latin typeface="Cambria Math" panose="02040503050406030204" pitchFamily="18" charset="0"/>
                            </a:rPr>
                          </m:ctrlPr>
                        </m:fPr>
                        <m:num>
                          <m:r>
                            <a:rPr lang="en-US" altLang="zh-TW" sz="3200" i="1">
                              <a:solidFill>
                                <a:srgbClr val="FF0000"/>
                              </a:solidFill>
                              <a:latin typeface="Cambria Math"/>
                            </a:rPr>
                            <m:t>2</m:t>
                          </m:r>
                        </m:num>
                        <m:den>
                          <m:r>
                            <a:rPr lang="en-US" altLang="zh-TW" sz="3200" i="1">
                              <a:solidFill>
                                <a:srgbClr val="FF0000"/>
                              </a:solidFill>
                              <a:latin typeface="Cambria Math"/>
                            </a:rPr>
                            <m:t>3</m:t>
                          </m:r>
                        </m:den>
                      </m:f>
                    </m:oMath>
                  </m:oMathPara>
                </a14:m>
                <a:endParaRPr lang="zh-TW" altLang="en-US" sz="3200" dirty="0">
                  <a:solidFill>
                    <a:srgbClr val="FF0000"/>
                  </a:solidFill>
                  <a:latin typeface="Calibri"/>
                  <a:ea typeface="新細明體" panose="02020500000000000000" pitchFamily="18" charset="-120"/>
                </a:endParaRPr>
              </a:p>
            </p:txBody>
          </p:sp>
        </mc:Choice>
        <mc:Fallback xmlns="">
          <p:sp>
            <p:nvSpPr>
              <p:cNvPr id="75" name="文字方塊 74"/>
              <p:cNvSpPr txBox="1">
                <a:spLocks noRot="1" noChangeAspect="1" noMove="1" noResize="1" noEditPoints="1" noAdjustHandles="1" noChangeArrowheads="1" noChangeShapeType="1" noTextEdit="1"/>
              </p:cNvSpPr>
              <p:nvPr/>
            </p:nvSpPr>
            <p:spPr>
              <a:xfrm>
                <a:off x="8079946" y="5354217"/>
                <a:ext cx="676837" cy="1017523"/>
              </a:xfrm>
              <a:prstGeom prst="rect">
                <a:avLst/>
              </a:prstGeom>
              <a:blipFill>
                <a:blip r:embed="rId10"/>
                <a:stretch>
                  <a:fillRect/>
                </a:stretch>
              </a:blipFill>
            </p:spPr>
            <p:txBody>
              <a:bodyPr/>
              <a:lstStyle/>
              <a:p>
                <a:r>
                  <a:rPr lang="zh-TW" altLang="en-US">
                    <a:noFill/>
                  </a:rPr>
                  <a:t> </a:t>
                </a:r>
              </a:p>
            </p:txBody>
          </p:sp>
        </mc:Fallback>
      </mc:AlternateContent>
      <p:sp>
        <p:nvSpPr>
          <p:cNvPr id="55" name="內容版面配置區 2">
            <a:extLst>
              <a:ext uri="{FF2B5EF4-FFF2-40B4-BE49-F238E27FC236}">
                <a16:creationId xmlns:a16="http://schemas.microsoft.com/office/drawing/2014/main" id="{44ABDD93-0311-4C31-B58A-429A947A9594}"/>
              </a:ext>
            </a:extLst>
          </p:cNvPr>
          <p:cNvSpPr>
            <a:spLocks noGrp="1"/>
          </p:cNvSpPr>
          <p:nvPr>
            <p:ph idx="1"/>
          </p:nvPr>
        </p:nvSpPr>
        <p:spPr>
          <a:xfrm>
            <a:off x="8416250" y="298139"/>
            <a:ext cx="2950993" cy="521308"/>
          </a:xfrm>
        </p:spPr>
        <p:txBody>
          <a:bodyPr>
            <a:noAutofit/>
          </a:bodyPr>
          <a:lstStyle/>
          <a:p>
            <a:pPr marL="0" indent="0">
              <a:buNone/>
            </a:pPr>
            <a:r>
              <a:rPr lang="zh-TW" altLang="en-US" sz="3600" b="1" dirty="0">
                <a:latin typeface="微軟正黑體" panose="020B0604030504040204" pitchFamily="34" charset="-120"/>
                <a:ea typeface="微軟正黑體" panose="020B0604030504040204" pitchFamily="34" charset="-120"/>
              </a:rPr>
              <a:t>傳統機率教學</a:t>
            </a:r>
          </a:p>
        </p:txBody>
      </p:sp>
    </p:spTree>
    <p:extLst>
      <p:ext uri="{BB962C8B-B14F-4D97-AF65-F5344CB8AC3E}">
        <p14:creationId xmlns:p14="http://schemas.microsoft.com/office/powerpoint/2010/main" val="9717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500"/>
                                        <p:tgtEl>
                                          <p:spTgt spid="6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500"/>
                                        <p:tgtEl>
                                          <p:spTgt spid="7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500"/>
                                        <p:tgtEl>
                                          <p:spTgt spid="7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500"/>
                                        <p:tgtEl>
                                          <p:spTgt spid="7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2"/>
                                        </p:tgtEl>
                                        <p:attrNameLst>
                                          <p:attrName>style.visibility</p:attrName>
                                        </p:attrNameLst>
                                      </p:cBhvr>
                                      <p:to>
                                        <p:strVal val="visible"/>
                                      </p:to>
                                    </p:set>
                                    <p:animEffect transition="in" filter="fade">
                                      <p:cBhvr>
                                        <p:cTn id="128" dur="500"/>
                                        <p:tgtEl>
                                          <p:spTgt spid="72"/>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500"/>
                                        <p:tgtEl>
                                          <p:spTgt spid="7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fade">
                                      <p:cBhvr>
                                        <p:cTn id="13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animBg="1"/>
      <p:bldP spid="17" grpId="0" animBg="1"/>
      <p:bldP spid="18" grpId="0" animBg="1"/>
      <p:bldP spid="22" grpId="0" animBg="1"/>
      <p:bldP spid="23" grpId="0" animBg="1"/>
      <p:bldP spid="24" grpId="0" animBg="1"/>
      <p:bldP spid="28" grpId="0" animBg="1"/>
      <p:bldP spid="29" grpId="0" animBg="1"/>
      <p:bldP spid="30" grpId="0" animBg="1"/>
      <p:bldP spid="31" grpId="0" animBg="1"/>
      <p:bldP spid="32" grpId="0" animBg="1"/>
      <p:bldP spid="51" grpId="0" animBg="1"/>
      <p:bldP spid="52" grpId="0" animBg="1"/>
      <p:bldP spid="54" grpId="0" animBg="1"/>
      <p:bldP spid="53" grpId="0"/>
      <p:bldP spid="59" grpId="0" animBg="1"/>
      <p:bldP spid="60" grpId="0" animBg="1"/>
      <p:bldP spid="61" grpId="0"/>
      <p:bldP spid="62" grpId="0"/>
      <p:bldP spid="63" grpId="0"/>
      <p:bldP spid="65" grpId="0" animBg="1"/>
      <p:bldP spid="66" grpId="0" animBg="1"/>
      <p:bldP spid="67" grpId="0" animBg="1"/>
      <p:bldP spid="68" grpId="0"/>
      <p:bldP spid="69" grpId="0" animBg="1"/>
      <p:bldP spid="70" grpId="0"/>
      <p:bldP spid="71" grpId="0"/>
      <p:bldP spid="72" grpId="0" animBg="1"/>
      <p:bldP spid="73" grpId="0" animBg="1"/>
      <p:bldP spid="74" grpId="0" animBg="1"/>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11677" y="2299944"/>
            <a:ext cx="7886700" cy="1325563"/>
          </a:xfrm>
        </p:spPr>
        <p:txBody>
          <a:bodyPr/>
          <a:lstStyle/>
          <a:p>
            <a:r>
              <a:rPr lang="zh-TW" altLang="en-US" dirty="0"/>
              <a:t>請閉上眼睛幫我想像三個畫面</a:t>
            </a:r>
          </a:p>
        </p:txBody>
      </p:sp>
    </p:spTree>
    <p:extLst>
      <p:ext uri="{BB962C8B-B14F-4D97-AF65-F5344CB8AC3E}">
        <p14:creationId xmlns:p14="http://schemas.microsoft.com/office/powerpoint/2010/main" val="120343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20</a:t>
            </a:fld>
            <a:endParaRPr lang="zh-TW" altLang="en-US">
              <a:solidFill>
                <a:prstClr val="black">
                  <a:tint val="75000"/>
                </a:prstClr>
              </a:solidFill>
            </a:endParaRPr>
          </a:p>
        </p:txBody>
      </p:sp>
      <p:pic>
        <p:nvPicPr>
          <p:cNvPr id="5" name="圖片 4"/>
          <p:cNvPicPr>
            <a:picLocks noChangeAspect="1"/>
          </p:cNvPicPr>
          <p:nvPr/>
        </p:nvPicPr>
        <p:blipFill>
          <a:blip r:embed="rId2"/>
          <a:stretch>
            <a:fillRect/>
          </a:stretch>
        </p:blipFill>
        <p:spPr>
          <a:xfrm>
            <a:off x="5029200" y="714168"/>
            <a:ext cx="2133600" cy="2143125"/>
          </a:xfrm>
          <a:prstGeom prst="rect">
            <a:avLst/>
          </a:prstGeom>
        </p:spPr>
      </p:pic>
      <p:pic>
        <p:nvPicPr>
          <p:cNvPr id="6" name="圖片 5"/>
          <p:cNvPicPr>
            <a:picLocks noChangeAspect="1"/>
          </p:cNvPicPr>
          <p:nvPr/>
        </p:nvPicPr>
        <p:blipFill>
          <a:blip r:embed="rId3"/>
          <a:stretch>
            <a:fillRect/>
          </a:stretch>
        </p:blipFill>
        <p:spPr>
          <a:xfrm>
            <a:off x="2189507" y="3074091"/>
            <a:ext cx="3333750" cy="3333750"/>
          </a:xfrm>
          <a:prstGeom prst="rect">
            <a:avLst/>
          </a:prstGeom>
        </p:spPr>
      </p:pic>
      <p:pic>
        <p:nvPicPr>
          <p:cNvPr id="8" name="圖片 7"/>
          <p:cNvPicPr>
            <a:picLocks noChangeAspect="1"/>
          </p:cNvPicPr>
          <p:nvPr/>
        </p:nvPicPr>
        <p:blipFill>
          <a:blip r:embed="rId4"/>
          <a:stretch>
            <a:fillRect/>
          </a:stretch>
        </p:blipFill>
        <p:spPr>
          <a:xfrm>
            <a:off x="6725479" y="3940971"/>
            <a:ext cx="2143125" cy="2143125"/>
          </a:xfrm>
          <a:prstGeom prst="rect">
            <a:avLst/>
          </a:prstGeom>
        </p:spPr>
      </p:pic>
    </p:spTree>
    <p:extLst>
      <p:ext uri="{BB962C8B-B14F-4D97-AF65-F5344CB8AC3E}">
        <p14:creationId xmlns:p14="http://schemas.microsoft.com/office/powerpoint/2010/main" val="121478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21</a:t>
            </a:fld>
            <a:endParaRPr lang="zh-TW" altLang="en-US">
              <a:solidFill>
                <a:prstClr val="black">
                  <a:tint val="75000"/>
                </a:prstClr>
              </a:solidFill>
            </a:endParaRPr>
          </a:p>
        </p:txBody>
      </p:sp>
      <p:graphicFrame>
        <p:nvGraphicFramePr>
          <p:cNvPr id="5" name="資料庫圖表 4"/>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049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404664"/>
            <a:ext cx="9144000" cy="792066"/>
          </a:xfrm>
        </p:spPr>
        <p:style>
          <a:lnRef idx="3">
            <a:schemeClr val="lt1"/>
          </a:lnRef>
          <a:fillRef idx="1">
            <a:schemeClr val="accent4"/>
          </a:fillRef>
          <a:effectRef idx="1">
            <a:schemeClr val="accent4"/>
          </a:effectRef>
          <a:fontRef idx="minor">
            <a:schemeClr val="lt1"/>
          </a:fontRef>
        </p:style>
        <p:txBody>
          <a:bodyPr>
            <a:normAutofit/>
          </a:bodyPr>
          <a:lstStyle/>
          <a:p>
            <a:pPr algn="ctr"/>
            <a:r>
              <a:rPr lang="zh-TW" altLang="en-US" sz="3600" b="1" dirty="0">
                <a:latin typeface="微軟正黑體" pitchFamily="34" charset="-120"/>
                <a:ea typeface="微軟正黑體" pitchFamily="34" charset="-120"/>
              </a:rPr>
              <a:t>孟子選「生於憂患死於安樂也」</a:t>
            </a:r>
          </a:p>
        </p:txBody>
      </p:sp>
      <p:sp>
        <p:nvSpPr>
          <p:cNvPr id="3" name="內容版面配置區 2"/>
          <p:cNvSpPr>
            <a:spLocks noGrp="1"/>
          </p:cNvSpPr>
          <p:nvPr>
            <p:ph idx="1"/>
          </p:nvPr>
        </p:nvSpPr>
        <p:spPr>
          <a:xfrm>
            <a:off x="1919537" y="1430158"/>
            <a:ext cx="8424935" cy="4735146"/>
          </a:xfrm>
        </p:spPr>
        <p:txBody>
          <a:bodyPr>
            <a:noAutofit/>
          </a:bodyPr>
          <a:lstStyle/>
          <a:p>
            <a:pPr marL="0" indent="0">
              <a:lnSpc>
                <a:spcPct val="100000"/>
              </a:lnSpc>
              <a:buNone/>
            </a:pPr>
            <a:r>
              <a:rPr lang="zh-TW" altLang="en-US" dirty="0">
                <a:latin typeface="微軟正黑體" panose="020B0604030504040204" pitchFamily="34" charset="-120"/>
                <a:ea typeface="微軟正黑體" panose="020B0604030504040204" pitchFamily="34" charset="-120"/>
              </a:rPr>
              <a:t>孟子曰：「舜發於畎畝之中，傅說舉於版築之間，膠鬲舉於魚鹽之中，管夷吾舉于士，孫叔敖舉于海，百里奚舉於市。　　</a:t>
            </a:r>
          </a:p>
          <a:p>
            <a:pPr marL="0" indent="0">
              <a:lnSpc>
                <a:spcPct val="100000"/>
              </a:lnSpc>
              <a:buNone/>
            </a:pPr>
            <a:r>
              <a:rPr lang="zh-TW" altLang="en-US" dirty="0">
                <a:latin typeface="微軟正黑體" panose="020B0604030504040204" pitchFamily="34" charset="-120"/>
                <a:ea typeface="微軟正黑體" panose="020B0604030504040204" pitchFamily="34" charset="-120"/>
              </a:rPr>
              <a:t>故天將降大任於是人也，必先苦其心志，勞其筋骨，餓其體膚，空乏其身，行拂亂其所為；所以動心忍性，曾益其所不能。人恒過，然後能改；困于心，衡於慮，而後作；征于色，發於聲，而後喻。入則無法家拂士，出則無敵國外患者，國恒亡。</a:t>
            </a:r>
            <a:endParaRPr lang="en-US" altLang="zh-TW" dirty="0">
              <a:latin typeface="微軟正黑體" panose="020B0604030504040204" pitchFamily="34" charset="-120"/>
              <a:ea typeface="微軟正黑體" panose="020B0604030504040204" pitchFamily="34" charset="-120"/>
            </a:endParaRPr>
          </a:p>
          <a:p>
            <a:pPr marL="0" indent="0">
              <a:lnSpc>
                <a:spcPct val="100000"/>
              </a:lnSpc>
              <a:buNone/>
            </a:pPr>
            <a:r>
              <a:rPr lang="zh-TW" altLang="en-US" dirty="0">
                <a:latin typeface="微軟正黑體" panose="020B0604030504040204" pitchFamily="34" charset="-120"/>
                <a:ea typeface="微軟正黑體" panose="020B0604030504040204" pitchFamily="34" charset="-120"/>
              </a:rPr>
              <a:t>然後知生於憂患，而死於安樂也。」</a:t>
            </a:r>
          </a:p>
          <a:p>
            <a:pPr marL="0" indent="0">
              <a:lnSpc>
                <a:spcPct val="100000"/>
              </a:lnSpc>
              <a:buNone/>
            </a:pPr>
            <a:endParaRPr lang="zh-TW" altLang="en-US" dirty="0">
              <a:latin typeface="微軟正黑體" panose="020B0604030504040204" pitchFamily="34" charset="-120"/>
              <a:ea typeface="微軟正黑體" panose="020B0604030504040204" pitchFamily="34" charset="-120"/>
            </a:endParaRPr>
          </a:p>
          <a:p>
            <a:pPr marL="0" indent="0">
              <a:lnSpc>
                <a:spcPct val="100000"/>
              </a:lnSpc>
              <a:buNone/>
            </a:pP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7633117" y="5665605"/>
            <a:ext cx="2406245" cy="418515"/>
          </a:xfrm>
        </p:spPr>
        <p:txBody>
          <a:bodyPr/>
          <a:lstStyle/>
          <a:p>
            <a:pPr defTabSz="685800">
              <a:defRPr/>
            </a:pPr>
            <a:fld id="{A5D60DA8-43B6-4522-9FD3-91AEFA8EA617}" type="slidenum">
              <a:rPr lang="zh-TW" altLang="en-US" sz="1000">
                <a:solidFill>
                  <a:prstClr val="black">
                    <a:tint val="75000"/>
                  </a:prstClr>
                </a:solidFill>
                <a:latin typeface="Calibri" panose="020F0502020204030204"/>
                <a:ea typeface="新細明體" panose="02020500000000000000" pitchFamily="18" charset="-120"/>
              </a:rPr>
              <a:pPr defTabSz="685800">
                <a:defRPr/>
              </a:pPr>
              <a:t>22</a:t>
            </a:fld>
            <a:endParaRPr lang="zh-TW" altLang="en-US" sz="1000" dirty="0">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511607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65130"/>
            <a:ext cx="9144000" cy="1191663"/>
          </a:xfrm>
        </p:spPr>
        <p:style>
          <a:lnRef idx="3">
            <a:schemeClr val="lt1"/>
          </a:lnRef>
          <a:fillRef idx="1">
            <a:schemeClr val="accent4"/>
          </a:fillRef>
          <a:effectRef idx="1">
            <a:schemeClr val="accent4"/>
          </a:effectRef>
          <a:fontRef idx="minor">
            <a:schemeClr val="lt1"/>
          </a:fontRef>
        </p:style>
        <p:txBody>
          <a:bodyPr>
            <a:normAutofit/>
          </a:bodyPr>
          <a:lstStyle/>
          <a:p>
            <a:pPr algn="ctr"/>
            <a:r>
              <a:rPr lang="zh-TW" altLang="en-US" b="1" dirty="0">
                <a:latin typeface="微軟正黑體" pitchFamily="34" charset="-120"/>
                <a:ea typeface="微軟正黑體" pitchFamily="34" charset="-120"/>
              </a:rPr>
              <a:t>跨域核心素養範例－論證能力</a:t>
            </a:r>
          </a:p>
        </p:txBody>
      </p:sp>
      <p:sp>
        <p:nvSpPr>
          <p:cNvPr id="4" name="投影片編號版面配置區 3"/>
          <p:cNvSpPr>
            <a:spLocks noGrp="1"/>
          </p:cNvSpPr>
          <p:nvPr>
            <p:ph type="sldNum" sz="quarter" idx="12"/>
          </p:nvPr>
        </p:nvSpPr>
        <p:spPr>
          <a:xfrm>
            <a:off x="7824192" y="5805264"/>
            <a:ext cx="2455454" cy="512664"/>
          </a:xfrm>
        </p:spPr>
        <p:txBody>
          <a:bodyPr/>
          <a:lstStyle/>
          <a:p>
            <a:pPr defTabSz="685800">
              <a:defRPr/>
            </a:pPr>
            <a:fld id="{A5D60DA8-43B6-4522-9FD3-91AEFA8EA617}" type="slidenum">
              <a:rPr lang="zh-TW" altLang="en-US">
                <a:solidFill>
                  <a:prstClr val="black">
                    <a:tint val="75000"/>
                  </a:prstClr>
                </a:solidFill>
                <a:latin typeface="Calibri" panose="020F0502020204030204"/>
                <a:ea typeface="新細明體" panose="02020500000000000000" pitchFamily="18" charset="-120"/>
              </a:rPr>
              <a:pPr defTabSz="685800">
                <a:defRPr/>
              </a:pPr>
              <a:t>23</a:t>
            </a:fld>
            <a:endParaRPr lang="zh-TW" altLang="en-US" dirty="0">
              <a:solidFill>
                <a:prstClr val="black">
                  <a:tint val="75000"/>
                </a:prstClr>
              </a:solidFill>
              <a:latin typeface="Calibri" panose="020F0502020204030204"/>
              <a:ea typeface="新細明體" panose="02020500000000000000" pitchFamily="18" charset="-120"/>
            </a:endParaRPr>
          </a:p>
        </p:txBody>
      </p:sp>
      <p:sp>
        <p:nvSpPr>
          <p:cNvPr id="6" name="文字方塊 5"/>
          <p:cNvSpPr txBox="1"/>
          <p:nvPr/>
        </p:nvSpPr>
        <p:spPr>
          <a:xfrm>
            <a:off x="5007704" y="2308044"/>
            <a:ext cx="2324496" cy="338554"/>
          </a:xfrm>
          <a:prstGeom prst="rect">
            <a:avLst/>
          </a:prstGeom>
          <a:noFill/>
        </p:spPr>
        <p:txBody>
          <a:bodyPr wrap="square" rtlCol="0">
            <a:spAutoFit/>
          </a:bodyPr>
          <a:lstStyle/>
          <a:p>
            <a:pPr algn="ctr" defTabSz="685800">
              <a:defRPr/>
            </a:pPr>
            <a:r>
              <a:rPr lang="en-US" altLang="zh-TW" sz="1600" dirty="0" err="1">
                <a:solidFill>
                  <a:prstClr val="black"/>
                </a:solidFill>
                <a:latin typeface="Calibri" panose="020F0502020204030204"/>
                <a:ea typeface="新細明體" panose="02020500000000000000" pitchFamily="18" charset="-120"/>
              </a:rPr>
              <a:t>Toulmin</a:t>
            </a:r>
            <a:r>
              <a:rPr lang="zh-TW" altLang="en-US" sz="1600" dirty="0">
                <a:solidFill>
                  <a:prstClr val="black"/>
                </a:solidFill>
                <a:latin typeface="Calibri" panose="020F0502020204030204"/>
                <a:ea typeface="新細明體" panose="02020500000000000000" pitchFamily="18" charset="-120"/>
              </a:rPr>
              <a:t>的論證模型</a:t>
            </a:r>
          </a:p>
        </p:txBody>
      </p:sp>
      <p:grpSp>
        <p:nvGrpSpPr>
          <p:cNvPr id="57" name="群組 56"/>
          <p:cNvGrpSpPr/>
          <p:nvPr/>
        </p:nvGrpSpPr>
        <p:grpSpPr>
          <a:xfrm>
            <a:off x="2645239" y="1976920"/>
            <a:ext cx="6969097" cy="2846926"/>
            <a:chOff x="581760" y="1991360"/>
            <a:chExt cx="7785781" cy="2703482"/>
          </a:xfrm>
        </p:grpSpPr>
        <p:sp>
          <p:nvSpPr>
            <p:cNvPr id="8" name="矩形圖說文字 7"/>
            <p:cNvSpPr/>
            <p:nvPr/>
          </p:nvSpPr>
          <p:spPr>
            <a:xfrm>
              <a:off x="581760" y="1991360"/>
              <a:ext cx="1606550" cy="812800"/>
            </a:xfrm>
            <a:prstGeom prst="wedgeRectCallout">
              <a:avLst>
                <a:gd name="adj1" fmla="val 59987"/>
                <a:gd name="adj2" fmla="val 788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實例、</a:t>
              </a:r>
              <a:endParaRPr lang="en-US" altLang="zh-TW" sz="1600"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證詞、</a:t>
              </a:r>
              <a:endParaRPr lang="en-US" altLang="zh-TW" sz="1600"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統計資料</a:t>
              </a:r>
              <a:r>
                <a:rPr lang="en-US" altLang="zh-TW"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prstClr val="black"/>
                  </a:solidFill>
                  <a:latin typeface="微軟正黑體" panose="020B0604030504040204" pitchFamily="34" charset="-120"/>
                  <a:ea typeface="微軟正黑體" panose="020B0604030504040204" pitchFamily="34" charset="-120"/>
                </a:rPr>
                <a:t>等</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10" name="矩形圖說文字 9"/>
            <p:cNvSpPr/>
            <p:nvPr/>
          </p:nvSpPr>
          <p:spPr>
            <a:xfrm>
              <a:off x="7421394" y="2247177"/>
              <a:ext cx="946147" cy="531069"/>
            </a:xfrm>
            <a:prstGeom prst="wedgeRectCallout">
              <a:avLst>
                <a:gd name="adj1" fmla="val -58712"/>
                <a:gd name="adj2" fmla="val 836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陳述</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cxnSp>
          <p:nvCxnSpPr>
            <p:cNvPr id="12" name="直線單箭頭接點 11"/>
            <p:cNvCxnSpPr>
              <a:stCxn id="7" idx="3"/>
              <a:endCxn id="9" idx="1"/>
            </p:cNvCxnSpPr>
            <p:nvPr/>
          </p:nvCxnSpPr>
          <p:spPr>
            <a:xfrm>
              <a:off x="3304032" y="3192765"/>
              <a:ext cx="30869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圖說文字 14"/>
            <p:cNvSpPr/>
            <p:nvPr/>
          </p:nvSpPr>
          <p:spPr>
            <a:xfrm>
              <a:off x="897826" y="4083258"/>
              <a:ext cx="1606550" cy="577357"/>
            </a:xfrm>
            <a:prstGeom prst="wedgeRectCallout">
              <a:avLst>
                <a:gd name="adj1" fmla="val 79993"/>
                <a:gd name="adj2" fmla="val 69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歸納、演繹等  邏輯關聯</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380488" y="2936733"/>
              <a:ext cx="923544" cy="512064"/>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b="1" dirty="0">
                  <a:solidFill>
                    <a:prstClr val="black"/>
                  </a:solidFill>
                  <a:latin typeface="Calibri" panose="020F0502020204030204"/>
                  <a:ea typeface="微軟正黑體" panose="020B0604030504040204" pitchFamily="34" charset="-120"/>
                </a:rPr>
                <a:t>資料</a:t>
              </a:r>
              <a:endParaRPr lang="en-US" altLang="zh-TW" sz="1600" b="1" dirty="0">
                <a:solidFill>
                  <a:prstClr val="black"/>
                </a:solidFill>
                <a:latin typeface="Calibri" panose="020F0502020204030204"/>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DATA</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sp>
          <p:nvSpPr>
            <p:cNvPr id="9" name="圓角矩形 8"/>
            <p:cNvSpPr/>
            <p:nvPr/>
          </p:nvSpPr>
          <p:spPr>
            <a:xfrm>
              <a:off x="6390954" y="2936733"/>
              <a:ext cx="923544" cy="512064"/>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b="1" dirty="0">
                  <a:solidFill>
                    <a:prstClr val="black"/>
                  </a:solidFill>
                  <a:latin typeface="Calibri" panose="020F0502020204030204"/>
                  <a:ea typeface="微軟正黑體" panose="020B0604030504040204" pitchFamily="34" charset="-120"/>
                </a:rPr>
                <a:t>主張</a:t>
              </a:r>
              <a:endParaRPr lang="en-US" altLang="zh-TW" sz="1600" b="1" dirty="0">
                <a:solidFill>
                  <a:prstClr val="black"/>
                </a:solidFill>
                <a:latin typeface="Calibri" panose="020F0502020204030204"/>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Claim</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sp>
          <p:nvSpPr>
            <p:cNvPr id="14" name="圓角矩形 13"/>
            <p:cNvSpPr/>
            <p:nvPr/>
          </p:nvSpPr>
          <p:spPr>
            <a:xfrm>
              <a:off x="2892638" y="4182778"/>
              <a:ext cx="1246179" cy="512064"/>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b="1" dirty="0">
                  <a:solidFill>
                    <a:prstClr val="black"/>
                  </a:solidFill>
                  <a:latin typeface="微軟正黑體" panose="020B0604030504040204" pitchFamily="34" charset="-120"/>
                  <a:ea typeface="微軟正黑體" panose="020B0604030504040204" pitchFamily="34" charset="-120"/>
                </a:rPr>
                <a:t>推論邏輯 </a:t>
              </a: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Warrant</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cxnSp>
          <p:nvCxnSpPr>
            <p:cNvPr id="17" name="直線單箭頭接點 16"/>
            <p:cNvCxnSpPr>
              <a:stCxn id="14" idx="0"/>
            </p:cNvCxnSpPr>
            <p:nvPr/>
          </p:nvCxnSpPr>
          <p:spPr>
            <a:xfrm flipV="1">
              <a:off x="3515727" y="3192765"/>
              <a:ext cx="0" cy="990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群組 60"/>
          <p:cNvGrpSpPr/>
          <p:nvPr/>
        </p:nvGrpSpPr>
        <p:grpSpPr>
          <a:xfrm>
            <a:off x="3435112" y="3242071"/>
            <a:ext cx="6050886" cy="3343362"/>
            <a:chOff x="1553450" y="3618710"/>
            <a:chExt cx="6759969" cy="3174904"/>
          </a:xfrm>
        </p:grpSpPr>
        <p:sp>
          <p:nvSpPr>
            <p:cNvPr id="30" name="橢圓 29"/>
            <p:cNvSpPr/>
            <p:nvPr/>
          </p:nvSpPr>
          <p:spPr>
            <a:xfrm>
              <a:off x="4414450" y="5425959"/>
              <a:ext cx="1361510" cy="540000"/>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050" b="1" dirty="0">
                  <a:solidFill>
                    <a:prstClr val="black"/>
                  </a:solidFill>
                  <a:latin typeface="微軟正黑體" panose="020B0604030504040204" pitchFamily="34" charset="-120"/>
                  <a:ea typeface="微軟正黑體" panose="020B0604030504040204" pitchFamily="34" charset="-120"/>
                </a:rPr>
                <a:t>  強化主張</a:t>
              </a:r>
              <a:endParaRPr lang="en-US" altLang="zh-TW" sz="1050" b="1"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Qualifiers</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grpSp>
          <p:nvGrpSpPr>
            <p:cNvPr id="59" name="群組 58"/>
            <p:cNvGrpSpPr/>
            <p:nvPr/>
          </p:nvGrpSpPr>
          <p:grpSpPr>
            <a:xfrm>
              <a:off x="1553450" y="3618710"/>
              <a:ext cx="6759969" cy="3174904"/>
              <a:chOff x="1553450" y="3618710"/>
              <a:chExt cx="6759969" cy="3174904"/>
            </a:xfrm>
          </p:grpSpPr>
          <p:sp>
            <p:nvSpPr>
              <p:cNvPr id="21" name="矩形圖說文字 20"/>
              <p:cNvSpPr/>
              <p:nvPr/>
            </p:nvSpPr>
            <p:spPr>
              <a:xfrm>
                <a:off x="1553450" y="6233160"/>
                <a:ext cx="1606550" cy="560454"/>
              </a:xfrm>
              <a:prstGeom prst="wedgeRectCallout">
                <a:avLst>
                  <a:gd name="adj1" fmla="val 48689"/>
                  <a:gd name="adj2" fmla="val -1052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針對推論依據的支持與強化</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cxnSp>
            <p:nvCxnSpPr>
              <p:cNvPr id="22" name="直線單箭頭接點 21"/>
              <p:cNvCxnSpPr>
                <a:endCxn id="14" idx="2"/>
              </p:cNvCxnSpPr>
              <p:nvPr/>
            </p:nvCxnSpPr>
            <p:spPr>
              <a:xfrm flipV="1">
                <a:off x="3575890" y="5120787"/>
                <a:ext cx="29092" cy="320413"/>
              </a:xfrm>
              <a:prstGeom prst="straightConnector1">
                <a:avLst/>
              </a:prstGeom>
              <a:ln w="28575">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30" idx="0"/>
              </p:cNvCxnSpPr>
              <p:nvPr/>
            </p:nvCxnSpPr>
            <p:spPr>
              <a:xfrm flipH="1" flipV="1">
                <a:off x="5095204" y="3618710"/>
                <a:ext cx="1" cy="1807249"/>
              </a:xfrm>
              <a:prstGeom prst="straightConnector1">
                <a:avLst/>
              </a:prstGeom>
              <a:ln w="28575">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矩形圖說文字 38"/>
              <p:cNvSpPr/>
              <p:nvPr/>
            </p:nvSpPr>
            <p:spPr>
              <a:xfrm>
                <a:off x="4228070" y="6233160"/>
                <a:ext cx="1606550" cy="560454"/>
              </a:xfrm>
              <a:prstGeom prst="wedgeRectCallout">
                <a:avLst>
                  <a:gd name="adj1" fmla="val 6950"/>
                  <a:gd name="adj2" fmla="val -943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針對主張的進一步說明</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5198037" y="3931502"/>
                <a:ext cx="1568708" cy="540000"/>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050" b="1" dirty="0">
                    <a:solidFill>
                      <a:prstClr val="black"/>
                    </a:solidFill>
                    <a:latin typeface="微軟正黑體" panose="020B0604030504040204" pitchFamily="34" charset="-120"/>
                    <a:ea typeface="微軟正黑體" panose="020B0604030504040204" pitchFamily="34" charset="-120"/>
                  </a:rPr>
                  <a:t>反駁</a:t>
                </a:r>
                <a:endParaRPr lang="en-US" altLang="zh-TW" sz="1050" b="1"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Rebuttals</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cxnSp>
            <p:nvCxnSpPr>
              <p:cNvPr id="43" name="直線單箭頭接點 42"/>
              <p:cNvCxnSpPr/>
              <p:nvPr/>
            </p:nvCxnSpPr>
            <p:spPr>
              <a:xfrm flipV="1">
                <a:off x="5976710" y="3618710"/>
                <a:ext cx="5680" cy="312792"/>
              </a:xfrm>
              <a:prstGeom prst="straightConnector1">
                <a:avLst/>
              </a:prstGeom>
              <a:ln w="28575">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矩形圖說文字 46"/>
              <p:cNvSpPr/>
              <p:nvPr/>
            </p:nvSpPr>
            <p:spPr>
              <a:xfrm>
                <a:off x="6566950" y="4747507"/>
                <a:ext cx="1746469" cy="560454"/>
              </a:xfrm>
              <a:prstGeom prst="wedgeRectCallout">
                <a:avLst>
                  <a:gd name="adj1" fmla="val -52813"/>
                  <a:gd name="adj2" fmla="val -1052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600" dirty="0">
                    <a:solidFill>
                      <a:prstClr val="black"/>
                    </a:solidFill>
                    <a:latin typeface="微軟正黑體" panose="020B0604030504040204" pitchFamily="34" charset="-120"/>
                    <a:ea typeface="微軟正黑體" panose="020B0604030504040204" pitchFamily="34" charset="-120"/>
                  </a:rPr>
                  <a:t>例外、混淆情況、推論限制等</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981890" y="5425959"/>
                <a:ext cx="1188000" cy="540000"/>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050" b="1" dirty="0">
                    <a:solidFill>
                      <a:prstClr val="black"/>
                    </a:solidFill>
                    <a:latin typeface="微軟正黑體" panose="020B0604030504040204" pitchFamily="34" charset="-120"/>
                    <a:ea typeface="微軟正黑體" panose="020B0604030504040204" pitchFamily="34" charset="-120"/>
                  </a:rPr>
                  <a:t>   後盾</a:t>
                </a:r>
                <a:endParaRPr lang="en-US" altLang="zh-TW" sz="1050" b="1"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Backing</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grpSp>
      </p:grpSp>
    </p:spTree>
    <p:extLst>
      <p:ext uri="{BB962C8B-B14F-4D97-AF65-F5344CB8AC3E}">
        <p14:creationId xmlns:p14="http://schemas.microsoft.com/office/powerpoint/2010/main" val="24617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188640"/>
            <a:ext cx="9144000" cy="864097"/>
          </a:xfrm>
        </p:spPr>
        <p:style>
          <a:lnRef idx="3">
            <a:schemeClr val="lt1"/>
          </a:lnRef>
          <a:fillRef idx="1">
            <a:schemeClr val="accent4"/>
          </a:fillRef>
          <a:effectRef idx="1">
            <a:schemeClr val="accent4"/>
          </a:effectRef>
          <a:fontRef idx="minor">
            <a:schemeClr val="lt1"/>
          </a:fontRef>
        </p:style>
        <p:txBody>
          <a:bodyPr>
            <a:normAutofit/>
          </a:bodyPr>
          <a:lstStyle/>
          <a:p>
            <a:pPr algn="ctr"/>
            <a:r>
              <a:rPr lang="zh-TW" altLang="en-US" b="1" dirty="0">
                <a:latin typeface="微軟正黑體" pitchFamily="34" charset="-120"/>
                <a:ea typeface="微軟正黑體" pitchFamily="34" charset="-120"/>
              </a:rPr>
              <a:t>跨領域核心素養－範例</a:t>
            </a:r>
          </a:p>
        </p:txBody>
      </p:sp>
      <p:sp>
        <p:nvSpPr>
          <p:cNvPr id="6" name="文字方塊 5"/>
          <p:cNvSpPr txBox="1"/>
          <p:nvPr/>
        </p:nvSpPr>
        <p:spPr>
          <a:xfrm>
            <a:off x="4938409" y="2094942"/>
            <a:ext cx="2559336" cy="338554"/>
          </a:xfrm>
          <a:prstGeom prst="rect">
            <a:avLst/>
          </a:prstGeom>
          <a:noFill/>
        </p:spPr>
        <p:txBody>
          <a:bodyPr wrap="square" rtlCol="0">
            <a:spAutoFit/>
          </a:bodyPr>
          <a:lstStyle/>
          <a:p>
            <a:pPr algn="ctr" defTabSz="685800">
              <a:defRPr/>
            </a:pPr>
            <a:r>
              <a:rPr lang="en-US" altLang="zh-TW" sz="1600" dirty="0" err="1">
                <a:solidFill>
                  <a:prstClr val="black"/>
                </a:solidFill>
                <a:latin typeface="Calibri" panose="020F0502020204030204"/>
                <a:ea typeface="新細明體" panose="02020500000000000000" pitchFamily="18" charset="-120"/>
              </a:rPr>
              <a:t>Toulmin</a:t>
            </a:r>
            <a:r>
              <a:rPr lang="zh-TW" altLang="en-US" sz="1600" dirty="0">
                <a:solidFill>
                  <a:prstClr val="black"/>
                </a:solidFill>
                <a:latin typeface="Calibri" panose="020F0502020204030204"/>
                <a:ea typeface="新細明體" panose="02020500000000000000" pitchFamily="18" charset="-120"/>
              </a:rPr>
              <a:t>的論證模型</a:t>
            </a:r>
          </a:p>
        </p:txBody>
      </p:sp>
      <p:grpSp>
        <p:nvGrpSpPr>
          <p:cNvPr id="13" name="群組 12"/>
          <p:cNvGrpSpPr/>
          <p:nvPr/>
        </p:nvGrpSpPr>
        <p:grpSpPr>
          <a:xfrm>
            <a:off x="2423592" y="1297032"/>
            <a:ext cx="7488832" cy="5028881"/>
            <a:chOff x="899592" y="1297031"/>
            <a:chExt cx="7488832" cy="5028881"/>
          </a:xfrm>
        </p:grpSpPr>
        <p:grpSp>
          <p:nvGrpSpPr>
            <p:cNvPr id="57" name="群組 56"/>
            <p:cNvGrpSpPr/>
            <p:nvPr/>
          </p:nvGrpSpPr>
          <p:grpSpPr>
            <a:xfrm>
              <a:off x="899592" y="1297031"/>
              <a:ext cx="7408318" cy="3572129"/>
              <a:chOff x="581760" y="1859281"/>
              <a:chExt cx="8084568" cy="3393234"/>
            </a:xfrm>
          </p:grpSpPr>
          <p:sp>
            <p:nvSpPr>
              <p:cNvPr id="8" name="矩形圖說文字 7"/>
              <p:cNvSpPr/>
              <p:nvPr/>
            </p:nvSpPr>
            <p:spPr>
              <a:xfrm>
                <a:off x="581760" y="2002789"/>
                <a:ext cx="1606550" cy="1334476"/>
              </a:xfrm>
              <a:prstGeom prst="wedgeRectCallout">
                <a:avLst>
                  <a:gd name="adj1" fmla="val 62443"/>
                  <a:gd name="adj2" fmla="val 335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4625" indent="-174625" defTabSz="685800">
                  <a:buFont typeface="+mj-lt"/>
                  <a:buAutoNum type="arabicPeriod"/>
                  <a:defRPr/>
                </a:pPr>
                <a:r>
                  <a:rPr lang="zh-TW" altLang="en-US" sz="1400" dirty="0">
                    <a:solidFill>
                      <a:prstClr val="black"/>
                    </a:solidFill>
                    <a:latin typeface="微軟正黑體" panose="020B0604030504040204" pitchFamily="34" charset="-120"/>
                    <a:ea typeface="微軟正黑體" panose="020B0604030504040204" pitchFamily="34" charset="-120"/>
                  </a:rPr>
                  <a:t>舜發於畎畝</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174625" indent="-174625" defTabSz="685800">
                  <a:buFont typeface="+mj-lt"/>
                  <a:buAutoNum type="arabicPeriod"/>
                  <a:defRPr/>
                </a:pPr>
                <a:r>
                  <a:rPr lang="zh-TW" altLang="en-US" sz="1400" dirty="0">
                    <a:solidFill>
                      <a:prstClr val="black"/>
                    </a:solidFill>
                    <a:latin typeface="微軟正黑體" panose="020B0604030504040204" pitchFamily="34" charset="-120"/>
                    <a:ea typeface="微軟正黑體" panose="020B0604030504040204" pitchFamily="34" charset="-120"/>
                  </a:rPr>
                  <a:t>傅說舉於版築</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174625" indent="-174625" defTabSz="685800">
                  <a:buFont typeface="+mj-lt"/>
                  <a:buAutoNum type="arabicPeriod"/>
                  <a:defRPr/>
                </a:pPr>
                <a:r>
                  <a:rPr lang="zh-TW" altLang="en-US" sz="1400" dirty="0">
                    <a:solidFill>
                      <a:prstClr val="black"/>
                    </a:solidFill>
                    <a:latin typeface="微軟正黑體" panose="020B0604030504040204" pitchFamily="34" charset="-120"/>
                    <a:ea typeface="微軟正黑體" panose="020B0604030504040204" pitchFamily="34" charset="-120"/>
                  </a:rPr>
                  <a:t>膠鬲舉於魚鹽</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174625" indent="-174625" defTabSz="685800">
                  <a:buFont typeface="+mj-lt"/>
                  <a:buAutoNum type="arabicPeriod"/>
                  <a:defRPr/>
                </a:pPr>
                <a:r>
                  <a:rPr lang="zh-TW" altLang="en-US" sz="1400" dirty="0">
                    <a:solidFill>
                      <a:prstClr val="black"/>
                    </a:solidFill>
                    <a:latin typeface="微軟正黑體" panose="020B0604030504040204" pitchFamily="34" charset="-120"/>
                    <a:ea typeface="微軟正黑體" panose="020B0604030504040204" pitchFamily="34" charset="-120"/>
                  </a:rPr>
                  <a:t>管夷吾舉於士</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174625" indent="-174625" defTabSz="685800">
                  <a:buFont typeface="+mj-lt"/>
                  <a:buAutoNum type="arabicPeriod"/>
                  <a:defRPr/>
                </a:pPr>
                <a:r>
                  <a:rPr lang="zh-TW" altLang="en-US" sz="1400" dirty="0">
                    <a:solidFill>
                      <a:prstClr val="black"/>
                    </a:solidFill>
                    <a:latin typeface="微軟正黑體" panose="020B0604030504040204" pitchFamily="34" charset="-120"/>
                    <a:ea typeface="微軟正黑體" panose="020B0604030504040204" pitchFamily="34" charset="-120"/>
                  </a:rPr>
                  <a:t>孫叔敖舉于海</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174625" indent="-174625" defTabSz="685800">
                  <a:buFont typeface="+mj-lt"/>
                  <a:buAutoNum type="arabicPeriod"/>
                  <a:defRPr/>
                </a:pPr>
                <a:r>
                  <a:rPr lang="zh-TW" altLang="en-US" sz="1400" dirty="0">
                    <a:solidFill>
                      <a:prstClr val="black"/>
                    </a:solidFill>
                    <a:latin typeface="微軟正黑體" panose="020B0604030504040204" pitchFamily="34" charset="-120"/>
                    <a:ea typeface="微軟正黑體" panose="020B0604030504040204" pitchFamily="34" charset="-120"/>
                  </a:rPr>
                  <a:t>百里奚舉於市 </a:t>
                </a:r>
                <a:endParaRPr lang="en-US" altLang="zh-TW" sz="1400" dirty="0">
                  <a:solidFill>
                    <a:prstClr val="black"/>
                  </a:solidFill>
                  <a:latin typeface="微軟正黑體" panose="020B0604030504040204" pitchFamily="34" charset="-120"/>
                  <a:ea typeface="微軟正黑體" panose="020B0604030504040204" pitchFamily="34" charset="-120"/>
                </a:endParaRPr>
              </a:p>
            </p:txBody>
          </p:sp>
          <p:sp>
            <p:nvSpPr>
              <p:cNvPr id="10" name="矩形圖說文字 9"/>
              <p:cNvSpPr/>
              <p:nvPr/>
            </p:nvSpPr>
            <p:spPr>
              <a:xfrm>
                <a:off x="7314498" y="1859281"/>
                <a:ext cx="1351830" cy="918966"/>
              </a:xfrm>
              <a:prstGeom prst="wedgeRectCallout">
                <a:avLst>
                  <a:gd name="adj1" fmla="val -58712"/>
                  <a:gd name="adj2" fmla="val 836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TW" altLang="en-US" sz="1400" dirty="0">
                    <a:solidFill>
                      <a:prstClr val="black"/>
                    </a:solidFill>
                    <a:latin typeface="微軟正黑體" panose="020B0604030504040204" pitchFamily="34" charset="-120"/>
                    <a:ea typeface="微軟正黑體" panose="020B0604030504040204" pitchFamily="34" charset="-120"/>
                  </a:rPr>
                  <a:t>生於憂患，而死於安樂也。</a:t>
                </a:r>
                <a:endParaRPr lang="en-US" altLang="zh-TW" sz="1400" dirty="0">
                  <a:solidFill>
                    <a:prstClr val="black"/>
                  </a:solidFill>
                  <a:latin typeface="微軟正黑體" panose="020B0604030504040204" pitchFamily="34" charset="-120"/>
                  <a:ea typeface="微軟正黑體" panose="020B0604030504040204" pitchFamily="34" charset="-120"/>
                </a:endParaRPr>
              </a:p>
            </p:txBody>
          </p:sp>
          <p:cxnSp>
            <p:nvCxnSpPr>
              <p:cNvPr id="12" name="直線單箭頭接點 11"/>
              <p:cNvCxnSpPr>
                <a:stCxn id="7" idx="3"/>
                <a:endCxn id="9" idx="1"/>
              </p:cNvCxnSpPr>
              <p:nvPr/>
            </p:nvCxnSpPr>
            <p:spPr>
              <a:xfrm>
                <a:off x="3304032" y="3192765"/>
                <a:ext cx="30869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圖說文字 14"/>
              <p:cNvSpPr/>
              <p:nvPr/>
            </p:nvSpPr>
            <p:spPr>
              <a:xfrm>
                <a:off x="581760" y="3816302"/>
                <a:ext cx="1922616" cy="1436213"/>
              </a:xfrm>
              <a:prstGeom prst="wedgeRectCallout">
                <a:avLst>
                  <a:gd name="adj1" fmla="val 76128"/>
                  <a:gd name="adj2" fmla="val -55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TW" altLang="en-US" sz="1400" dirty="0">
                    <a:solidFill>
                      <a:srgbClr val="FF0000"/>
                    </a:solidFill>
                    <a:latin typeface="微軟正黑體" panose="020B0604030504040204" pitchFamily="34" charset="-120"/>
                    <a:ea typeface="微軟正黑體" panose="020B0604030504040204" pitchFamily="34" charset="-120"/>
                  </a:rPr>
                  <a:t>歸納共通特性：</a:t>
                </a:r>
                <a:endParaRPr lang="en-US" altLang="zh-TW" sz="1400" dirty="0">
                  <a:solidFill>
                    <a:srgbClr val="FF0000"/>
                  </a:solidFill>
                  <a:latin typeface="微軟正黑體" panose="020B0604030504040204" pitchFamily="34" charset="-120"/>
                  <a:ea typeface="微軟正黑體" panose="020B0604030504040204" pitchFamily="34" charset="-120"/>
                </a:endParaRPr>
              </a:p>
              <a:p>
                <a:pPr defTabSz="685800">
                  <a:defRPr/>
                </a:pPr>
                <a:r>
                  <a:rPr lang="zh-TW" altLang="en-US" sz="1400" dirty="0">
                    <a:solidFill>
                      <a:prstClr val="black"/>
                    </a:solidFill>
                    <a:latin typeface="微軟正黑體" panose="020B0604030504040204" pitchFamily="34" charset="-120"/>
                    <a:ea typeface="微軟正黑體" panose="020B0604030504040204" pitchFamily="34" charset="-120"/>
                  </a:rPr>
                  <a:t>天將降大任於是人也，必先苦其心志，勞其筋骨，餓其體膚，空乏其身，行拂亂其所為</a:t>
                </a:r>
                <a:endParaRPr lang="en-US" altLang="zh-TW" sz="1400" dirty="0">
                  <a:solidFill>
                    <a:prstClr val="black"/>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380488" y="2936733"/>
                <a:ext cx="923544" cy="512064"/>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200" b="1" dirty="0">
                    <a:solidFill>
                      <a:prstClr val="black"/>
                    </a:solidFill>
                    <a:latin typeface="Calibri" panose="020F0502020204030204"/>
                    <a:ea typeface="微軟正黑體" panose="020B0604030504040204" pitchFamily="34" charset="-120"/>
                  </a:rPr>
                  <a:t>資料</a:t>
                </a:r>
                <a:endParaRPr lang="en-US" altLang="zh-TW" sz="1200" b="1" dirty="0">
                  <a:solidFill>
                    <a:prstClr val="black"/>
                  </a:solidFill>
                  <a:latin typeface="Calibri" panose="020F0502020204030204"/>
                  <a:ea typeface="微軟正黑體" panose="020B0604030504040204" pitchFamily="34" charset="-120"/>
                </a:endParaRPr>
              </a:p>
              <a:p>
                <a:pPr algn="ctr" defTabSz="685800">
                  <a:defRPr/>
                </a:pPr>
                <a:r>
                  <a:rPr lang="zh-TW" altLang="en-US" sz="1200" b="1" dirty="0">
                    <a:solidFill>
                      <a:prstClr val="black"/>
                    </a:solidFill>
                    <a:latin typeface="Calibri" panose="020F0502020204030204"/>
                    <a:ea typeface="微軟正黑體" panose="020B0604030504040204" pitchFamily="34" charset="-120"/>
                  </a:rPr>
                  <a:t>（</a:t>
                </a:r>
                <a:r>
                  <a:rPr lang="en-US" altLang="zh-TW" sz="1200" b="1" dirty="0">
                    <a:solidFill>
                      <a:prstClr val="black"/>
                    </a:solidFill>
                    <a:latin typeface="Calibri" panose="020F0502020204030204"/>
                    <a:ea typeface="微軟正黑體" panose="020B0604030504040204" pitchFamily="34" charset="-120"/>
                  </a:rPr>
                  <a:t>DATA</a:t>
                </a:r>
                <a:r>
                  <a:rPr lang="zh-TW" altLang="en-US" sz="1200" b="1" dirty="0">
                    <a:solidFill>
                      <a:prstClr val="black"/>
                    </a:solidFill>
                    <a:latin typeface="Calibri" panose="020F0502020204030204"/>
                    <a:ea typeface="微軟正黑體" panose="020B0604030504040204" pitchFamily="34" charset="-120"/>
                  </a:rPr>
                  <a:t>）</a:t>
                </a:r>
                <a:endParaRPr lang="en-US" altLang="zh-TW" sz="1200" b="1" dirty="0">
                  <a:solidFill>
                    <a:prstClr val="black"/>
                  </a:solidFill>
                  <a:latin typeface="Calibri" panose="020F0502020204030204"/>
                  <a:ea typeface="微軟正黑體" panose="020B0604030504040204" pitchFamily="34" charset="-120"/>
                </a:endParaRPr>
              </a:p>
            </p:txBody>
          </p:sp>
          <p:sp>
            <p:nvSpPr>
              <p:cNvPr id="9" name="圓角矩形 8"/>
              <p:cNvSpPr/>
              <p:nvPr/>
            </p:nvSpPr>
            <p:spPr>
              <a:xfrm>
                <a:off x="6390954" y="2936733"/>
                <a:ext cx="923544" cy="512064"/>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200" b="1" dirty="0">
                    <a:solidFill>
                      <a:prstClr val="black"/>
                    </a:solidFill>
                    <a:latin typeface="Calibri" panose="020F0502020204030204"/>
                    <a:ea typeface="微軟正黑體" panose="020B0604030504040204" pitchFamily="34" charset="-120"/>
                  </a:rPr>
                  <a:t>主張</a:t>
                </a:r>
                <a:endParaRPr lang="en-US" altLang="zh-TW" sz="1200" b="1" dirty="0">
                  <a:solidFill>
                    <a:prstClr val="black"/>
                  </a:solidFill>
                  <a:latin typeface="Calibri" panose="020F0502020204030204"/>
                  <a:ea typeface="微軟正黑體" panose="020B0604030504040204" pitchFamily="34" charset="-120"/>
                </a:endParaRPr>
              </a:p>
              <a:p>
                <a:pPr algn="ctr" defTabSz="685800">
                  <a:defRPr/>
                </a:pPr>
                <a:r>
                  <a:rPr lang="zh-TW" altLang="en-US" sz="1200" b="1" dirty="0">
                    <a:solidFill>
                      <a:prstClr val="black"/>
                    </a:solidFill>
                    <a:latin typeface="Calibri" panose="020F0502020204030204"/>
                    <a:ea typeface="微軟正黑體" panose="020B0604030504040204" pitchFamily="34" charset="-120"/>
                  </a:rPr>
                  <a:t>（</a:t>
                </a:r>
                <a:r>
                  <a:rPr lang="en-US" altLang="zh-TW" sz="1200" b="1" dirty="0">
                    <a:solidFill>
                      <a:prstClr val="black"/>
                    </a:solidFill>
                    <a:latin typeface="Calibri" panose="020F0502020204030204"/>
                    <a:ea typeface="微軟正黑體" panose="020B0604030504040204" pitchFamily="34" charset="-120"/>
                  </a:rPr>
                  <a:t>Claim</a:t>
                </a:r>
                <a:r>
                  <a:rPr lang="zh-TW" altLang="en-US" sz="1200" b="1" dirty="0">
                    <a:solidFill>
                      <a:prstClr val="black"/>
                    </a:solidFill>
                    <a:latin typeface="Calibri" panose="020F0502020204030204"/>
                    <a:ea typeface="微軟正黑體" panose="020B0604030504040204" pitchFamily="34" charset="-120"/>
                  </a:rPr>
                  <a:t>）</a:t>
                </a:r>
                <a:endParaRPr lang="en-US" altLang="zh-TW" sz="1200" b="1" dirty="0">
                  <a:solidFill>
                    <a:prstClr val="black"/>
                  </a:solidFill>
                  <a:latin typeface="Calibri" panose="020F0502020204030204"/>
                  <a:ea typeface="微軟正黑體" panose="020B0604030504040204" pitchFamily="34" charset="-120"/>
                </a:endParaRPr>
              </a:p>
            </p:txBody>
          </p:sp>
          <p:sp>
            <p:nvSpPr>
              <p:cNvPr id="14" name="圓角矩形 13"/>
              <p:cNvSpPr/>
              <p:nvPr/>
            </p:nvSpPr>
            <p:spPr>
              <a:xfrm>
                <a:off x="3025257" y="4182778"/>
                <a:ext cx="1101266" cy="512064"/>
              </a:xfrm>
              <a:prstGeom prst="roundRect">
                <a:avLst/>
              </a:prstGeom>
              <a:solidFill>
                <a:srgbClr val="FFE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200" b="1" dirty="0">
                    <a:solidFill>
                      <a:prstClr val="black"/>
                    </a:solidFill>
                    <a:latin typeface="微軟正黑體" panose="020B0604030504040204" pitchFamily="34" charset="-120"/>
                    <a:ea typeface="微軟正黑體" panose="020B0604030504040204" pitchFamily="34" charset="-120"/>
                  </a:rPr>
                  <a:t>推論邏輯 </a:t>
                </a:r>
                <a:r>
                  <a:rPr lang="zh-TW" altLang="en-US" sz="1200" b="1" dirty="0">
                    <a:solidFill>
                      <a:prstClr val="black"/>
                    </a:solidFill>
                    <a:latin typeface="Calibri" panose="020F0502020204030204"/>
                    <a:ea typeface="微軟正黑體" panose="020B0604030504040204" pitchFamily="34" charset="-120"/>
                  </a:rPr>
                  <a:t>（</a:t>
                </a:r>
                <a:r>
                  <a:rPr lang="en-US" altLang="zh-TW" sz="1200" b="1" dirty="0">
                    <a:solidFill>
                      <a:prstClr val="black"/>
                    </a:solidFill>
                    <a:latin typeface="Calibri" panose="020F0502020204030204"/>
                    <a:ea typeface="微軟正黑體" panose="020B0604030504040204" pitchFamily="34" charset="-120"/>
                  </a:rPr>
                  <a:t>Warrant</a:t>
                </a:r>
                <a:r>
                  <a:rPr lang="zh-TW" altLang="en-US" sz="1200" b="1" dirty="0">
                    <a:solidFill>
                      <a:prstClr val="black"/>
                    </a:solidFill>
                    <a:latin typeface="Calibri" panose="020F0502020204030204"/>
                    <a:ea typeface="微軟正黑體" panose="020B0604030504040204" pitchFamily="34" charset="-120"/>
                  </a:rPr>
                  <a:t>）</a:t>
                </a:r>
                <a:endParaRPr lang="en-US" altLang="zh-TW" sz="1200" b="1" dirty="0">
                  <a:solidFill>
                    <a:prstClr val="black"/>
                  </a:solidFill>
                  <a:latin typeface="Calibri" panose="020F0502020204030204"/>
                  <a:ea typeface="微軟正黑體" panose="020B0604030504040204" pitchFamily="34" charset="-120"/>
                </a:endParaRPr>
              </a:p>
            </p:txBody>
          </p:sp>
          <p:cxnSp>
            <p:nvCxnSpPr>
              <p:cNvPr id="17" name="直線單箭頭接點 16"/>
              <p:cNvCxnSpPr>
                <a:stCxn id="14" idx="0"/>
              </p:cNvCxnSpPr>
              <p:nvPr/>
            </p:nvCxnSpPr>
            <p:spPr>
              <a:xfrm flipV="1">
                <a:off x="3575890" y="3192765"/>
                <a:ext cx="0" cy="9900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群組 60"/>
            <p:cNvGrpSpPr/>
            <p:nvPr/>
          </p:nvGrpSpPr>
          <p:grpSpPr>
            <a:xfrm>
              <a:off x="930180" y="2700818"/>
              <a:ext cx="7458244" cy="3625094"/>
              <a:chOff x="628650" y="3579773"/>
              <a:chExt cx="8139051" cy="3443547"/>
            </a:xfrm>
          </p:grpSpPr>
          <p:sp>
            <p:nvSpPr>
              <p:cNvPr id="30" name="橢圓 29"/>
              <p:cNvSpPr/>
              <p:nvPr/>
            </p:nvSpPr>
            <p:spPr>
              <a:xfrm>
                <a:off x="4414450" y="5425959"/>
                <a:ext cx="1361510" cy="540000"/>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050" b="1" dirty="0">
                    <a:solidFill>
                      <a:prstClr val="black"/>
                    </a:solidFill>
                    <a:latin typeface="微軟正黑體" panose="020B0604030504040204" pitchFamily="34" charset="-120"/>
                    <a:ea typeface="微軟正黑體" panose="020B0604030504040204" pitchFamily="34" charset="-120"/>
                  </a:rPr>
                  <a:t>  強化主張</a:t>
                </a:r>
                <a:endParaRPr lang="en-US" altLang="zh-TW" sz="1050" b="1"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Qualifiers</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grpSp>
            <p:nvGrpSpPr>
              <p:cNvPr id="59" name="群組 58"/>
              <p:cNvGrpSpPr/>
              <p:nvPr/>
            </p:nvGrpSpPr>
            <p:grpSpPr>
              <a:xfrm>
                <a:off x="628650" y="3579773"/>
                <a:ext cx="8139051" cy="3443547"/>
                <a:chOff x="628650" y="3579773"/>
                <a:chExt cx="8139051" cy="3443547"/>
              </a:xfrm>
            </p:grpSpPr>
            <p:sp>
              <p:nvSpPr>
                <p:cNvPr id="21" name="矩形圖說文字 20"/>
                <p:cNvSpPr/>
                <p:nvPr/>
              </p:nvSpPr>
              <p:spPr>
                <a:xfrm>
                  <a:off x="628650" y="5965959"/>
                  <a:ext cx="2807970" cy="1057361"/>
                </a:xfrm>
                <a:prstGeom prst="wedgeRectCallout">
                  <a:avLst>
                    <a:gd name="adj1" fmla="val 36773"/>
                    <a:gd name="adj2" fmla="val -750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TW" altLang="en-US" sz="1400" dirty="0">
                      <a:solidFill>
                        <a:srgbClr val="FF0000"/>
                      </a:solidFill>
                      <a:latin typeface="微軟正黑體" panose="020B0604030504040204" pitchFamily="34" charset="-120"/>
                      <a:ea typeface="微軟正黑體" panose="020B0604030504040204" pitchFamily="34" charset="-120"/>
                    </a:rPr>
                    <a:t>背後普遍陳述（待驗證的假設）</a:t>
                  </a:r>
                  <a:r>
                    <a:rPr lang="zh-TW" altLang="en-US" sz="1400" dirty="0">
                      <a:solidFill>
                        <a:prstClr val="black"/>
                      </a:solidFill>
                      <a:latin typeface="微軟正黑體" panose="020B0604030504040204" pitchFamily="34" charset="-120"/>
                      <a:ea typeface="微軟正黑體" panose="020B0604030504040204" pitchFamily="34" charset="-120"/>
                    </a:rPr>
                    <a:t>：天將降大任於是人也，</a:t>
                  </a:r>
                  <a:r>
                    <a:rPr lang="en-US" altLang="zh-TW" sz="1400" dirty="0">
                      <a:solidFill>
                        <a:prstClr val="black"/>
                      </a:solidFill>
                      <a:latin typeface="微軟正黑體" panose="020B0604030504040204" pitchFamily="34" charset="-120"/>
                      <a:ea typeface="微軟正黑體" panose="020B0604030504040204" pitchFamily="34" charset="-120"/>
                    </a:rPr>
                    <a:t>〔</a:t>
                  </a:r>
                  <a:r>
                    <a:rPr lang="zh-TW" altLang="en-US" sz="1400" dirty="0">
                      <a:solidFill>
                        <a:prstClr val="black"/>
                      </a:solidFill>
                      <a:latin typeface="微軟正黑體" panose="020B0604030504040204" pitchFamily="34" charset="-120"/>
                      <a:ea typeface="微軟正黑體" panose="020B0604030504040204" pitchFamily="34" charset="-120"/>
                    </a:rPr>
                    <a:t>必先</a:t>
                  </a:r>
                  <a:r>
                    <a:rPr lang="en-US" altLang="zh-TW" sz="1400" dirty="0">
                      <a:solidFill>
                        <a:prstClr val="black"/>
                      </a:solidFill>
                      <a:latin typeface="微軟正黑體" panose="020B0604030504040204" pitchFamily="34" charset="-120"/>
                      <a:ea typeface="微軟正黑體" panose="020B0604030504040204" pitchFamily="34" charset="-120"/>
                    </a:rPr>
                    <a:t>〕</a:t>
                  </a:r>
                  <a:r>
                    <a:rPr lang="zh-TW" altLang="en-US" sz="1400" dirty="0">
                      <a:solidFill>
                        <a:prstClr val="black"/>
                      </a:solidFill>
                      <a:latin typeface="微軟正黑體" panose="020B0604030504040204" pitchFamily="34" charset="-120"/>
                      <a:ea typeface="微軟正黑體" panose="020B0604030504040204" pitchFamily="34" charset="-120"/>
                    </a:rPr>
                    <a:t>動心忍性，曾益其所不能。</a:t>
                  </a:r>
                  <a:endParaRPr lang="en-US" altLang="zh-TW" sz="1400" dirty="0">
                    <a:solidFill>
                      <a:prstClr val="black"/>
                    </a:solidFill>
                    <a:latin typeface="微軟正黑體" panose="020B0604030504040204" pitchFamily="34" charset="-120"/>
                    <a:ea typeface="微軟正黑體" panose="020B0604030504040204" pitchFamily="34" charset="-120"/>
                  </a:endParaRPr>
                </a:p>
              </p:txBody>
            </p:sp>
            <p:cxnSp>
              <p:nvCxnSpPr>
                <p:cNvPr id="22" name="直線單箭頭接點 21"/>
                <p:cNvCxnSpPr>
                  <a:endCxn id="14" idx="2"/>
                </p:cNvCxnSpPr>
                <p:nvPr/>
              </p:nvCxnSpPr>
              <p:spPr>
                <a:xfrm flipV="1">
                  <a:off x="3575890" y="5081851"/>
                  <a:ext cx="13510" cy="359349"/>
                </a:xfrm>
                <a:prstGeom prst="straightConnector1">
                  <a:avLst/>
                </a:prstGeom>
                <a:ln w="28575">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30" idx="0"/>
                </p:cNvCxnSpPr>
                <p:nvPr/>
              </p:nvCxnSpPr>
              <p:spPr>
                <a:xfrm flipV="1">
                  <a:off x="5095205" y="3579773"/>
                  <a:ext cx="0" cy="1846187"/>
                </a:xfrm>
                <a:prstGeom prst="straightConnector1">
                  <a:avLst/>
                </a:prstGeom>
                <a:ln w="28575">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矩形圖說文字 38"/>
                <p:cNvSpPr/>
                <p:nvPr/>
              </p:nvSpPr>
              <p:spPr>
                <a:xfrm>
                  <a:off x="4228070" y="6054250"/>
                  <a:ext cx="4068145" cy="969070"/>
                </a:xfrm>
                <a:prstGeom prst="wedgeRectCallout">
                  <a:avLst>
                    <a:gd name="adj1" fmla="val -22510"/>
                    <a:gd name="adj2" fmla="val -611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TW" altLang="en-US" sz="1400" dirty="0">
                      <a:solidFill>
                        <a:prstClr val="black"/>
                      </a:solidFill>
                      <a:latin typeface="微軟正黑體" panose="020B0604030504040204" pitchFamily="34" charset="-120"/>
                      <a:ea typeface="微軟正黑體" panose="020B0604030504040204" pitchFamily="34" charset="-120"/>
                    </a:rPr>
                    <a:t>人恒過，然後能改；困于心，衡於慮，而後作；征于色，發於聲，而後喻。入則無法家拂士，出則無敵國外患者，國恒亡。</a:t>
                  </a:r>
                  <a:endParaRPr lang="en-US" altLang="zh-TW" sz="1400" dirty="0">
                    <a:solidFill>
                      <a:prstClr val="black"/>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5198037" y="3931502"/>
                  <a:ext cx="1568708" cy="540000"/>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050" b="1" dirty="0">
                      <a:solidFill>
                        <a:prstClr val="black"/>
                      </a:solidFill>
                      <a:latin typeface="微軟正黑體" panose="020B0604030504040204" pitchFamily="34" charset="-120"/>
                      <a:ea typeface="微軟正黑體" panose="020B0604030504040204" pitchFamily="34" charset="-120"/>
                    </a:rPr>
                    <a:t>反駁</a:t>
                  </a:r>
                  <a:endParaRPr lang="en-US" altLang="zh-TW" sz="1050" b="1"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Rebuttals</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cxnSp>
              <p:nvCxnSpPr>
                <p:cNvPr id="43" name="直線單箭頭接點 42"/>
                <p:cNvCxnSpPr/>
                <p:nvPr/>
              </p:nvCxnSpPr>
              <p:spPr>
                <a:xfrm flipV="1">
                  <a:off x="5976710" y="3579773"/>
                  <a:ext cx="5681" cy="351729"/>
                </a:xfrm>
                <a:prstGeom prst="straightConnector1">
                  <a:avLst/>
                </a:prstGeom>
                <a:ln w="28575">
                  <a:solidFill>
                    <a:schemeClr val="accent5">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矩形圖說文字 46"/>
                <p:cNvSpPr/>
                <p:nvPr/>
              </p:nvSpPr>
              <p:spPr>
                <a:xfrm>
                  <a:off x="7021232" y="4125650"/>
                  <a:ext cx="1746469" cy="1676343"/>
                </a:xfrm>
                <a:prstGeom prst="wedgeRectCallout">
                  <a:avLst>
                    <a:gd name="adj1" fmla="val -68520"/>
                    <a:gd name="adj2" fmla="val -425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zh-TW" altLang="en-US" sz="1400" dirty="0">
                      <a:solidFill>
                        <a:srgbClr val="FF0000"/>
                      </a:solidFill>
                      <a:latin typeface="微軟正黑體" panose="020B0604030504040204" pitchFamily="34" charset="-120"/>
                      <a:ea typeface="微軟正黑體" panose="020B0604030504040204" pitchFamily="34" charset="-120"/>
                    </a:rPr>
                    <a:t>缺：</a:t>
                  </a:r>
                  <a:endParaRPr lang="en-US" altLang="zh-TW" sz="1400" dirty="0">
                    <a:solidFill>
                      <a:srgbClr val="FF0000"/>
                    </a:solidFill>
                    <a:latin typeface="微軟正黑體" panose="020B0604030504040204" pitchFamily="34" charset="-120"/>
                    <a:ea typeface="微軟正黑體" panose="020B0604030504040204" pitchFamily="34" charset="-120"/>
                  </a:endParaRPr>
                </a:p>
                <a:p>
                  <a:pPr marL="342900" indent="-342900" defTabSz="685800">
                    <a:buFont typeface="+mj-lt"/>
                    <a:buAutoNum type="arabicPeriod"/>
                    <a:defRPr/>
                  </a:pPr>
                  <a:r>
                    <a:rPr lang="zh-TW" altLang="en-US" sz="1400" dirty="0">
                      <a:solidFill>
                        <a:srgbClr val="FF0000"/>
                      </a:solidFill>
                      <a:latin typeface="微軟正黑體" panose="020B0604030504040204" pitchFamily="34" charset="-120"/>
                      <a:ea typeface="微軟正黑體" panose="020B0604030504040204" pitchFamily="34" charset="-120"/>
                    </a:rPr>
                    <a:t>特例</a:t>
                  </a:r>
                  <a:r>
                    <a:rPr lang="en-US" altLang="zh-TW" sz="14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通例</a:t>
                  </a:r>
                  <a:endParaRPr lang="en-US" altLang="zh-TW" sz="14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defTabSz="685800">
                    <a:buFont typeface="+mj-lt"/>
                    <a:buAutoNum type="arabicPeriod"/>
                    <a:defRPr/>
                  </a:pPr>
                  <a:r>
                    <a:rPr lang="zh-TW" altLang="en-US" sz="14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個人</a:t>
                  </a:r>
                  <a:r>
                    <a:rPr lang="en-US" altLang="zh-TW" sz="14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國家</a:t>
                  </a:r>
                  <a:endParaRPr lang="en-US" altLang="zh-TW" sz="1400"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endParaRPr>
                </a:p>
                <a:p>
                  <a:pPr marL="342900" indent="-342900" defTabSz="685800">
                    <a:buFont typeface="+mj-lt"/>
                    <a:buAutoNum type="arabicPeriod"/>
                    <a:defRPr/>
                  </a:pPr>
                  <a:r>
                    <a:rPr lang="zh-TW" altLang="en-US" sz="1400" dirty="0">
                      <a:solidFill>
                        <a:srgbClr val="FF0000"/>
                      </a:solidFill>
                      <a:latin typeface="微軟正黑體" panose="020B0604030504040204" pitchFamily="34" charset="-120"/>
                      <a:ea typeface="微軟正黑體" panose="020B0604030504040204" pitchFamily="34" charset="-120"/>
                    </a:rPr>
                    <a:t>生於憂患必死於安樂？（缺死於安樂的例子）</a:t>
                  </a:r>
                  <a:endParaRPr lang="en-US" altLang="zh-TW" sz="1400" dirty="0">
                    <a:solidFill>
                      <a:srgbClr val="FF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79678" y="5219602"/>
                  <a:ext cx="1293629" cy="540000"/>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zh-TW" altLang="en-US" sz="1050" b="1" dirty="0">
                      <a:solidFill>
                        <a:prstClr val="black"/>
                      </a:solidFill>
                      <a:latin typeface="微軟正黑體" panose="020B0604030504040204" pitchFamily="34" charset="-120"/>
                      <a:ea typeface="微軟正黑體" panose="020B0604030504040204" pitchFamily="34" charset="-120"/>
                    </a:rPr>
                    <a:t>   後盾</a:t>
                  </a:r>
                  <a:endParaRPr lang="en-US" altLang="zh-TW" sz="1050" b="1" dirty="0">
                    <a:solidFill>
                      <a:prstClr val="black"/>
                    </a:solidFill>
                    <a:latin typeface="微軟正黑體" panose="020B0604030504040204" pitchFamily="34" charset="-120"/>
                    <a:ea typeface="微軟正黑體" panose="020B0604030504040204" pitchFamily="34" charset="-120"/>
                  </a:endParaRPr>
                </a:p>
                <a:p>
                  <a:pPr algn="ctr" defTabSz="685800">
                    <a:defRPr/>
                  </a:pPr>
                  <a:r>
                    <a:rPr lang="zh-TW" altLang="en-US" sz="1050" b="1" dirty="0">
                      <a:solidFill>
                        <a:prstClr val="black"/>
                      </a:solidFill>
                      <a:latin typeface="Calibri" panose="020F0502020204030204"/>
                      <a:ea typeface="微軟正黑體" panose="020B0604030504040204" pitchFamily="34" charset="-120"/>
                    </a:rPr>
                    <a:t>（</a:t>
                  </a:r>
                  <a:r>
                    <a:rPr lang="en-US" altLang="zh-TW" sz="1050" b="1" dirty="0">
                      <a:solidFill>
                        <a:prstClr val="black"/>
                      </a:solidFill>
                      <a:latin typeface="Calibri" panose="020F0502020204030204"/>
                      <a:ea typeface="微軟正黑體" panose="020B0604030504040204" pitchFamily="34" charset="-120"/>
                    </a:rPr>
                    <a:t>Backing</a:t>
                  </a:r>
                  <a:r>
                    <a:rPr lang="zh-TW" altLang="en-US" sz="1050" b="1" dirty="0">
                      <a:solidFill>
                        <a:prstClr val="black"/>
                      </a:solidFill>
                      <a:latin typeface="Calibri" panose="020F0502020204030204"/>
                      <a:ea typeface="微軟正黑體" panose="020B0604030504040204" pitchFamily="34" charset="-120"/>
                    </a:rPr>
                    <a:t>）</a:t>
                  </a:r>
                  <a:endParaRPr lang="en-US" altLang="zh-TW" sz="1050" b="1" dirty="0">
                    <a:solidFill>
                      <a:prstClr val="black"/>
                    </a:solidFill>
                    <a:latin typeface="Calibri" panose="020F0502020204030204"/>
                    <a:ea typeface="微軟正黑體" panose="020B0604030504040204" pitchFamily="34" charset="-120"/>
                  </a:endParaRPr>
                </a:p>
              </p:txBody>
            </p:sp>
          </p:grpSp>
        </p:grpSp>
      </p:grpSp>
    </p:spTree>
    <p:extLst>
      <p:ext uri="{BB962C8B-B14F-4D97-AF65-F5344CB8AC3E}">
        <p14:creationId xmlns:p14="http://schemas.microsoft.com/office/powerpoint/2010/main" val="369183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703513" y="1"/>
            <a:ext cx="8943323" cy="6823873"/>
            <a:chOff x="35496" y="74774"/>
            <a:chExt cx="8943323" cy="6823873"/>
          </a:xfrm>
        </p:grpSpPr>
        <p:grpSp>
          <p:nvGrpSpPr>
            <p:cNvPr id="23" name="群組 22"/>
            <p:cNvGrpSpPr/>
            <p:nvPr/>
          </p:nvGrpSpPr>
          <p:grpSpPr>
            <a:xfrm>
              <a:off x="35496" y="74774"/>
              <a:ext cx="8943323" cy="5611701"/>
              <a:chOff x="35496" y="142868"/>
              <a:chExt cx="8943323" cy="5611701"/>
            </a:xfrm>
          </p:grpSpPr>
          <p:pic>
            <p:nvPicPr>
              <p:cNvPr id="3" name="圖片 2"/>
              <p:cNvPicPr>
                <a:picLocks noChangeAspect="1"/>
              </p:cNvPicPr>
              <p:nvPr/>
            </p:nvPicPr>
            <p:blipFill>
              <a:blip r:embed="rId3"/>
              <a:stretch>
                <a:fillRect/>
              </a:stretch>
            </p:blipFill>
            <p:spPr>
              <a:xfrm>
                <a:off x="2447764" y="2636912"/>
                <a:ext cx="4248472" cy="2847234"/>
              </a:xfrm>
              <a:prstGeom prst="rect">
                <a:avLst/>
              </a:prstGeom>
            </p:spPr>
          </p:pic>
          <p:sp>
            <p:nvSpPr>
              <p:cNvPr id="4" name="弧形向右箭號 3"/>
              <p:cNvSpPr/>
              <p:nvPr/>
            </p:nvSpPr>
            <p:spPr>
              <a:xfrm>
                <a:off x="2051720" y="3068960"/>
                <a:ext cx="396044"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 name="文字方塊 4"/>
              <p:cNvSpPr txBox="1"/>
              <p:nvPr/>
            </p:nvSpPr>
            <p:spPr>
              <a:xfrm>
                <a:off x="35496" y="2609159"/>
                <a:ext cx="1872208" cy="1384995"/>
              </a:xfrm>
              <a:prstGeom prst="rect">
                <a:avLst/>
              </a:prstGeom>
              <a:noFill/>
              <a:ln>
                <a:solidFill>
                  <a:schemeClr val="tx1"/>
                </a:solidFill>
              </a:ln>
            </p:spPr>
            <p:txBody>
              <a:bodyPr wrap="square" rtlCol="0">
                <a:spAutoFit/>
              </a:bodyPr>
              <a:lstStyle/>
              <a:p>
                <a:r>
                  <a:rPr lang="zh-TW" altLang="en-US" sz="1200" dirty="0"/>
                  <a:t>引導提問</a:t>
                </a:r>
                <a:r>
                  <a:rPr lang="en-US" altLang="zh-TW" sz="1200" dirty="0"/>
                  <a:t>1</a:t>
                </a:r>
                <a:r>
                  <a:rPr lang="zh-TW" altLang="en-US" sz="1200" dirty="0"/>
                  <a:t>：</a:t>
                </a:r>
                <a:endParaRPr lang="en-US" altLang="zh-TW" sz="1200" dirty="0"/>
              </a:p>
              <a:p>
                <a:r>
                  <a:rPr lang="zh-TW" altLang="zh-TW" sz="1200" dirty="0">
                    <a:latin typeface="Calibri" panose="020F0502020204030204" pitchFamily="34" charset="0"/>
                    <a:cs typeface="Times New Roman" panose="02020603050405020304" pitchFamily="18" charset="0"/>
                  </a:rPr>
                  <a:t>根據課文，試推論孟子所舉的這些例子的共同點是什麼，並從閱讀資料中舉出支持的證據？【文句表達的邏輯與意義（</a:t>
                </a:r>
                <a:r>
                  <a:rPr lang="en-US" altLang="zh-TW" sz="1200" dirty="0">
                    <a:latin typeface="Calibri" panose="020F0502020204030204" pitchFamily="34" charset="0"/>
                    <a:cs typeface="Times New Roman" panose="02020603050405020304" pitchFamily="18" charset="0"/>
                  </a:rPr>
                  <a:t>Ac-</a:t>
                </a:r>
                <a:r>
                  <a:rPr lang="zh-TW" altLang="zh-TW" sz="1200" dirty="0">
                    <a:latin typeface="Calibri" panose="020F0502020204030204" pitchFamily="34" charset="0"/>
                    <a:cs typeface="Times New Roman" panose="02020603050405020304" pitchFamily="18" charset="0"/>
                  </a:rPr>
                  <a:t>Ⅳ</a:t>
                </a:r>
                <a:r>
                  <a:rPr lang="en-US" altLang="zh-TW" sz="1200" dirty="0">
                    <a:latin typeface="Calibri" panose="020F0502020204030204" pitchFamily="34" charset="0"/>
                    <a:cs typeface="Times New Roman" panose="02020603050405020304" pitchFamily="18" charset="0"/>
                  </a:rPr>
                  <a:t>-3</a:t>
                </a:r>
                <a:r>
                  <a:rPr lang="zh-TW" altLang="zh-TW" sz="1200" dirty="0">
                    <a:latin typeface="Calibri" panose="020F0502020204030204" pitchFamily="34" charset="0"/>
                    <a:cs typeface="Times New Roman" panose="02020603050405020304" pitchFamily="18" charset="0"/>
                  </a:rPr>
                  <a:t>）－歸納</a:t>
                </a:r>
                <a:r>
                  <a:rPr lang="zh-TW" altLang="en-US" sz="1200" dirty="0">
                    <a:latin typeface="Calibri" panose="020F0502020204030204" pitchFamily="34" charset="0"/>
                    <a:cs typeface="Times New Roman" panose="02020603050405020304" pitchFamily="18" charset="0"/>
                  </a:rPr>
                  <a:t>能力</a:t>
                </a:r>
                <a:r>
                  <a:rPr lang="zh-TW" altLang="zh-TW" sz="1200" dirty="0">
                    <a:latin typeface="Calibri" panose="020F0502020204030204" pitchFamily="34" charset="0"/>
                    <a:cs typeface="Times New Roman" panose="02020603050405020304" pitchFamily="18" charset="0"/>
                  </a:rPr>
                  <a:t>】</a:t>
                </a:r>
                <a:endParaRPr lang="zh-TW" altLang="en-US" sz="1200" dirty="0"/>
              </a:p>
            </p:txBody>
          </p:sp>
          <p:sp>
            <p:nvSpPr>
              <p:cNvPr id="28" name="弧形向右箭號 27"/>
              <p:cNvSpPr/>
              <p:nvPr/>
            </p:nvSpPr>
            <p:spPr>
              <a:xfrm flipV="1">
                <a:off x="2051720" y="4358229"/>
                <a:ext cx="396044" cy="9167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9" name="文字方塊 28"/>
              <p:cNvSpPr txBox="1"/>
              <p:nvPr/>
            </p:nvSpPr>
            <p:spPr>
              <a:xfrm>
                <a:off x="35496" y="4184909"/>
                <a:ext cx="1872208" cy="1569660"/>
              </a:xfrm>
              <a:prstGeom prst="rect">
                <a:avLst/>
              </a:prstGeom>
              <a:noFill/>
              <a:ln>
                <a:solidFill>
                  <a:schemeClr val="tx1"/>
                </a:solidFill>
              </a:ln>
            </p:spPr>
            <p:txBody>
              <a:bodyPr wrap="square" rtlCol="0">
                <a:spAutoFit/>
              </a:bodyPr>
              <a:lstStyle/>
              <a:p>
                <a:r>
                  <a:rPr lang="zh-TW" altLang="en-US" sz="1200" dirty="0"/>
                  <a:t>引導提問</a:t>
                </a:r>
                <a:r>
                  <a:rPr lang="en-US" altLang="zh-TW" sz="1200" dirty="0"/>
                  <a:t>2</a:t>
                </a:r>
                <a:r>
                  <a:rPr lang="zh-TW" altLang="en-US" sz="1200" dirty="0"/>
                  <a:t>：</a:t>
                </a:r>
                <a:endParaRPr lang="en-US" altLang="zh-TW" sz="1200" dirty="0"/>
              </a:p>
              <a:p>
                <a:r>
                  <a:rPr lang="zh-TW" altLang="en-US" sz="1200" dirty="0">
                    <a:latin typeface="Calibri" panose="020F0502020204030204" pitchFamily="34" charset="0"/>
                    <a:cs typeface="Times New Roman" panose="02020603050405020304" pitchFamily="18" charset="0"/>
                  </a:rPr>
                  <a:t>請問文中列舉的六個例子，</a:t>
                </a:r>
              </a:p>
              <a:p>
                <a:r>
                  <a:rPr lang="zh-TW" altLang="en-US" sz="1200" dirty="0">
                    <a:latin typeface="Calibri" panose="020F0502020204030204" pitchFamily="34" charset="0"/>
                    <a:cs typeface="Times New Roman" panose="02020603050405020304" pitchFamily="18" charset="0"/>
                  </a:rPr>
                  <a:t>是否能印證孟子文中第二段「天將降大任於是人也</a:t>
                </a:r>
                <a:r>
                  <a:rPr lang="en-US"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曾益其所不能」的觀點？請說明原因。 </a:t>
                </a:r>
              </a:p>
              <a:p>
                <a:r>
                  <a:rPr lang="zh-TW" altLang="zh-TW" sz="1200" dirty="0">
                    <a:latin typeface="Calibri" panose="020F0502020204030204" pitchFamily="34" charset="0"/>
                    <a:cs typeface="Times New Roman" panose="02020603050405020304" pitchFamily="18" charset="0"/>
                  </a:rPr>
                  <a:t>【文句表達的邏輯與意義（</a:t>
                </a:r>
                <a:r>
                  <a:rPr lang="en-US" altLang="zh-TW" sz="1200" dirty="0">
                    <a:latin typeface="Calibri" panose="020F0502020204030204" pitchFamily="34" charset="0"/>
                    <a:cs typeface="Times New Roman" panose="02020603050405020304" pitchFamily="18" charset="0"/>
                  </a:rPr>
                  <a:t>Ac-</a:t>
                </a:r>
                <a:r>
                  <a:rPr lang="zh-TW" altLang="zh-TW" sz="1200" dirty="0">
                    <a:latin typeface="Calibri" panose="020F0502020204030204" pitchFamily="34" charset="0"/>
                    <a:cs typeface="Times New Roman" panose="02020603050405020304" pitchFamily="18" charset="0"/>
                  </a:rPr>
                  <a:t>Ⅳ</a:t>
                </a:r>
                <a:r>
                  <a:rPr lang="en-US" altLang="zh-TW" sz="1200" dirty="0">
                    <a:latin typeface="Calibri" panose="020F0502020204030204" pitchFamily="34" charset="0"/>
                    <a:cs typeface="Times New Roman" panose="02020603050405020304" pitchFamily="18" charset="0"/>
                  </a:rPr>
                  <a:t>-3</a:t>
                </a:r>
                <a:r>
                  <a:rPr lang="zh-TW"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演繹能力</a:t>
                </a:r>
                <a:r>
                  <a:rPr lang="zh-TW" altLang="zh-TW" sz="1200" dirty="0">
                    <a:latin typeface="Calibri" panose="020F0502020204030204" pitchFamily="34" charset="0"/>
                    <a:cs typeface="Times New Roman" panose="02020603050405020304" pitchFamily="18" charset="0"/>
                  </a:rPr>
                  <a:t>】</a:t>
                </a:r>
                <a:endParaRPr lang="zh-TW" altLang="en-US" sz="1200" dirty="0"/>
              </a:p>
            </p:txBody>
          </p:sp>
          <p:sp>
            <p:nvSpPr>
              <p:cNvPr id="32" name="弧形箭號 (左彎) 31"/>
              <p:cNvSpPr/>
              <p:nvPr/>
            </p:nvSpPr>
            <p:spPr>
              <a:xfrm flipV="1">
                <a:off x="6664424" y="2746648"/>
                <a:ext cx="855712" cy="1577300"/>
              </a:xfrm>
              <a:prstGeom prst="curvedLeftArrow">
                <a:avLst>
                  <a:gd name="adj1" fmla="val 7183"/>
                  <a:gd name="adj2" fmla="val 27218"/>
                  <a:gd name="adj3" fmla="val 20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弧形箭號 (左彎) 10"/>
              <p:cNvSpPr/>
              <p:nvPr/>
            </p:nvSpPr>
            <p:spPr>
              <a:xfrm flipV="1">
                <a:off x="6516216" y="2708919"/>
                <a:ext cx="1368152" cy="2664294"/>
              </a:xfrm>
              <a:prstGeom prst="curvedLeftArrow">
                <a:avLst>
                  <a:gd name="adj1" fmla="val 7183"/>
                  <a:gd name="adj2" fmla="val 23395"/>
                  <a:gd name="adj3" fmla="val 27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弧形箭號 (下彎) 15"/>
              <p:cNvSpPr/>
              <p:nvPr/>
            </p:nvSpPr>
            <p:spPr>
              <a:xfrm>
                <a:off x="2733700" y="1772817"/>
                <a:ext cx="3676600" cy="864095"/>
              </a:xfrm>
              <a:prstGeom prst="curvedDownArrow">
                <a:avLst>
                  <a:gd name="adj1" fmla="val 20052"/>
                  <a:gd name="adj2" fmla="val 3026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4" name="文字方塊 33"/>
              <p:cNvSpPr txBox="1"/>
              <p:nvPr/>
            </p:nvSpPr>
            <p:spPr>
              <a:xfrm>
                <a:off x="2339752" y="142868"/>
                <a:ext cx="2134375" cy="1569660"/>
              </a:xfrm>
              <a:prstGeom prst="rect">
                <a:avLst/>
              </a:prstGeom>
              <a:noFill/>
              <a:ln>
                <a:solidFill>
                  <a:schemeClr val="tx1"/>
                </a:solidFill>
              </a:ln>
            </p:spPr>
            <p:txBody>
              <a:bodyPr wrap="square" rtlCol="0">
                <a:spAutoFit/>
              </a:bodyPr>
              <a:lstStyle/>
              <a:p>
                <a:r>
                  <a:rPr lang="zh-TW" altLang="en-US" sz="1200" dirty="0"/>
                  <a:t>引導提問</a:t>
                </a:r>
                <a:r>
                  <a:rPr lang="en-US" altLang="zh-TW" sz="1200" dirty="0"/>
                  <a:t>5</a:t>
                </a:r>
                <a:r>
                  <a:rPr lang="zh-TW" altLang="en-US" sz="1200" dirty="0"/>
                  <a:t>：</a:t>
                </a:r>
                <a:endParaRPr lang="en-US" altLang="zh-TW" sz="1200" dirty="0"/>
              </a:p>
              <a:p>
                <a:r>
                  <a:rPr lang="zh-TW" altLang="en-US" sz="1200" dirty="0">
                    <a:latin typeface="Calibri" panose="020F0502020204030204" pitchFamily="34" charset="0"/>
                    <a:cs typeface="Times New Roman" panose="02020603050405020304" pitchFamily="18" charset="0"/>
                  </a:rPr>
                  <a:t>分析本文</a:t>
                </a:r>
                <a:r>
                  <a:rPr lang="en-US"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生於憂患死於安樂</a:t>
                </a:r>
                <a:r>
                  <a:rPr lang="en-US"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的論證結構，說明本文包含論說文那些常見的寫作手法？</a:t>
                </a:r>
              </a:p>
              <a:p>
                <a:r>
                  <a:rPr lang="zh-TW" altLang="zh-TW" sz="1200" dirty="0">
                    <a:latin typeface="Calibri" panose="020F0502020204030204" pitchFamily="34" charset="0"/>
                    <a:cs typeface="Times New Roman" panose="02020603050405020304" pitchFamily="18" charset="0"/>
                  </a:rPr>
                  <a:t>【</a:t>
                </a:r>
                <a:r>
                  <a:rPr lang="en-US" altLang="zh-TW" sz="1200" dirty="0">
                    <a:latin typeface="Calibri" panose="020F0502020204030204" pitchFamily="34" charset="0"/>
                    <a:cs typeface="Times New Roman" panose="02020603050405020304" pitchFamily="18" charset="0"/>
                  </a:rPr>
                  <a:t> </a:t>
                </a:r>
                <a:r>
                  <a:rPr lang="zh-TW" altLang="en-US" sz="1200" dirty="0">
                    <a:latin typeface="Calibri" panose="020F0502020204030204" pitchFamily="34" charset="0"/>
                    <a:cs typeface="Times New Roman" panose="02020603050405020304" pitchFamily="18" charset="0"/>
                  </a:rPr>
                  <a:t>理解文本</a:t>
                </a:r>
                <a:r>
                  <a:rPr lang="zh-TW" altLang="en-US" sz="1200" strike="sngStrike" dirty="0">
                    <a:latin typeface="Calibri" panose="020F0502020204030204" pitchFamily="34" charset="0"/>
                    <a:cs typeface="Times New Roman" panose="02020603050405020304" pitchFamily="18" charset="0"/>
                  </a:rPr>
                  <a:t>內容、</a:t>
                </a:r>
                <a:r>
                  <a:rPr lang="zh-TW" altLang="en-US" sz="1200" dirty="0">
                    <a:latin typeface="Calibri" panose="020F0502020204030204" pitchFamily="34" charset="0"/>
                    <a:cs typeface="Times New Roman" panose="02020603050405020304" pitchFamily="18" charset="0"/>
                  </a:rPr>
                  <a:t>形式及寫作特色（</a:t>
                </a:r>
                <a:r>
                  <a:rPr lang="en-US" altLang="zh-TW" sz="1200" dirty="0">
                    <a:latin typeface="Calibri" panose="020F0502020204030204" pitchFamily="34" charset="0"/>
                    <a:cs typeface="Times New Roman" panose="02020603050405020304" pitchFamily="18" charset="0"/>
                  </a:rPr>
                  <a:t>5-IV-3</a:t>
                </a:r>
                <a:r>
                  <a:rPr lang="zh-TW" altLang="en-US" sz="1200" dirty="0">
                    <a:latin typeface="Calibri" panose="020F0502020204030204" pitchFamily="34" charset="0"/>
                    <a:cs typeface="Times New Roman" panose="02020603050405020304" pitchFamily="18" charset="0"/>
                  </a:rPr>
                  <a:t>）、論證方式</a:t>
                </a:r>
                <a:r>
                  <a:rPr lang="zh-TW" altLang="en-US" sz="1200" strike="sngStrike" dirty="0">
                    <a:latin typeface="Calibri" panose="020F0502020204030204" pitchFamily="34" charset="0"/>
                    <a:cs typeface="Times New Roman" panose="02020603050405020304" pitchFamily="18" charset="0"/>
                  </a:rPr>
                  <a:t>如比較等</a:t>
                </a:r>
                <a:r>
                  <a:rPr lang="zh-TW" altLang="en-US" sz="1200" dirty="0">
                    <a:latin typeface="Calibri" panose="020F0502020204030204" pitchFamily="34" charset="0"/>
                    <a:cs typeface="Times New Roman" panose="02020603050405020304" pitchFamily="18" charset="0"/>
                  </a:rPr>
                  <a:t>（</a:t>
                </a:r>
                <a:r>
                  <a:rPr lang="en-US" altLang="zh-TW" sz="1200" dirty="0">
                    <a:latin typeface="Calibri" panose="020F0502020204030204" pitchFamily="34" charset="0"/>
                    <a:cs typeface="Times New Roman" panose="02020603050405020304" pitchFamily="18" charset="0"/>
                  </a:rPr>
                  <a:t>Bd-IV-2</a:t>
                </a:r>
                <a:r>
                  <a:rPr lang="zh-TW" altLang="en-US" sz="1200" dirty="0">
                    <a:latin typeface="Calibri" panose="020F0502020204030204" pitchFamily="34" charset="0"/>
                    <a:cs typeface="Times New Roman" panose="02020603050405020304" pitchFamily="18" charset="0"/>
                  </a:rPr>
                  <a:t>）－分析能力</a:t>
                </a:r>
                <a:r>
                  <a:rPr lang="en-US" altLang="zh-TW" sz="1200" dirty="0">
                    <a:latin typeface="Calibri" panose="020F0502020204030204" pitchFamily="34" charset="0"/>
                    <a:cs typeface="Times New Roman" panose="02020603050405020304" pitchFamily="18" charset="0"/>
                  </a:rPr>
                  <a:t>】</a:t>
                </a:r>
                <a:endParaRPr lang="zh-TW" altLang="en-US" sz="1200" dirty="0">
                  <a:latin typeface="Calibri" panose="020F0502020204030204" pitchFamily="34" charset="0"/>
                  <a:cs typeface="Times New Roman" panose="02020603050405020304" pitchFamily="18" charset="0"/>
                </a:endParaRPr>
              </a:p>
            </p:txBody>
          </p:sp>
          <p:sp>
            <p:nvSpPr>
              <p:cNvPr id="36" name="文字方塊 35"/>
              <p:cNvSpPr txBox="1"/>
              <p:nvPr/>
            </p:nvSpPr>
            <p:spPr>
              <a:xfrm>
                <a:off x="4674065" y="142868"/>
                <a:ext cx="2134375" cy="1569660"/>
              </a:xfrm>
              <a:prstGeom prst="rect">
                <a:avLst/>
              </a:prstGeom>
              <a:noFill/>
              <a:ln>
                <a:solidFill>
                  <a:schemeClr val="tx1"/>
                </a:solidFill>
              </a:ln>
            </p:spPr>
            <p:txBody>
              <a:bodyPr wrap="square" rtlCol="0">
                <a:spAutoFit/>
              </a:bodyPr>
              <a:lstStyle/>
              <a:p>
                <a:r>
                  <a:rPr lang="zh-TW" altLang="en-US" sz="1200" dirty="0"/>
                  <a:t>引導提問</a:t>
                </a:r>
                <a:r>
                  <a:rPr lang="en-US" altLang="zh-TW" sz="1200" dirty="0"/>
                  <a:t>6</a:t>
                </a:r>
                <a:r>
                  <a:rPr lang="zh-TW" altLang="en-US" sz="1200" dirty="0"/>
                  <a:t>：</a:t>
                </a:r>
                <a:endParaRPr lang="en-US" altLang="zh-TW" sz="1200" dirty="0"/>
              </a:p>
              <a:p>
                <a:r>
                  <a:rPr lang="zh-TW" altLang="en-US" sz="1200" dirty="0">
                    <a:latin typeface="Calibri" panose="020F0502020204030204" pitchFamily="34" charset="0"/>
                    <a:cs typeface="Times New Roman" panose="02020603050405020304" pitchFamily="18" charset="0"/>
                  </a:rPr>
                  <a:t>「生於憂患死於安樂」一文有哪些優缺點？</a:t>
                </a:r>
                <a:r>
                  <a:rPr lang="en-US"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從議論文寫作的論點說明你的觀點</a:t>
                </a:r>
                <a:r>
                  <a:rPr lang="en-US" altLang="zh-TW" sz="1200" dirty="0">
                    <a:latin typeface="Calibri" panose="020F0502020204030204" pitchFamily="34" charset="0"/>
                    <a:cs typeface="Times New Roman" panose="02020603050405020304" pitchFamily="18" charset="0"/>
                  </a:rPr>
                  <a:t>)</a:t>
                </a:r>
              </a:p>
              <a:p>
                <a:r>
                  <a:rPr lang="zh-TW" altLang="zh-TW" sz="1200" dirty="0">
                    <a:latin typeface="Calibri" panose="020F0502020204030204" pitchFamily="34" charset="0"/>
                    <a:cs typeface="Times New Roman" panose="02020603050405020304" pitchFamily="18" charset="0"/>
                  </a:rPr>
                  <a:t>【</a:t>
                </a:r>
                <a:r>
                  <a:rPr lang="en-US" altLang="zh-TW" sz="1200" dirty="0">
                    <a:latin typeface="Calibri" panose="020F0502020204030204" pitchFamily="34" charset="0"/>
                    <a:cs typeface="Times New Roman" panose="02020603050405020304" pitchFamily="18" charset="0"/>
                  </a:rPr>
                  <a:t> </a:t>
                </a:r>
                <a:r>
                  <a:rPr lang="zh-TW" altLang="en-US" sz="1200" dirty="0">
                    <a:latin typeface="Calibri" panose="020F0502020204030204" pitchFamily="34" charset="0"/>
                    <a:cs typeface="Times New Roman" panose="02020603050405020304" pitchFamily="18" charset="0"/>
                  </a:rPr>
                  <a:t>理解文本</a:t>
                </a:r>
                <a:r>
                  <a:rPr lang="zh-TW" altLang="en-US" sz="1200" strike="sngStrike" dirty="0">
                    <a:latin typeface="Calibri" panose="020F0502020204030204" pitchFamily="34" charset="0"/>
                    <a:cs typeface="Times New Roman" panose="02020603050405020304" pitchFamily="18" charset="0"/>
                  </a:rPr>
                  <a:t>內容、</a:t>
                </a:r>
                <a:r>
                  <a:rPr lang="zh-TW" altLang="en-US" sz="1200" dirty="0">
                    <a:latin typeface="Calibri" panose="020F0502020204030204" pitchFamily="34" charset="0"/>
                    <a:cs typeface="Times New Roman" panose="02020603050405020304" pitchFamily="18" charset="0"/>
                  </a:rPr>
                  <a:t>形式及寫作特色（</a:t>
                </a:r>
                <a:r>
                  <a:rPr lang="en-US" altLang="zh-TW" sz="1200" dirty="0">
                    <a:latin typeface="Calibri" panose="020F0502020204030204" pitchFamily="34" charset="0"/>
                    <a:cs typeface="Times New Roman" panose="02020603050405020304" pitchFamily="18" charset="0"/>
                  </a:rPr>
                  <a:t>5-IV-3</a:t>
                </a:r>
                <a:r>
                  <a:rPr lang="zh-TW" altLang="en-US" sz="1200" dirty="0">
                    <a:latin typeface="Calibri" panose="020F0502020204030204" pitchFamily="34" charset="0"/>
                    <a:cs typeface="Times New Roman" panose="02020603050405020304" pitchFamily="18" charset="0"/>
                  </a:rPr>
                  <a:t>）、</a:t>
                </a:r>
                <a:r>
                  <a:rPr lang="en-US" altLang="zh-TW" sz="1200" dirty="0">
                    <a:latin typeface="Calibri" panose="020F0502020204030204" pitchFamily="34" charset="0"/>
                    <a:cs typeface="Times New Roman" panose="02020603050405020304" pitchFamily="18" charset="0"/>
                  </a:rPr>
                  <a:t> </a:t>
                </a:r>
                <a:r>
                  <a:rPr lang="zh-TW" altLang="en-US" sz="1200" dirty="0">
                    <a:latin typeface="Calibri" panose="020F0502020204030204" pitchFamily="34" charset="0"/>
                    <a:cs typeface="Times New Roman" panose="02020603050405020304" pitchFamily="18" charset="0"/>
                  </a:rPr>
                  <a:t>論證方式</a:t>
                </a:r>
                <a:r>
                  <a:rPr lang="zh-TW" altLang="en-US" sz="1200" strike="sngStrike" dirty="0">
                    <a:latin typeface="Calibri" panose="020F0502020204030204" pitchFamily="34" charset="0"/>
                    <a:cs typeface="Times New Roman" panose="02020603050405020304" pitchFamily="18" charset="0"/>
                  </a:rPr>
                  <a:t>如比較等</a:t>
                </a:r>
                <a:r>
                  <a:rPr lang="zh-TW" altLang="en-US" sz="1200" dirty="0">
                    <a:latin typeface="Calibri" panose="020F0502020204030204" pitchFamily="34" charset="0"/>
                    <a:cs typeface="Times New Roman" panose="02020603050405020304" pitchFamily="18" charset="0"/>
                  </a:rPr>
                  <a:t>（</a:t>
                </a:r>
                <a:r>
                  <a:rPr lang="en-US" altLang="zh-TW" sz="1200" dirty="0">
                    <a:latin typeface="Calibri" panose="020F0502020204030204" pitchFamily="34" charset="0"/>
                    <a:cs typeface="Times New Roman" panose="02020603050405020304" pitchFamily="18" charset="0"/>
                  </a:rPr>
                  <a:t>Bd-IV-2</a:t>
                </a:r>
                <a:r>
                  <a:rPr lang="zh-TW" altLang="en-US" sz="1200" dirty="0">
                    <a:latin typeface="Calibri" panose="020F0502020204030204" pitchFamily="34" charset="0"/>
                    <a:cs typeface="Times New Roman" panose="02020603050405020304" pitchFamily="18" charset="0"/>
                  </a:rPr>
                  <a:t>）－評鑑能力</a:t>
                </a:r>
                <a:r>
                  <a:rPr lang="en-US" altLang="zh-TW" sz="1200" dirty="0">
                    <a:latin typeface="Calibri" panose="020F0502020204030204" pitchFamily="34" charset="0"/>
                    <a:cs typeface="Times New Roman" panose="02020603050405020304" pitchFamily="18" charset="0"/>
                  </a:rPr>
                  <a:t>】</a:t>
                </a:r>
                <a:endParaRPr lang="zh-TW" altLang="en-US" sz="1200" dirty="0">
                  <a:latin typeface="Calibri" panose="020F0502020204030204" pitchFamily="34" charset="0"/>
                  <a:cs typeface="Times New Roman" panose="02020603050405020304" pitchFamily="18" charset="0"/>
                </a:endParaRPr>
              </a:p>
            </p:txBody>
          </p:sp>
          <p:sp>
            <p:nvSpPr>
              <p:cNvPr id="19" name="矩形 18"/>
              <p:cNvSpPr/>
              <p:nvPr/>
            </p:nvSpPr>
            <p:spPr>
              <a:xfrm>
                <a:off x="4067944" y="3068960"/>
                <a:ext cx="1080120" cy="237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844444" y="3275699"/>
                <a:ext cx="2134375" cy="1569660"/>
              </a:xfrm>
              <a:prstGeom prst="rect">
                <a:avLst/>
              </a:prstGeom>
              <a:solidFill>
                <a:schemeClr val="bg1"/>
              </a:solidFill>
              <a:ln>
                <a:solidFill>
                  <a:schemeClr val="tx1"/>
                </a:solidFill>
              </a:ln>
            </p:spPr>
            <p:txBody>
              <a:bodyPr wrap="square" rtlCol="0">
                <a:spAutoFit/>
              </a:bodyPr>
              <a:lstStyle/>
              <a:p>
                <a:r>
                  <a:rPr lang="zh-TW" altLang="en-US" sz="1200" dirty="0"/>
                  <a:t>引導提問</a:t>
                </a:r>
                <a:r>
                  <a:rPr lang="en-US" altLang="zh-TW" sz="1200" dirty="0"/>
                  <a:t>4</a:t>
                </a:r>
                <a:r>
                  <a:rPr lang="zh-TW" altLang="en-US" sz="1200" dirty="0"/>
                  <a:t>：</a:t>
                </a:r>
                <a:endParaRPr lang="en-US" altLang="zh-TW" sz="1200" dirty="0"/>
              </a:p>
              <a:p>
                <a:r>
                  <a:rPr lang="zh-TW" altLang="en-US" sz="1200" dirty="0">
                    <a:latin typeface="Calibri" panose="020F0502020204030204" pitchFamily="34" charset="0"/>
                    <a:cs typeface="Times New Roman" panose="02020603050405020304" pitchFamily="18" charset="0"/>
                  </a:rPr>
                  <a:t>請解釋「生於憂患，死於安樂」這句話，你認同這個觀點嗎？</a:t>
                </a:r>
              </a:p>
              <a:p>
                <a:r>
                  <a:rPr lang="zh-TW" altLang="en-US" sz="1200" dirty="0">
                    <a:latin typeface="Calibri" panose="020F0502020204030204" pitchFamily="34" charset="0"/>
                    <a:cs typeface="Times New Roman" panose="02020603050405020304" pitchFamily="18" charset="0"/>
                  </a:rPr>
                  <a:t>請從你生活中所見所聞，舉例說明你的觀點。 </a:t>
                </a:r>
              </a:p>
              <a:p>
                <a:r>
                  <a:rPr lang="zh-TW"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依理解的內容，明確表達意見。（</a:t>
                </a:r>
                <a:r>
                  <a:rPr lang="en-US" altLang="zh-TW" sz="1200" dirty="0">
                    <a:latin typeface="Calibri" panose="020F0502020204030204" pitchFamily="34" charset="0"/>
                    <a:cs typeface="Times New Roman" panose="02020603050405020304" pitchFamily="18" charset="0"/>
                  </a:rPr>
                  <a:t>2-Ⅳ-3</a:t>
                </a:r>
                <a:r>
                  <a:rPr lang="zh-TW" altLang="en-US" sz="1200" dirty="0">
                    <a:latin typeface="Calibri" panose="020F0502020204030204" pitchFamily="34" charset="0"/>
                    <a:cs typeface="Times New Roman" panose="02020603050405020304" pitchFamily="18" charset="0"/>
                  </a:rPr>
                  <a:t>）－批判能力</a:t>
                </a:r>
                <a:r>
                  <a:rPr lang="zh-TW" altLang="zh-TW" sz="1200" dirty="0">
                    <a:latin typeface="Calibri" panose="020F0502020204030204" pitchFamily="34" charset="0"/>
                    <a:cs typeface="Times New Roman" panose="02020603050405020304" pitchFamily="18" charset="0"/>
                  </a:rPr>
                  <a:t>】</a:t>
                </a:r>
                <a:endParaRPr lang="zh-TW" altLang="en-US" sz="1200" dirty="0"/>
              </a:p>
            </p:txBody>
          </p:sp>
        </p:grpSp>
        <p:sp>
          <p:nvSpPr>
            <p:cNvPr id="15" name="弧形箭號 (下彎) 14"/>
            <p:cNvSpPr/>
            <p:nvPr/>
          </p:nvSpPr>
          <p:spPr>
            <a:xfrm rot="10800000">
              <a:off x="3123976" y="5500456"/>
              <a:ext cx="2744167" cy="592840"/>
            </a:xfrm>
            <a:prstGeom prst="curvedDownArrow">
              <a:avLst>
                <a:gd name="adj1" fmla="val 20052"/>
                <a:gd name="adj2" fmla="val 517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文字方塊 16"/>
            <p:cNvSpPr txBox="1"/>
            <p:nvPr/>
          </p:nvSpPr>
          <p:spPr>
            <a:xfrm>
              <a:off x="2856738" y="5698318"/>
              <a:ext cx="4523573" cy="1200329"/>
            </a:xfrm>
            <a:prstGeom prst="rect">
              <a:avLst/>
            </a:prstGeom>
            <a:solidFill>
              <a:schemeClr val="bg1"/>
            </a:solidFill>
            <a:ln>
              <a:solidFill>
                <a:schemeClr val="tx1"/>
              </a:solidFill>
            </a:ln>
          </p:spPr>
          <p:txBody>
            <a:bodyPr wrap="square" rtlCol="0">
              <a:spAutoFit/>
            </a:bodyPr>
            <a:lstStyle/>
            <a:p>
              <a:r>
                <a:rPr lang="zh-TW" altLang="en-US" sz="1200" dirty="0"/>
                <a:t>引導提問</a:t>
              </a:r>
              <a:r>
                <a:rPr lang="en-US" altLang="zh-TW" sz="1200" dirty="0"/>
                <a:t>3</a:t>
              </a:r>
              <a:r>
                <a:rPr lang="zh-TW" altLang="en-US" sz="1200" dirty="0"/>
                <a:t>：</a:t>
              </a:r>
              <a:endParaRPr lang="en-US" altLang="zh-TW" sz="1200" dirty="0"/>
            </a:p>
            <a:p>
              <a:r>
                <a:rPr lang="zh-TW" altLang="en-US" sz="1200" dirty="0">
                  <a:latin typeface="Calibri" panose="020F0502020204030204" pitchFamily="34" charset="0"/>
                  <a:cs typeface="Times New Roman" panose="02020603050405020304" pitchFamily="18" charset="0"/>
                </a:rPr>
                <a:t>根據此段文字：「人恆過，然後能改；困於心，衡於慮，而後作；徵於色，發於聲，而後喻。入則無法家拂士，出則無敵國外患者，國恆亡」請問孟子的主要觀點是什麼</a:t>
              </a:r>
              <a:r>
                <a:rPr lang="en-US"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你認同他的說法嗎</a:t>
              </a:r>
              <a:r>
                <a:rPr lang="en-US" altLang="zh-TW" sz="1200" dirty="0">
                  <a:latin typeface="Calibri" panose="020F0502020204030204" pitchFamily="34" charset="0"/>
                  <a:cs typeface="Times New Roman" panose="02020603050405020304" pitchFamily="18" charset="0"/>
                </a:rPr>
                <a:t>?</a:t>
              </a:r>
              <a:r>
                <a:rPr lang="zh-TW" altLang="en-US" sz="1200" dirty="0">
                  <a:latin typeface="Calibri" panose="020F0502020204030204" pitchFamily="34" charset="0"/>
                  <a:cs typeface="Times New Roman" panose="02020603050405020304" pitchFamily="18" charset="0"/>
                </a:rPr>
                <a:t>在生活中有什麼實例可以證明或反駁</a:t>
              </a:r>
              <a:r>
                <a:rPr lang="en-US" altLang="zh-TW" sz="1200" dirty="0">
                  <a:latin typeface="Calibri" panose="020F0502020204030204" pitchFamily="34" charset="0"/>
                  <a:cs typeface="Times New Roman" panose="02020603050405020304" pitchFamily="18" charset="0"/>
                </a:rPr>
                <a:t>? 【</a:t>
              </a:r>
              <a:r>
                <a:rPr lang="zh-TW" altLang="en-US" sz="1200" dirty="0">
                  <a:latin typeface="Calibri" panose="020F0502020204030204" pitchFamily="34" charset="0"/>
                  <a:cs typeface="Times New Roman" panose="02020603050405020304" pitchFamily="18" charset="0"/>
                </a:rPr>
                <a:t>依理解的內容，明確表達意見。（</a:t>
              </a:r>
              <a:r>
                <a:rPr lang="en-US" altLang="zh-TW" sz="1200" dirty="0">
                  <a:latin typeface="Calibri" panose="020F0502020204030204" pitchFamily="34" charset="0"/>
                  <a:cs typeface="Times New Roman" panose="02020603050405020304" pitchFamily="18" charset="0"/>
                </a:rPr>
                <a:t>2-Ⅳ-3</a:t>
              </a:r>
              <a:r>
                <a:rPr lang="zh-TW" altLang="en-US" sz="1200" dirty="0">
                  <a:latin typeface="Calibri" panose="020F0502020204030204" pitchFamily="34" charset="0"/>
                  <a:cs typeface="Times New Roman" panose="02020603050405020304" pitchFamily="18" charset="0"/>
                </a:rPr>
                <a:t>） －演繹或批判能力</a:t>
              </a:r>
              <a:r>
                <a:rPr lang="en-US" altLang="zh-TW" sz="1200" dirty="0">
                  <a:latin typeface="Calibri" panose="020F0502020204030204" pitchFamily="34" charset="0"/>
                  <a:cs typeface="Times New Roman" panose="02020603050405020304" pitchFamily="18" charset="0"/>
                </a:rPr>
                <a:t>】</a:t>
              </a:r>
              <a:endParaRPr lang="zh-TW" altLang="en-US" sz="1200" dirty="0"/>
            </a:p>
          </p:txBody>
        </p:sp>
      </p:grpSp>
    </p:spTree>
    <p:extLst>
      <p:ext uri="{BB962C8B-B14F-4D97-AF65-F5344CB8AC3E}">
        <p14:creationId xmlns:p14="http://schemas.microsoft.com/office/powerpoint/2010/main" val="207862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橢圓 24"/>
          <p:cNvSpPr/>
          <p:nvPr/>
        </p:nvSpPr>
        <p:spPr>
          <a:xfrm>
            <a:off x="5350803" y="4761666"/>
            <a:ext cx="3369381" cy="1874564"/>
          </a:xfrm>
          <a:prstGeom prst="ellipse">
            <a:avLst/>
          </a:prstGeom>
          <a:solidFill>
            <a:srgbClr val="FFEAA7">
              <a:alpha val="50196"/>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TW" altLang="en-US" sz="1600">
              <a:solidFill>
                <a:prstClr val="white"/>
              </a:solidFill>
              <a:latin typeface="Calibri" panose="020F0502020204030204"/>
              <a:ea typeface="新細明體" panose="02020500000000000000" pitchFamily="18" charset="-120"/>
            </a:endParaRPr>
          </a:p>
        </p:txBody>
      </p:sp>
      <p:sp>
        <p:nvSpPr>
          <p:cNvPr id="3" name="內容版面配置區 2"/>
          <p:cNvSpPr>
            <a:spLocks noGrp="1"/>
          </p:cNvSpPr>
          <p:nvPr>
            <p:ph idx="1"/>
          </p:nvPr>
        </p:nvSpPr>
        <p:spPr>
          <a:xfrm>
            <a:off x="1938640" y="166471"/>
            <a:ext cx="8587853" cy="3263504"/>
          </a:xfrm>
        </p:spPr>
        <p:txBody>
          <a:bodyPr>
            <a:normAutofit/>
          </a:bodyPr>
          <a:lstStyle/>
          <a:p>
            <a:pPr marL="0" indent="0">
              <a:buNone/>
            </a:pPr>
            <a:r>
              <a:rPr lang="zh-TW" altLang="en-US" b="1" dirty="0">
                <a:latin typeface="微軟正黑體" pitchFamily="34" charset="-120"/>
                <a:ea typeface="微軟正黑體" pitchFamily="34" charset="-120"/>
              </a:rPr>
              <a:t>下列哪個圖形最能表達「故天將降大任於是人也，必先苦其心志，勞其筋骨，餓其體膚，空乏其身，行拂亂其所為」這句話的意義：</a:t>
            </a:r>
            <a:endParaRPr lang="en-US" altLang="zh-TW" b="1" dirty="0">
              <a:latin typeface="微軟正黑體" pitchFamily="34" charset="-120"/>
              <a:ea typeface="微軟正黑體" pitchFamily="34" charset="-120"/>
            </a:endParaRPr>
          </a:p>
          <a:p>
            <a:pPr marL="0" indent="0">
              <a:buNone/>
            </a:pPr>
            <a:endParaRPr lang="zh-TW" altLang="en-US" dirty="0"/>
          </a:p>
        </p:txBody>
      </p:sp>
      <p:sp>
        <p:nvSpPr>
          <p:cNvPr id="4" name="投影片編號版面配置區 3"/>
          <p:cNvSpPr>
            <a:spLocks noGrp="1"/>
          </p:cNvSpPr>
          <p:nvPr>
            <p:ph type="sldNum" sz="quarter" idx="12"/>
          </p:nvPr>
        </p:nvSpPr>
        <p:spPr>
          <a:xfrm>
            <a:off x="7235704" y="3445632"/>
            <a:ext cx="1972903" cy="397282"/>
          </a:xfrm>
        </p:spPr>
        <p:txBody>
          <a:bodyPr/>
          <a:lstStyle/>
          <a:p>
            <a:pPr defTabSz="685800">
              <a:defRPr/>
            </a:pPr>
            <a:fld id="{A5D60DA8-43B6-4522-9FD3-91AEFA8EA617}" type="slidenum">
              <a:rPr lang="zh-TW" altLang="en-US">
                <a:solidFill>
                  <a:prstClr val="black">
                    <a:tint val="75000"/>
                  </a:prstClr>
                </a:solidFill>
                <a:latin typeface="Calibri" panose="020F0502020204030204"/>
                <a:ea typeface="新細明體" panose="02020500000000000000" pitchFamily="18" charset="-120"/>
              </a:rPr>
              <a:pPr defTabSz="685800">
                <a:defRPr/>
              </a:pPr>
              <a:t>26</a:t>
            </a:fld>
            <a:endParaRPr lang="zh-TW" altLang="en-US" dirty="0">
              <a:solidFill>
                <a:prstClr val="black">
                  <a:tint val="75000"/>
                </a:prstClr>
              </a:solidFill>
              <a:latin typeface="Calibri" panose="020F0502020204030204"/>
              <a:ea typeface="新細明體" panose="02020500000000000000" pitchFamily="18" charset="-120"/>
            </a:endParaRPr>
          </a:p>
        </p:txBody>
      </p:sp>
      <p:grpSp>
        <p:nvGrpSpPr>
          <p:cNvPr id="15" name="群組 14"/>
          <p:cNvGrpSpPr/>
          <p:nvPr/>
        </p:nvGrpSpPr>
        <p:grpSpPr>
          <a:xfrm>
            <a:off x="2310864" y="2073935"/>
            <a:ext cx="3826923" cy="2198004"/>
            <a:chOff x="163830" y="3891279"/>
            <a:chExt cx="4246880" cy="2020095"/>
          </a:xfrm>
        </p:grpSpPr>
        <p:sp>
          <p:nvSpPr>
            <p:cNvPr id="5" name="橢圓 4"/>
            <p:cNvSpPr/>
            <p:nvPr/>
          </p:nvSpPr>
          <p:spPr>
            <a:xfrm>
              <a:off x="163830" y="3891279"/>
              <a:ext cx="4246880" cy="202009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TW" altLang="en-US" sz="1350">
                <a:solidFill>
                  <a:prstClr val="white"/>
                </a:solidFill>
                <a:latin typeface="Calibri" panose="020F0502020204030204"/>
                <a:ea typeface="新細明體" panose="02020500000000000000" pitchFamily="18" charset="-120"/>
              </a:endParaRPr>
            </a:p>
          </p:txBody>
        </p:sp>
        <p:sp>
          <p:nvSpPr>
            <p:cNvPr id="7" name="文字方塊 6"/>
            <p:cNvSpPr txBox="1"/>
            <p:nvPr/>
          </p:nvSpPr>
          <p:spPr>
            <a:xfrm>
              <a:off x="731942" y="4901326"/>
              <a:ext cx="3305936" cy="763735"/>
            </a:xfrm>
            <a:prstGeom prst="rect">
              <a:avLst/>
            </a:prstGeom>
            <a:noFill/>
          </p:spPr>
          <p:txBody>
            <a:bodyPr wrap="square" rtlCol="0">
              <a:spAutoFit/>
            </a:bodyPr>
            <a:lstStyle/>
            <a:p>
              <a:pPr defTabSz="685800">
                <a:defRPr/>
              </a:pPr>
              <a:r>
                <a:rPr lang="zh-TW" altLang="en-US" sz="1600" dirty="0">
                  <a:solidFill>
                    <a:prstClr val="black"/>
                  </a:solidFill>
                  <a:latin typeface="Calibri" panose="020F0502020204030204"/>
                  <a:ea typeface="新細明體" panose="02020500000000000000" pitchFamily="18" charset="-120"/>
                </a:rPr>
                <a:t>所有經歷「苦其心志，勞其筋骨，餓其體膚，空乏其身，行拂亂其所為」的人。</a:t>
              </a:r>
            </a:p>
          </p:txBody>
        </p:sp>
        <p:sp>
          <p:nvSpPr>
            <p:cNvPr id="9" name="橢圓 8"/>
            <p:cNvSpPr/>
            <p:nvPr/>
          </p:nvSpPr>
          <p:spPr>
            <a:xfrm>
              <a:off x="1098550" y="4073137"/>
              <a:ext cx="2286000" cy="735320"/>
            </a:xfrm>
            <a:prstGeom prst="ellipse">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TW" altLang="en-US" sz="1350">
                <a:solidFill>
                  <a:prstClr val="white"/>
                </a:solidFill>
                <a:latin typeface="Calibri" panose="020F0502020204030204"/>
                <a:ea typeface="新細明體" panose="02020500000000000000" pitchFamily="18" charset="-120"/>
              </a:endParaRPr>
            </a:p>
          </p:txBody>
        </p:sp>
        <p:sp>
          <p:nvSpPr>
            <p:cNvPr id="8" name="文字方塊 7"/>
            <p:cNvSpPr txBox="1"/>
            <p:nvPr/>
          </p:nvSpPr>
          <p:spPr>
            <a:xfrm>
              <a:off x="1555750" y="4264726"/>
              <a:ext cx="1463040" cy="537443"/>
            </a:xfrm>
            <a:prstGeom prst="rect">
              <a:avLst/>
            </a:prstGeom>
            <a:noFill/>
          </p:spPr>
          <p:txBody>
            <a:bodyPr wrap="square" rtlCol="0">
              <a:spAutoFit/>
            </a:bodyPr>
            <a:lstStyle/>
            <a:p>
              <a:pPr defTabSz="685800">
                <a:defRPr/>
              </a:pPr>
              <a:r>
                <a:rPr lang="zh-TW" altLang="en-US" sz="1600" dirty="0">
                  <a:solidFill>
                    <a:prstClr val="black"/>
                  </a:solidFill>
                  <a:latin typeface="Calibri" panose="020F0502020204030204"/>
                  <a:ea typeface="新細明體" panose="02020500000000000000" pitchFamily="18" charset="-120"/>
                </a:rPr>
                <a:t>所有「擔當大任」的人</a:t>
              </a:r>
            </a:p>
          </p:txBody>
        </p:sp>
      </p:grpSp>
      <p:grpSp>
        <p:nvGrpSpPr>
          <p:cNvPr id="18" name="群組 17"/>
          <p:cNvGrpSpPr/>
          <p:nvPr/>
        </p:nvGrpSpPr>
        <p:grpSpPr>
          <a:xfrm>
            <a:off x="6481575" y="2005863"/>
            <a:ext cx="3862899" cy="2290754"/>
            <a:chOff x="4738370" y="2230268"/>
            <a:chExt cx="4246880" cy="2105339"/>
          </a:xfrm>
        </p:grpSpPr>
        <p:sp>
          <p:nvSpPr>
            <p:cNvPr id="10" name="橢圓 9"/>
            <p:cNvSpPr/>
            <p:nvPr/>
          </p:nvSpPr>
          <p:spPr>
            <a:xfrm>
              <a:off x="4738370" y="2230268"/>
              <a:ext cx="4246880" cy="202009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TW" altLang="en-US" sz="1350">
                <a:solidFill>
                  <a:prstClr val="white"/>
                </a:solidFill>
                <a:latin typeface="Calibri" panose="020F0502020204030204"/>
                <a:ea typeface="新細明體" panose="02020500000000000000" pitchFamily="18" charset="-120"/>
              </a:endParaRPr>
            </a:p>
          </p:txBody>
        </p:sp>
        <p:sp>
          <p:nvSpPr>
            <p:cNvPr id="11" name="文字方塊 10"/>
            <p:cNvSpPr txBox="1"/>
            <p:nvPr/>
          </p:nvSpPr>
          <p:spPr>
            <a:xfrm>
              <a:off x="5682692" y="3798164"/>
              <a:ext cx="2521503" cy="537443"/>
            </a:xfrm>
            <a:prstGeom prst="rect">
              <a:avLst/>
            </a:prstGeom>
            <a:noFill/>
          </p:spPr>
          <p:txBody>
            <a:bodyPr wrap="square" rtlCol="0">
              <a:spAutoFit/>
            </a:bodyPr>
            <a:lstStyle/>
            <a:p>
              <a:pPr defTabSz="685800">
                <a:defRPr/>
              </a:pPr>
              <a:r>
                <a:rPr lang="zh-TW" altLang="en-US" sz="1600" dirty="0">
                  <a:solidFill>
                    <a:prstClr val="black"/>
                  </a:solidFill>
                  <a:latin typeface="Calibri" panose="020F0502020204030204"/>
                  <a:ea typeface="新細明體" panose="02020500000000000000" pitchFamily="18" charset="-120"/>
                </a:rPr>
                <a:t>所有「擔當大任」的人</a:t>
              </a:r>
            </a:p>
            <a:p>
              <a:pPr defTabSz="685800">
                <a:defRPr/>
              </a:pPr>
              <a:endParaRPr lang="zh-TW" altLang="en-US" sz="1600" dirty="0">
                <a:solidFill>
                  <a:prstClr val="black"/>
                </a:solidFill>
                <a:latin typeface="Calibri" panose="020F0502020204030204"/>
                <a:ea typeface="新細明體" panose="02020500000000000000" pitchFamily="18" charset="-120"/>
              </a:endParaRPr>
            </a:p>
          </p:txBody>
        </p:sp>
      </p:grpSp>
      <p:grpSp>
        <p:nvGrpSpPr>
          <p:cNvPr id="17" name="群組 16"/>
          <p:cNvGrpSpPr/>
          <p:nvPr/>
        </p:nvGrpSpPr>
        <p:grpSpPr>
          <a:xfrm>
            <a:off x="6839941" y="2410449"/>
            <a:ext cx="2712455" cy="1246960"/>
            <a:chOff x="5673089" y="2412125"/>
            <a:chExt cx="2585085" cy="1121341"/>
          </a:xfrm>
        </p:grpSpPr>
        <p:sp>
          <p:nvSpPr>
            <p:cNvPr id="12" name="橢圓 11"/>
            <p:cNvSpPr/>
            <p:nvPr/>
          </p:nvSpPr>
          <p:spPr>
            <a:xfrm>
              <a:off x="5673089" y="2412125"/>
              <a:ext cx="2585085" cy="1121341"/>
            </a:xfrm>
            <a:prstGeom prst="ellipse">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TW" altLang="en-US" sz="1350">
                <a:solidFill>
                  <a:prstClr val="white"/>
                </a:solidFill>
                <a:latin typeface="Calibri" panose="020F0502020204030204"/>
                <a:ea typeface="新細明體" panose="02020500000000000000" pitchFamily="18" charset="-120"/>
              </a:endParaRPr>
            </a:p>
          </p:txBody>
        </p:sp>
        <p:sp>
          <p:nvSpPr>
            <p:cNvPr id="13" name="文字方塊 12"/>
            <p:cNvSpPr txBox="1"/>
            <p:nvPr/>
          </p:nvSpPr>
          <p:spPr>
            <a:xfrm>
              <a:off x="6130290" y="2501116"/>
              <a:ext cx="1700530" cy="857990"/>
            </a:xfrm>
            <a:prstGeom prst="rect">
              <a:avLst/>
            </a:prstGeom>
            <a:noFill/>
          </p:spPr>
          <p:txBody>
            <a:bodyPr wrap="square" rtlCol="0">
              <a:spAutoFit/>
            </a:bodyPr>
            <a:lstStyle/>
            <a:p>
              <a:pPr defTabSz="685800">
                <a:defRPr/>
              </a:pPr>
              <a:r>
                <a:rPr lang="zh-TW" altLang="en-US" sz="1400" dirty="0">
                  <a:solidFill>
                    <a:prstClr val="black"/>
                  </a:solidFill>
                  <a:latin typeface="Calibri" panose="020F0502020204030204"/>
                  <a:ea typeface="新細明體" panose="02020500000000000000" pitchFamily="18" charset="-120"/>
                </a:rPr>
                <a:t>所有經歷「苦其心志，勞其筋骨，餓其體膚，空乏其身，行拂亂其所為」的人。</a:t>
              </a:r>
            </a:p>
          </p:txBody>
        </p:sp>
      </p:grpSp>
      <p:grpSp>
        <p:nvGrpSpPr>
          <p:cNvPr id="19" name="群組 18"/>
          <p:cNvGrpSpPr/>
          <p:nvPr/>
        </p:nvGrpSpPr>
        <p:grpSpPr>
          <a:xfrm>
            <a:off x="3359708" y="4770000"/>
            <a:ext cx="3286955" cy="1971391"/>
            <a:chOff x="4738370" y="2230268"/>
            <a:chExt cx="4246880" cy="2020095"/>
          </a:xfrm>
        </p:grpSpPr>
        <p:sp>
          <p:nvSpPr>
            <p:cNvPr id="20" name="橢圓 19"/>
            <p:cNvSpPr/>
            <p:nvPr/>
          </p:nvSpPr>
          <p:spPr>
            <a:xfrm>
              <a:off x="4738370" y="2230268"/>
              <a:ext cx="4246880" cy="202009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TW" altLang="en-US" sz="1600">
                <a:solidFill>
                  <a:prstClr val="white"/>
                </a:solidFill>
                <a:latin typeface="Calibri" panose="020F0502020204030204"/>
                <a:ea typeface="新細明體" panose="02020500000000000000" pitchFamily="18" charset="-120"/>
              </a:endParaRPr>
            </a:p>
          </p:txBody>
        </p:sp>
        <p:sp>
          <p:nvSpPr>
            <p:cNvPr id="21" name="文字方塊 20"/>
            <p:cNvSpPr txBox="1"/>
            <p:nvPr/>
          </p:nvSpPr>
          <p:spPr>
            <a:xfrm>
              <a:off x="4973104" y="2974929"/>
              <a:ext cx="2337854" cy="851527"/>
            </a:xfrm>
            <a:prstGeom prst="rect">
              <a:avLst/>
            </a:prstGeom>
            <a:noFill/>
          </p:spPr>
          <p:txBody>
            <a:bodyPr wrap="square" rtlCol="0">
              <a:spAutoFit/>
            </a:bodyPr>
            <a:lstStyle/>
            <a:p>
              <a:pPr defTabSz="685800">
                <a:defRPr/>
              </a:pPr>
              <a:r>
                <a:rPr lang="zh-TW" altLang="en-US" sz="1600" dirty="0">
                  <a:solidFill>
                    <a:prstClr val="black"/>
                  </a:solidFill>
                  <a:latin typeface="Calibri" panose="020F0502020204030204"/>
                  <a:ea typeface="新細明體" panose="02020500000000000000" pitchFamily="18" charset="-120"/>
                </a:rPr>
                <a:t>所有「擔當大任」的人</a:t>
              </a:r>
            </a:p>
            <a:p>
              <a:pPr defTabSz="685800">
                <a:defRPr/>
              </a:pPr>
              <a:endParaRPr lang="zh-TW" altLang="en-US" sz="1600" dirty="0">
                <a:solidFill>
                  <a:prstClr val="black"/>
                </a:solidFill>
                <a:latin typeface="Calibri" panose="020F0502020204030204"/>
                <a:ea typeface="新細明體" panose="02020500000000000000" pitchFamily="18" charset="-120"/>
              </a:endParaRPr>
            </a:p>
          </p:txBody>
        </p:sp>
      </p:grpSp>
      <p:sp>
        <p:nvSpPr>
          <p:cNvPr id="23" name="橢圓 22"/>
          <p:cNvSpPr/>
          <p:nvPr/>
        </p:nvSpPr>
        <p:spPr>
          <a:xfrm>
            <a:off x="5344536" y="4765288"/>
            <a:ext cx="3369381" cy="1874564"/>
          </a:xfrm>
          <a:prstGeom prst="ellipse">
            <a:avLst/>
          </a:prstGeom>
          <a:solidFill>
            <a:srgbClr val="000000">
              <a:alpha val="10196"/>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TW" altLang="en-US" sz="1600">
              <a:solidFill>
                <a:prstClr val="white"/>
              </a:solidFill>
              <a:latin typeface="Calibri" panose="020F0502020204030204"/>
              <a:ea typeface="新細明體" panose="02020500000000000000" pitchFamily="18" charset="-120"/>
            </a:endParaRPr>
          </a:p>
        </p:txBody>
      </p:sp>
      <p:sp>
        <p:nvSpPr>
          <p:cNvPr id="24" name="文字方塊 23"/>
          <p:cNvSpPr txBox="1"/>
          <p:nvPr/>
        </p:nvSpPr>
        <p:spPr>
          <a:xfrm>
            <a:off x="6669115" y="5229212"/>
            <a:ext cx="1803161" cy="954107"/>
          </a:xfrm>
          <a:prstGeom prst="rect">
            <a:avLst/>
          </a:prstGeom>
          <a:noFill/>
          <a:ln>
            <a:noFill/>
          </a:ln>
        </p:spPr>
        <p:txBody>
          <a:bodyPr wrap="square" rtlCol="0">
            <a:spAutoFit/>
          </a:bodyPr>
          <a:lstStyle/>
          <a:p>
            <a:pPr defTabSz="685800">
              <a:defRPr/>
            </a:pPr>
            <a:r>
              <a:rPr lang="zh-TW" altLang="en-US" sz="1400" dirty="0">
                <a:solidFill>
                  <a:prstClr val="black"/>
                </a:solidFill>
                <a:latin typeface="Calibri" panose="020F0502020204030204"/>
                <a:ea typeface="新細明體" panose="02020500000000000000" pitchFamily="18" charset="-120"/>
              </a:rPr>
              <a:t>所有經歷「苦其心志，勞其筋骨，餓其體膚，空乏其身，行拂亂其所為」的人。</a:t>
            </a:r>
          </a:p>
        </p:txBody>
      </p:sp>
      <p:sp>
        <p:nvSpPr>
          <p:cNvPr id="2" name="矩形 1"/>
          <p:cNvSpPr/>
          <p:nvPr/>
        </p:nvSpPr>
        <p:spPr>
          <a:xfrm>
            <a:off x="1938640" y="1818434"/>
            <a:ext cx="429905" cy="54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TW" sz="3600" b="1" dirty="0">
                <a:ln w="0"/>
                <a:solidFill>
                  <a:prstClr val="white"/>
                </a:solidFill>
                <a:effectLst>
                  <a:outerShdw blurRad="38100" dist="19050" dir="2700000" algn="tl" rotWithShape="0">
                    <a:prstClr val="black">
                      <a:alpha val="40000"/>
                    </a:prstClr>
                  </a:outerShdw>
                </a:effectLst>
                <a:latin typeface="Calibri" panose="020F0502020204030204"/>
                <a:ea typeface="新細明體" panose="02020500000000000000" pitchFamily="18" charset="-120"/>
              </a:rPr>
              <a:t>A</a:t>
            </a:r>
            <a:endParaRPr lang="zh-TW" altLang="en-US" sz="3600" b="1" dirty="0">
              <a:ln w="0"/>
              <a:solidFill>
                <a:prstClr val="white"/>
              </a:solidFill>
              <a:effectLst>
                <a:outerShdw blurRad="38100" dist="19050" dir="2700000" algn="tl" rotWithShape="0">
                  <a:prstClr val="black">
                    <a:alpha val="40000"/>
                  </a:prstClr>
                </a:outerShdw>
              </a:effectLst>
              <a:latin typeface="Calibri" panose="020F0502020204030204"/>
              <a:ea typeface="新細明體" panose="02020500000000000000" pitchFamily="18" charset="-120"/>
            </a:endParaRPr>
          </a:p>
        </p:txBody>
      </p:sp>
      <p:sp>
        <p:nvSpPr>
          <p:cNvPr id="22" name="矩形 21"/>
          <p:cNvSpPr/>
          <p:nvPr/>
        </p:nvSpPr>
        <p:spPr>
          <a:xfrm>
            <a:off x="6170225" y="1818433"/>
            <a:ext cx="429905" cy="54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TW" sz="3600" b="1" dirty="0">
                <a:ln w="0"/>
                <a:solidFill>
                  <a:prstClr val="white"/>
                </a:solidFill>
                <a:effectLst>
                  <a:outerShdw blurRad="38100" dist="19050" dir="2700000" algn="tl" rotWithShape="0">
                    <a:prstClr val="black">
                      <a:alpha val="40000"/>
                    </a:prstClr>
                  </a:outerShdw>
                </a:effectLst>
                <a:latin typeface="Calibri" panose="020F0502020204030204"/>
                <a:ea typeface="新細明體" panose="02020500000000000000" pitchFamily="18" charset="-120"/>
              </a:rPr>
              <a:t>B</a:t>
            </a:r>
            <a:endParaRPr lang="zh-TW" altLang="en-US" sz="3600" b="1" dirty="0">
              <a:ln w="0"/>
              <a:solidFill>
                <a:prstClr val="white"/>
              </a:solidFill>
              <a:effectLst>
                <a:outerShdw blurRad="38100" dist="19050" dir="2700000" algn="tl" rotWithShape="0">
                  <a:prstClr val="black">
                    <a:alpha val="40000"/>
                  </a:prstClr>
                </a:outerShdw>
              </a:effectLst>
              <a:latin typeface="Calibri" panose="020F0502020204030204"/>
              <a:ea typeface="新細明體" panose="02020500000000000000" pitchFamily="18" charset="-120"/>
            </a:endParaRPr>
          </a:p>
        </p:txBody>
      </p:sp>
      <p:sp>
        <p:nvSpPr>
          <p:cNvPr id="26" name="矩形 25"/>
          <p:cNvSpPr/>
          <p:nvPr/>
        </p:nvSpPr>
        <p:spPr>
          <a:xfrm>
            <a:off x="2788477" y="4605595"/>
            <a:ext cx="429905" cy="54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TW" sz="3600" b="1" dirty="0">
                <a:ln w="0"/>
                <a:solidFill>
                  <a:prstClr val="white"/>
                </a:solidFill>
                <a:effectLst>
                  <a:outerShdw blurRad="38100" dist="19050" dir="2700000" algn="tl" rotWithShape="0">
                    <a:prstClr val="black">
                      <a:alpha val="40000"/>
                    </a:prstClr>
                  </a:outerShdw>
                </a:effectLst>
                <a:latin typeface="Calibri" panose="020F0502020204030204"/>
                <a:ea typeface="新細明體" panose="02020500000000000000" pitchFamily="18" charset="-120"/>
              </a:rPr>
              <a:t>C</a:t>
            </a:r>
            <a:endParaRPr lang="zh-TW" altLang="en-US" sz="3600" b="1" dirty="0">
              <a:ln w="0"/>
              <a:solidFill>
                <a:prstClr val="white"/>
              </a:solidFill>
              <a:effectLst>
                <a:outerShdw blurRad="38100" dist="19050" dir="2700000" algn="tl" rotWithShape="0">
                  <a:prstClr val="black">
                    <a:alpha val="40000"/>
                  </a:prstClr>
                </a:outerShdw>
              </a:effectLst>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3664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47528" y="692696"/>
            <a:ext cx="8568952" cy="5040560"/>
          </a:xfrm>
        </p:spPr>
        <p:txBody>
          <a:bodyPr>
            <a:noAutofit/>
          </a:bodyPr>
          <a:lstStyle/>
          <a:p>
            <a:pPr marL="0" indent="0">
              <a:lnSpc>
                <a:spcPct val="150000"/>
              </a:lnSpc>
              <a:buNone/>
            </a:pPr>
            <a:r>
              <a:rPr lang="zh-TW" altLang="en-US" sz="3600" b="1" dirty="0">
                <a:latin typeface="微軟正黑體" pitchFamily="34" charset="-120"/>
                <a:ea typeface="微軟正黑體" pitchFamily="34" charset="-120"/>
              </a:rPr>
              <a:t>用下列那個例子可以用來反駁孟子的論點？</a:t>
            </a:r>
            <a:endParaRPr lang="en-US" altLang="zh-TW" sz="3600" b="1" dirty="0">
              <a:latin typeface="微軟正黑體" pitchFamily="34" charset="-120"/>
              <a:ea typeface="微軟正黑體" pitchFamily="34" charset="-120"/>
            </a:endParaRPr>
          </a:p>
          <a:p>
            <a:pPr marL="0" indent="0">
              <a:lnSpc>
                <a:spcPct val="150000"/>
              </a:lnSpc>
              <a:buNone/>
            </a:pPr>
            <a:endParaRPr lang="en-US" altLang="zh-TW" sz="1200" b="1" dirty="0">
              <a:latin typeface="微軟正黑體" pitchFamily="34" charset="-120"/>
              <a:ea typeface="微軟正黑體" pitchFamily="34" charset="-120"/>
            </a:endParaRPr>
          </a:p>
          <a:p>
            <a:pPr marL="0" indent="0">
              <a:lnSpc>
                <a:spcPct val="150000"/>
              </a:lnSpc>
              <a:buNone/>
            </a:pPr>
            <a:r>
              <a:rPr lang="en-US" altLang="zh-TW" sz="3200" b="1" dirty="0">
                <a:latin typeface="微軟正黑體" pitchFamily="34" charset="-120"/>
                <a:ea typeface="微軟正黑體" pitchFamily="34" charset="-120"/>
              </a:rPr>
              <a:t>1. </a:t>
            </a:r>
            <a:r>
              <a:rPr lang="zh-TW" altLang="en-US" sz="3200" b="1" dirty="0">
                <a:latin typeface="微軟正黑體" pitchFamily="34" charset="-120"/>
                <a:ea typeface="微軟正黑體" pitchFamily="34" charset="-120"/>
              </a:rPr>
              <a:t>找一位經歷過困境卻未擔當重任的人</a:t>
            </a:r>
          </a:p>
          <a:p>
            <a:pPr marL="0" indent="0">
              <a:lnSpc>
                <a:spcPct val="150000"/>
              </a:lnSpc>
              <a:buNone/>
            </a:pPr>
            <a:r>
              <a:rPr lang="en-US" altLang="zh-TW" sz="3200" b="1" dirty="0">
                <a:latin typeface="微軟正黑體" pitchFamily="34" charset="-120"/>
                <a:ea typeface="微軟正黑體" pitchFamily="34" charset="-120"/>
              </a:rPr>
              <a:t>2.</a:t>
            </a:r>
            <a:r>
              <a:rPr lang="zh-TW" altLang="en-US" sz="3200" b="1" dirty="0">
                <a:latin typeface="微軟正黑體" pitchFamily="34" charset="-120"/>
                <a:ea typeface="微軟正黑體" pitchFamily="34" charset="-120"/>
              </a:rPr>
              <a:t> 找一位擔當重任卻未經歷困境的人</a:t>
            </a:r>
          </a:p>
          <a:p>
            <a:pPr marL="0" indent="0">
              <a:lnSpc>
                <a:spcPct val="150000"/>
              </a:lnSpc>
              <a:buNone/>
            </a:pPr>
            <a:r>
              <a:rPr lang="en-US" altLang="zh-TW" sz="3200" b="1" dirty="0">
                <a:latin typeface="微軟正黑體" pitchFamily="34" charset="-120"/>
                <a:ea typeface="微軟正黑體" pitchFamily="34" charset="-120"/>
              </a:rPr>
              <a:t>3.</a:t>
            </a:r>
            <a:r>
              <a:rPr lang="zh-TW" altLang="en-US" sz="3200" b="1" dirty="0">
                <a:latin typeface="微軟正黑體" pitchFamily="34" charset="-120"/>
                <a:ea typeface="微軟正黑體" pitchFamily="34" charset="-120"/>
              </a:rPr>
              <a:t> 找一位經歷困境且擔當重任的人</a:t>
            </a:r>
          </a:p>
          <a:p>
            <a:pPr marL="0" indent="0">
              <a:lnSpc>
                <a:spcPct val="150000"/>
              </a:lnSpc>
              <a:buNone/>
            </a:pPr>
            <a:r>
              <a:rPr lang="en-US" altLang="zh-TW" sz="3200" b="1" dirty="0">
                <a:latin typeface="微軟正黑體" pitchFamily="34" charset="-120"/>
                <a:ea typeface="微軟正黑體" pitchFamily="34" charset="-120"/>
              </a:rPr>
              <a:t>4. </a:t>
            </a:r>
            <a:r>
              <a:rPr lang="zh-TW" altLang="en-US" sz="3200" b="1" dirty="0">
                <a:latin typeface="微軟正黑體" pitchFamily="34" charset="-120"/>
                <a:ea typeface="微軟正黑體" pitchFamily="34" charset="-120"/>
              </a:rPr>
              <a:t>找一位沒有經歷困境，也未擔當重任的人</a:t>
            </a:r>
          </a:p>
        </p:txBody>
      </p:sp>
      <p:sp>
        <p:nvSpPr>
          <p:cNvPr id="4" name="投影片編號版面配置區 3"/>
          <p:cNvSpPr>
            <a:spLocks noGrp="1"/>
          </p:cNvSpPr>
          <p:nvPr>
            <p:ph type="sldNum" sz="quarter" idx="12"/>
          </p:nvPr>
        </p:nvSpPr>
        <p:spPr/>
        <p:txBody>
          <a:bodyPr/>
          <a:lstStyle/>
          <a:p>
            <a:pPr defTabSz="685800">
              <a:defRPr/>
            </a:pPr>
            <a:fld id="{A5D60DA8-43B6-4522-9FD3-91AEFA8EA617}" type="slidenum">
              <a:rPr lang="zh-TW" altLang="en-US">
                <a:solidFill>
                  <a:prstClr val="black">
                    <a:tint val="75000"/>
                  </a:prstClr>
                </a:solidFill>
                <a:latin typeface="Calibri" panose="020F0502020204030204"/>
                <a:ea typeface="新細明體" panose="02020500000000000000" pitchFamily="18" charset="-120"/>
              </a:rPr>
              <a:pPr defTabSz="685800">
                <a:defRPr/>
              </a:pPr>
              <a:t>27</a:t>
            </a:fld>
            <a:endParaRPr lang="zh-TW" altLang="en-US" dirty="0">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35023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63553" y="188640"/>
            <a:ext cx="8212075" cy="3997810"/>
          </a:xfrm>
        </p:spPr>
        <p:txBody>
          <a:bodyPr>
            <a:normAutofit fontScale="92500" lnSpcReduction="10000"/>
          </a:bodyPr>
          <a:lstStyle/>
          <a:p>
            <a:pPr marL="0" indent="0">
              <a:lnSpc>
                <a:spcPct val="100000"/>
              </a:lnSpc>
              <a:buNone/>
            </a:pPr>
            <a:r>
              <a:rPr lang="zh-TW" altLang="en-US" sz="4000" b="1" dirty="0">
                <a:latin typeface="微軟正黑體" pitchFamily="34" charset="-120"/>
                <a:ea typeface="微軟正黑體" pitchFamily="34" charset="-120"/>
              </a:rPr>
              <a:t>根據文本，孟子於第一段所舉人物</a:t>
            </a:r>
            <a:endParaRPr lang="en-US" altLang="zh-TW" sz="4000" b="1" dirty="0">
              <a:latin typeface="微軟正黑體" pitchFamily="34" charset="-120"/>
              <a:ea typeface="微軟正黑體" pitchFamily="34" charset="-120"/>
            </a:endParaRPr>
          </a:p>
          <a:p>
            <a:pPr marL="0" indent="0">
              <a:lnSpc>
                <a:spcPct val="100000"/>
              </a:lnSpc>
              <a:buNone/>
            </a:pPr>
            <a:r>
              <a:rPr lang="zh-TW" altLang="en-US" sz="4000" b="1" dirty="0">
                <a:latin typeface="微軟正黑體" pitchFamily="34" charset="-120"/>
                <a:ea typeface="微軟正黑體" pitchFamily="34" charset="-120"/>
              </a:rPr>
              <a:t>的說明，其共通條件為何？</a:t>
            </a:r>
            <a:endParaRPr lang="en-US" altLang="zh-TW" sz="4000" b="1" dirty="0">
              <a:latin typeface="微軟正黑體" pitchFamily="34" charset="-120"/>
              <a:ea typeface="微軟正黑體" pitchFamily="34" charset="-120"/>
            </a:endParaRPr>
          </a:p>
          <a:p>
            <a:pPr marL="0" indent="0" fontAlgn="base">
              <a:lnSpc>
                <a:spcPct val="100000"/>
              </a:lnSpc>
              <a:spcBef>
                <a:spcPct val="0"/>
              </a:spcBef>
              <a:spcAft>
                <a:spcPct val="0"/>
              </a:spcAft>
              <a:buNone/>
            </a:pPr>
            <a:endParaRPr lang="en-US" altLang="zh-TW" sz="3600" b="1" dirty="0"/>
          </a:p>
          <a:p>
            <a:pPr marL="0" indent="0" fontAlgn="base">
              <a:lnSpc>
                <a:spcPct val="100000"/>
              </a:lnSpc>
              <a:spcBef>
                <a:spcPct val="0"/>
              </a:spcBef>
              <a:spcAft>
                <a:spcPct val="0"/>
              </a:spcAft>
              <a:buNone/>
            </a:pPr>
            <a:r>
              <a:rPr lang="zh-TW" altLang="en-US" sz="3600" b="1" dirty="0">
                <a:solidFill>
                  <a:srgbClr val="FF0000"/>
                </a:solidFill>
                <a:latin typeface="Adobe 黑体 Std R" panose="020B0400000000000000" pitchFamily="34" charset="-128"/>
                <a:ea typeface="Adobe 黑体 Std R" panose="020B0400000000000000" pitchFamily="34" charset="-128"/>
              </a:rPr>
              <a:t>擬答：</a:t>
            </a:r>
            <a:endParaRPr lang="en-US" altLang="zh-TW" sz="3600" b="1" dirty="0">
              <a:solidFill>
                <a:srgbClr val="FF0000"/>
              </a:solidFill>
              <a:latin typeface="Adobe 黑体 Std R" panose="020B0400000000000000" pitchFamily="34" charset="-128"/>
              <a:ea typeface="Adobe 黑体 Std R" panose="020B0400000000000000" pitchFamily="34" charset="-128"/>
            </a:endParaRPr>
          </a:p>
          <a:p>
            <a:pPr marL="0" indent="0" fontAlgn="base">
              <a:lnSpc>
                <a:spcPct val="100000"/>
              </a:lnSpc>
              <a:spcBef>
                <a:spcPct val="0"/>
              </a:spcBef>
              <a:spcAft>
                <a:spcPct val="0"/>
              </a:spcAft>
              <a:buNone/>
            </a:pPr>
            <a:r>
              <a:rPr lang="en-US" altLang="zh-TW" sz="3300" b="1" dirty="0">
                <a:solidFill>
                  <a:srgbClr val="FF0000"/>
                </a:solidFill>
                <a:latin typeface="Adobe 黑体 Std R" panose="020B0400000000000000" pitchFamily="34" charset="-128"/>
                <a:ea typeface="Adobe 黑体 Std R" panose="020B0400000000000000" pitchFamily="34" charset="-128"/>
              </a:rPr>
              <a:t>1.</a:t>
            </a:r>
            <a:r>
              <a:rPr kumimoji="1" lang="zh-TW"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每個人都遇到不同的困境</a:t>
            </a:r>
            <a:r>
              <a:rPr kumimoji="1" lang="zh-TW" altLang="en-US"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 </a:t>
            </a:r>
            <a:endParaRPr kumimoji="1" lang="en-US"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endParaRPr>
          </a:p>
          <a:p>
            <a:pPr marL="0" indent="0" fontAlgn="base">
              <a:lnSpc>
                <a:spcPct val="100000"/>
              </a:lnSpc>
              <a:spcBef>
                <a:spcPct val="0"/>
              </a:spcBef>
              <a:spcAft>
                <a:spcPct val="0"/>
              </a:spcAft>
              <a:buNone/>
            </a:pPr>
            <a:r>
              <a:rPr kumimoji="1" lang="en-US"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2.</a:t>
            </a:r>
            <a:r>
              <a:rPr kumimoji="1" lang="zh-TW" altLang="en-US"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都有很高的能力或德行 </a:t>
            </a:r>
            <a:endParaRPr kumimoji="1" lang="en-US"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endParaRPr>
          </a:p>
          <a:p>
            <a:pPr marL="0" indent="0" fontAlgn="base">
              <a:lnSpc>
                <a:spcPct val="100000"/>
              </a:lnSpc>
              <a:spcBef>
                <a:spcPct val="0"/>
              </a:spcBef>
              <a:spcAft>
                <a:spcPct val="0"/>
              </a:spcAft>
              <a:buNone/>
            </a:pPr>
            <a:r>
              <a:rPr kumimoji="1" lang="en-US"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3.</a:t>
            </a:r>
            <a:r>
              <a:rPr kumimoji="1" lang="zh-TW" altLang="en-US"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對於國家都很有建樹或成就</a:t>
            </a:r>
            <a:endParaRPr kumimoji="1" lang="en-US"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endParaRPr>
          </a:p>
          <a:p>
            <a:pPr marL="0" indent="0" fontAlgn="base">
              <a:lnSpc>
                <a:spcPct val="100000"/>
              </a:lnSpc>
              <a:spcBef>
                <a:spcPct val="0"/>
              </a:spcBef>
              <a:spcAft>
                <a:spcPct val="0"/>
              </a:spcAft>
              <a:buNone/>
            </a:pPr>
            <a:r>
              <a:rPr kumimoji="1" lang="en-US"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4.</a:t>
            </a:r>
            <a:r>
              <a:rPr kumimoji="1" lang="zh-TW" altLang="en-US" sz="3300" dirty="0">
                <a:solidFill>
                  <a:srgbClr val="FF0000"/>
                </a:solidFill>
                <a:latin typeface="Adobe 黑体 Std R" panose="020B0400000000000000" pitchFamily="34" charset="-128"/>
                <a:ea typeface="Adobe 黑体 Std R" panose="020B0400000000000000" pitchFamily="34" charset="-128"/>
                <a:cs typeface="Times New Roman" pitchFamily="18" charset="0"/>
              </a:rPr>
              <a:t>都在困頓的時候獲得君王的賞識</a:t>
            </a:r>
            <a:endParaRPr kumimoji="1" lang="en-US" altLang="zh-TW" sz="3300" dirty="0">
              <a:solidFill>
                <a:srgbClr val="FF0000"/>
              </a:solidFill>
              <a:latin typeface="Adobe 黑体 Std R" panose="020B0400000000000000" pitchFamily="34" charset="-128"/>
              <a:ea typeface="Adobe 黑体 Std R" panose="020B0400000000000000" pitchFamily="34" charset="-128"/>
              <a:cs typeface="Times New Roman" pitchFamily="18" charset="0"/>
            </a:endParaRPr>
          </a:p>
          <a:p>
            <a:pPr marL="0" indent="0" fontAlgn="base">
              <a:lnSpc>
                <a:spcPct val="100000"/>
              </a:lnSpc>
              <a:spcBef>
                <a:spcPct val="0"/>
              </a:spcBef>
              <a:spcAft>
                <a:spcPct val="0"/>
              </a:spcAft>
              <a:buNone/>
            </a:pPr>
            <a:endParaRPr kumimoji="1" lang="zh-TW" altLang="en-US" sz="4800" dirty="0">
              <a:solidFill>
                <a:srgbClr val="FF0000"/>
              </a:solidFill>
              <a:latin typeface="Adobe 黑体 Std R" panose="020B0400000000000000" pitchFamily="34" charset="-128"/>
              <a:ea typeface="Adobe 黑体 Std R" panose="020B0400000000000000" pitchFamily="34" charset="-128"/>
              <a:cs typeface="新細明體" pitchFamily="18" charset="-120"/>
            </a:endParaRPr>
          </a:p>
          <a:p>
            <a:endParaRPr lang="zh-TW" altLang="en-US" sz="3600" b="1" dirty="0"/>
          </a:p>
        </p:txBody>
      </p:sp>
      <p:sp>
        <p:nvSpPr>
          <p:cNvPr id="4" name="投影片編號版面配置區 3"/>
          <p:cNvSpPr>
            <a:spLocks noGrp="1"/>
          </p:cNvSpPr>
          <p:nvPr>
            <p:ph type="sldNum" sz="quarter" idx="12"/>
          </p:nvPr>
        </p:nvSpPr>
        <p:spPr/>
        <p:txBody>
          <a:bodyPr/>
          <a:lstStyle/>
          <a:p>
            <a:pPr defTabSz="685800"/>
            <a:fld id="{A5D60DA8-43B6-4522-9FD3-91AEFA8EA617}" type="slidenum">
              <a:rPr lang="zh-TW" altLang="en-US">
                <a:solidFill>
                  <a:prstClr val="black">
                    <a:tint val="75000"/>
                  </a:prstClr>
                </a:solidFill>
                <a:latin typeface="Calibri" panose="020F0502020204030204"/>
                <a:ea typeface="新細明體" panose="02020500000000000000" pitchFamily="18" charset="-120"/>
              </a:rPr>
              <a:pPr defTabSz="685800"/>
              <a:t>28</a:t>
            </a:fld>
            <a:endParaRPr lang="zh-TW" altLang="en-US">
              <a:solidFill>
                <a:prstClr val="black">
                  <a:tint val="75000"/>
                </a:prstClr>
              </a:solidFill>
              <a:latin typeface="Calibri" panose="020F0502020204030204"/>
              <a:ea typeface="新細明體" panose="02020500000000000000" pitchFamily="18" charset="-120"/>
            </a:endParaRPr>
          </a:p>
        </p:txBody>
      </p:sp>
      <p:graphicFrame>
        <p:nvGraphicFramePr>
          <p:cNvPr id="6" name="表格 5"/>
          <p:cNvGraphicFramePr>
            <a:graphicFrameLocks noGrp="1"/>
          </p:cNvGraphicFramePr>
          <p:nvPr>
            <p:extLst/>
          </p:nvPr>
        </p:nvGraphicFramePr>
        <p:xfrm>
          <a:off x="2063552" y="4437113"/>
          <a:ext cx="8280920" cy="2088231"/>
        </p:xfrm>
        <a:graphic>
          <a:graphicData uri="http://schemas.openxmlformats.org/drawingml/2006/table">
            <a:tbl>
              <a:tblPr firstRow="1" firstCol="1" bandRow="1">
                <a:tableStyleId>{ED083AE6-46FA-4A59-8FB0-9F97EB10719F}</a:tableStyleId>
              </a:tblPr>
              <a:tblGrid>
                <a:gridCol w="1872208">
                  <a:extLst>
                    <a:ext uri="{9D8B030D-6E8A-4147-A177-3AD203B41FA5}">
                      <a16:colId xmlns:a16="http://schemas.microsoft.com/office/drawing/2014/main" val="20000"/>
                    </a:ext>
                  </a:extLst>
                </a:gridCol>
                <a:gridCol w="914446">
                  <a:extLst>
                    <a:ext uri="{9D8B030D-6E8A-4147-A177-3AD203B41FA5}">
                      <a16:colId xmlns:a16="http://schemas.microsoft.com/office/drawing/2014/main" val="20001"/>
                    </a:ext>
                  </a:extLst>
                </a:gridCol>
                <a:gridCol w="5494266">
                  <a:extLst>
                    <a:ext uri="{9D8B030D-6E8A-4147-A177-3AD203B41FA5}">
                      <a16:colId xmlns:a16="http://schemas.microsoft.com/office/drawing/2014/main" val="20002"/>
                    </a:ext>
                  </a:extLst>
                </a:gridCol>
              </a:tblGrid>
              <a:tr h="765685">
                <a:tc rowSpan="3">
                  <a:txBody>
                    <a:bodyPr/>
                    <a:lstStyle/>
                    <a:p>
                      <a:pPr algn="dist">
                        <a:spcAft>
                          <a:spcPts val="0"/>
                        </a:spcAft>
                      </a:pPr>
                      <a:r>
                        <a:rPr lang="zh-TW" sz="2800" kern="100" dirty="0">
                          <a:effectLst/>
                          <a:latin typeface="Adobe 黑体 Std R" panose="020B0400000000000000" pitchFamily="34" charset="-128"/>
                          <a:ea typeface="Adobe 黑体 Std R" panose="020B0400000000000000" pitchFamily="34" charset="-128"/>
                        </a:rPr>
                        <a:t>評分標準</a:t>
                      </a:r>
                      <a:endParaRPr lang="zh-TW" sz="2800" b="1" kern="100" dirty="0">
                        <a:solidFill>
                          <a:schemeClr val="tx1"/>
                        </a:solidFill>
                        <a:effectLst/>
                        <a:latin typeface="Adobe 黑体 Std R" panose="020B0400000000000000" pitchFamily="34" charset="-128"/>
                        <a:ea typeface="Adobe 黑体 Std R" panose="020B0400000000000000" pitchFamily="34" charset="-128"/>
                        <a:cs typeface="Times New Roman"/>
                      </a:endParaRPr>
                    </a:p>
                  </a:txBody>
                  <a:tcPr marL="49654" marR="49654" marT="0" marB="0" anchor="ctr"/>
                </a:tc>
                <a:tc>
                  <a:txBody>
                    <a:bodyPr/>
                    <a:lstStyle/>
                    <a:p>
                      <a:pPr>
                        <a:spcAft>
                          <a:spcPts val="0"/>
                        </a:spcAft>
                      </a:pPr>
                      <a:r>
                        <a:rPr lang="en-US" sz="2800" b="1" kern="100" dirty="0">
                          <a:effectLst/>
                          <a:latin typeface="微軟正黑體" pitchFamily="34" charset="-120"/>
                          <a:ea typeface="微軟正黑體" pitchFamily="34" charset="-120"/>
                        </a:rPr>
                        <a:t>0 </a:t>
                      </a:r>
                      <a:endParaRPr lang="zh-TW" sz="2800" b="1" kern="100" dirty="0">
                        <a:solidFill>
                          <a:schemeClr val="tx1"/>
                        </a:solidFill>
                        <a:effectLst/>
                        <a:latin typeface="微軟正黑體" pitchFamily="34" charset="-120"/>
                        <a:ea typeface="微軟正黑體" pitchFamily="34" charset="-120"/>
                        <a:cs typeface="Times New Roman"/>
                      </a:endParaRPr>
                    </a:p>
                  </a:txBody>
                  <a:tcPr marL="49654" marR="49654" marT="0" marB="0"/>
                </a:tc>
                <a:tc>
                  <a:txBody>
                    <a:bodyPr/>
                    <a:lstStyle/>
                    <a:p>
                      <a:pPr>
                        <a:spcAft>
                          <a:spcPts val="0"/>
                        </a:spcAft>
                      </a:pPr>
                      <a:r>
                        <a:rPr lang="zh-TW" sz="2800" b="1" kern="100" dirty="0">
                          <a:effectLst/>
                          <a:latin typeface="微軟正黑體" pitchFamily="34" charset="-120"/>
                          <a:ea typeface="微軟正黑體" pitchFamily="34" charset="-120"/>
                        </a:rPr>
                        <a:t>只寫出</a:t>
                      </a:r>
                      <a:r>
                        <a:rPr lang="en-US" sz="2800" b="1" kern="100" dirty="0">
                          <a:effectLst/>
                          <a:latin typeface="微軟正黑體" pitchFamily="34" charset="-120"/>
                          <a:ea typeface="微軟正黑體" pitchFamily="34" charset="-120"/>
                        </a:rPr>
                        <a:t>1</a:t>
                      </a:r>
                      <a:r>
                        <a:rPr lang="zh-TW" sz="2800" b="1" kern="100" dirty="0">
                          <a:effectLst/>
                          <a:latin typeface="微軟正黑體" pitchFamily="34" charset="-120"/>
                          <a:ea typeface="微軟正黑體" pitchFamily="34" charset="-120"/>
                        </a:rPr>
                        <a:t>或</a:t>
                      </a:r>
                      <a:r>
                        <a:rPr lang="en-US" sz="2800" b="1" kern="100" dirty="0">
                          <a:effectLst/>
                          <a:latin typeface="微軟正黑體" pitchFamily="34" charset="-120"/>
                          <a:ea typeface="微軟正黑體" pitchFamily="34" charset="-120"/>
                        </a:rPr>
                        <a:t>2</a:t>
                      </a:r>
                      <a:endParaRPr lang="zh-TW" sz="2800" b="1" kern="100" dirty="0">
                        <a:solidFill>
                          <a:schemeClr val="tx1"/>
                        </a:solidFill>
                        <a:effectLst/>
                        <a:latin typeface="微軟正黑體" pitchFamily="34" charset="-120"/>
                        <a:ea typeface="微軟正黑體" pitchFamily="34" charset="-120"/>
                        <a:cs typeface="Times New Roman"/>
                      </a:endParaRPr>
                    </a:p>
                  </a:txBody>
                  <a:tcPr marL="49654" marR="49654" marT="0" marB="0"/>
                </a:tc>
                <a:extLst>
                  <a:ext uri="{0D108BD9-81ED-4DB2-BD59-A6C34878D82A}">
                    <a16:rowId xmlns:a16="http://schemas.microsoft.com/office/drawing/2014/main" val="10000"/>
                  </a:ext>
                </a:extLst>
              </a:tr>
              <a:tr h="661273">
                <a:tc vMerge="1">
                  <a:txBody>
                    <a:bodyPr/>
                    <a:lstStyle/>
                    <a:p>
                      <a:endParaRPr lang="zh-TW" altLang="en-US"/>
                    </a:p>
                  </a:txBody>
                  <a:tcPr/>
                </a:tc>
                <a:tc>
                  <a:txBody>
                    <a:bodyPr/>
                    <a:lstStyle/>
                    <a:p>
                      <a:pPr>
                        <a:spcAft>
                          <a:spcPts val="0"/>
                        </a:spcAft>
                      </a:pPr>
                      <a:r>
                        <a:rPr lang="en-US" sz="2800" b="1" kern="100" dirty="0">
                          <a:effectLst/>
                          <a:latin typeface="微軟正黑體" pitchFamily="34" charset="-120"/>
                          <a:ea typeface="微軟正黑體" pitchFamily="34" charset="-120"/>
                        </a:rPr>
                        <a:t>1 </a:t>
                      </a:r>
                      <a:endParaRPr lang="zh-TW" sz="2800" b="1" kern="100" dirty="0">
                        <a:effectLst/>
                        <a:latin typeface="微軟正黑體" pitchFamily="34" charset="-120"/>
                        <a:ea typeface="微軟正黑體" pitchFamily="34" charset="-120"/>
                        <a:cs typeface="Times New Roman"/>
                      </a:endParaRPr>
                    </a:p>
                  </a:txBody>
                  <a:tcPr marL="49654" marR="49654" marT="0" marB="0"/>
                </a:tc>
                <a:tc>
                  <a:txBody>
                    <a:bodyPr/>
                    <a:lstStyle/>
                    <a:p>
                      <a:pPr>
                        <a:spcAft>
                          <a:spcPts val="0"/>
                        </a:spcAft>
                      </a:pPr>
                      <a:r>
                        <a:rPr lang="zh-TW" sz="2800" b="1" kern="100" dirty="0">
                          <a:effectLst/>
                          <a:latin typeface="微軟正黑體" pitchFamily="34" charset="-120"/>
                          <a:ea typeface="微軟正黑體" pitchFamily="34" charset="-120"/>
                        </a:rPr>
                        <a:t>寫出</a:t>
                      </a:r>
                      <a:r>
                        <a:rPr lang="en-US" sz="2800" b="1" kern="100" dirty="0">
                          <a:effectLst/>
                          <a:latin typeface="微軟正黑體" pitchFamily="34" charset="-120"/>
                          <a:ea typeface="微軟正黑體" pitchFamily="34" charset="-120"/>
                        </a:rPr>
                        <a:t>1</a:t>
                      </a:r>
                      <a:r>
                        <a:rPr lang="zh-TW" sz="2800" b="1" kern="100" dirty="0">
                          <a:effectLst/>
                          <a:latin typeface="微軟正黑體" pitchFamily="34" charset="-120"/>
                          <a:ea typeface="微軟正黑體" pitchFamily="34" charset="-120"/>
                        </a:rPr>
                        <a:t>及</a:t>
                      </a:r>
                      <a:r>
                        <a:rPr lang="zh-TW" altLang="en-US" sz="2800" b="1" kern="100" dirty="0">
                          <a:effectLst/>
                          <a:latin typeface="微軟正黑體" pitchFamily="34" charset="-120"/>
                          <a:ea typeface="微軟正黑體" pitchFamily="34" charset="-120"/>
                        </a:rPr>
                        <a:t> </a:t>
                      </a:r>
                      <a:r>
                        <a:rPr lang="en-US" altLang="zh-TW" sz="2800" b="1" kern="100" dirty="0">
                          <a:effectLst/>
                          <a:latin typeface="微軟正黑體" pitchFamily="34" charset="-120"/>
                          <a:ea typeface="微軟正黑體" pitchFamily="34" charset="-120"/>
                        </a:rPr>
                        <a:t>(</a:t>
                      </a:r>
                      <a:r>
                        <a:rPr lang="zh-TW" altLang="en-US" sz="2800" b="1" kern="100" dirty="0">
                          <a:effectLst/>
                          <a:latin typeface="微軟正黑體" pitchFamily="34" charset="-120"/>
                          <a:ea typeface="微軟正黑體" pitchFamily="34" charset="-120"/>
                        </a:rPr>
                        <a:t> </a:t>
                      </a:r>
                      <a:r>
                        <a:rPr lang="en-US" sz="2800" b="1" kern="100" dirty="0">
                          <a:effectLst/>
                          <a:latin typeface="微軟正黑體" pitchFamily="34" charset="-120"/>
                          <a:ea typeface="微軟正黑體" pitchFamily="34" charset="-120"/>
                        </a:rPr>
                        <a:t>2</a:t>
                      </a:r>
                      <a:r>
                        <a:rPr lang="zh-TW" altLang="en-US" sz="2800" b="1" kern="100" dirty="0">
                          <a:effectLst/>
                          <a:latin typeface="微軟正黑體" pitchFamily="34" charset="-120"/>
                          <a:ea typeface="微軟正黑體" pitchFamily="34" charset="-120"/>
                        </a:rPr>
                        <a:t> 或 </a:t>
                      </a:r>
                      <a:r>
                        <a:rPr lang="en-US" altLang="zh-TW" sz="2800" b="1" kern="100" dirty="0">
                          <a:effectLst/>
                          <a:latin typeface="微軟正黑體" pitchFamily="34" charset="-120"/>
                          <a:ea typeface="微軟正黑體" pitchFamily="34" charset="-120"/>
                        </a:rPr>
                        <a:t>3)</a:t>
                      </a:r>
                      <a:endParaRPr lang="zh-TW" sz="2800" b="1" kern="100" dirty="0">
                        <a:effectLst/>
                        <a:latin typeface="微軟正黑體" pitchFamily="34" charset="-120"/>
                        <a:ea typeface="微軟正黑體" pitchFamily="34" charset="-120"/>
                        <a:cs typeface="Times New Roman"/>
                      </a:endParaRPr>
                    </a:p>
                  </a:txBody>
                  <a:tcPr marL="49654" marR="49654" marT="0" marB="0"/>
                </a:tc>
                <a:extLst>
                  <a:ext uri="{0D108BD9-81ED-4DB2-BD59-A6C34878D82A}">
                    <a16:rowId xmlns:a16="http://schemas.microsoft.com/office/drawing/2014/main" val="10001"/>
                  </a:ext>
                </a:extLst>
              </a:tr>
              <a:tr h="661273">
                <a:tc vMerge="1">
                  <a:txBody>
                    <a:bodyPr/>
                    <a:lstStyle/>
                    <a:p>
                      <a:endParaRPr lang="zh-TW" altLang="en-US"/>
                    </a:p>
                  </a:txBody>
                  <a:tcPr/>
                </a:tc>
                <a:tc>
                  <a:txBody>
                    <a:bodyPr/>
                    <a:lstStyle/>
                    <a:p>
                      <a:pPr>
                        <a:spcAft>
                          <a:spcPts val="0"/>
                        </a:spcAft>
                      </a:pPr>
                      <a:r>
                        <a:rPr lang="en-US" sz="2800" b="1" kern="100" dirty="0">
                          <a:effectLst/>
                          <a:latin typeface="微軟正黑體" pitchFamily="34" charset="-120"/>
                          <a:ea typeface="微軟正黑體" pitchFamily="34" charset="-120"/>
                        </a:rPr>
                        <a:t>2 </a:t>
                      </a:r>
                      <a:endParaRPr lang="zh-TW" sz="2800" b="1" kern="100" dirty="0">
                        <a:effectLst/>
                        <a:latin typeface="微軟正黑體" pitchFamily="34" charset="-120"/>
                        <a:ea typeface="微軟正黑體" pitchFamily="34" charset="-120"/>
                        <a:cs typeface="Times New Roman"/>
                      </a:endParaRPr>
                    </a:p>
                  </a:txBody>
                  <a:tcPr marL="49654" marR="49654" marT="0" marB="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2800" b="1" kern="100" dirty="0">
                          <a:effectLst/>
                          <a:latin typeface="微軟正黑體" pitchFamily="34" charset="-120"/>
                          <a:ea typeface="微軟正黑體" pitchFamily="34" charset="-120"/>
                        </a:rPr>
                        <a:t>除了</a:t>
                      </a:r>
                      <a:r>
                        <a:rPr lang="zh-TW" altLang="zh-TW" sz="2800" b="1" kern="100" dirty="0">
                          <a:effectLst/>
                          <a:latin typeface="微軟正黑體" pitchFamily="34" charset="-120"/>
                          <a:ea typeface="微軟正黑體" pitchFamily="34" charset="-120"/>
                        </a:rPr>
                        <a:t>寫出</a:t>
                      </a:r>
                      <a:r>
                        <a:rPr lang="en-US" altLang="zh-TW" sz="2800" b="1" kern="100" dirty="0">
                          <a:effectLst/>
                          <a:latin typeface="微軟正黑體" pitchFamily="34" charset="-120"/>
                          <a:ea typeface="微軟正黑體" pitchFamily="34" charset="-120"/>
                        </a:rPr>
                        <a:t>1</a:t>
                      </a:r>
                      <a:r>
                        <a:rPr lang="zh-TW" altLang="zh-TW" sz="2800" b="1" kern="100" dirty="0">
                          <a:effectLst/>
                          <a:latin typeface="微軟正黑體" pitchFamily="34" charset="-120"/>
                          <a:ea typeface="微軟正黑體" pitchFamily="34" charset="-120"/>
                        </a:rPr>
                        <a:t>及</a:t>
                      </a:r>
                      <a:r>
                        <a:rPr lang="zh-TW" altLang="en-US" sz="2800" b="1" kern="100" dirty="0">
                          <a:effectLst/>
                          <a:latin typeface="微軟正黑體" pitchFamily="34" charset="-120"/>
                          <a:ea typeface="微軟正黑體" pitchFamily="34" charset="-120"/>
                        </a:rPr>
                        <a:t> </a:t>
                      </a:r>
                      <a:r>
                        <a:rPr lang="en-US" altLang="zh-TW" sz="2800" b="1" kern="100" dirty="0">
                          <a:effectLst/>
                          <a:latin typeface="微軟正黑體" pitchFamily="34" charset="-120"/>
                          <a:ea typeface="微軟正黑體" pitchFamily="34" charset="-120"/>
                        </a:rPr>
                        <a:t>(</a:t>
                      </a:r>
                      <a:r>
                        <a:rPr lang="zh-TW" altLang="en-US" sz="2800" b="1" kern="100" dirty="0">
                          <a:effectLst/>
                          <a:latin typeface="微軟正黑體" pitchFamily="34" charset="-120"/>
                          <a:ea typeface="微軟正黑體" pitchFamily="34" charset="-120"/>
                        </a:rPr>
                        <a:t> </a:t>
                      </a:r>
                      <a:r>
                        <a:rPr lang="en-US" altLang="zh-TW" sz="2800" b="1" kern="100" dirty="0">
                          <a:effectLst/>
                          <a:latin typeface="微軟正黑體" pitchFamily="34" charset="-120"/>
                          <a:ea typeface="微軟正黑體" pitchFamily="34" charset="-120"/>
                        </a:rPr>
                        <a:t>2</a:t>
                      </a:r>
                      <a:r>
                        <a:rPr lang="zh-TW" altLang="en-US" sz="2800" b="1" kern="100" dirty="0">
                          <a:effectLst/>
                          <a:latin typeface="微軟正黑體" pitchFamily="34" charset="-120"/>
                          <a:ea typeface="微軟正黑體" pitchFamily="34" charset="-120"/>
                        </a:rPr>
                        <a:t> 或 </a:t>
                      </a:r>
                      <a:r>
                        <a:rPr lang="en-US" altLang="zh-TW" sz="2800" b="1" kern="100" dirty="0">
                          <a:effectLst/>
                          <a:latin typeface="微軟正黑體" pitchFamily="34" charset="-120"/>
                          <a:ea typeface="微軟正黑體" pitchFamily="34" charset="-120"/>
                        </a:rPr>
                        <a:t>3)</a:t>
                      </a:r>
                      <a:r>
                        <a:rPr lang="zh-TW" altLang="en-US" sz="2800" b="1" kern="100" dirty="0">
                          <a:effectLst/>
                          <a:latin typeface="微軟正黑體" pitchFamily="34" charset="-120"/>
                          <a:ea typeface="微軟正黑體" pitchFamily="34" charset="-120"/>
                        </a:rPr>
                        <a:t>，</a:t>
                      </a:r>
                      <a:r>
                        <a:rPr lang="zh-TW" altLang="zh-TW" sz="2800" b="1" kern="100" dirty="0">
                          <a:effectLst/>
                          <a:latin typeface="微軟正黑體" pitchFamily="34" charset="-120"/>
                          <a:ea typeface="微軟正黑體" pitchFamily="34" charset="-120"/>
                          <a:cs typeface="Times New Roman"/>
                        </a:rPr>
                        <a:t> </a:t>
                      </a:r>
                      <a:r>
                        <a:rPr lang="zh-TW" altLang="en-US" sz="2800" b="1" kern="100" dirty="0">
                          <a:effectLst/>
                          <a:latin typeface="微軟正黑體" pitchFamily="34" charset="-120"/>
                          <a:ea typeface="微軟正黑體" pitchFamily="34" charset="-120"/>
                        </a:rPr>
                        <a:t>並提出</a:t>
                      </a:r>
                      <a:r>
                        <a:rPr lang="en-US" sz="2800" b="1" kern="100" dirty="0">
                          <a:effectLst/>
                          <a:latin typeface="微軟正黑體" pitchFamily="34" charset="-120"/>
                          <a:ea typeface="微軟正黑體" pitchFamily="34" charset="-120"/>
                        </a:rPr>
                        <a:t>4</a:t>
                      </a:r>
                      <a:endParaRPr lang="zh-TW" sz="2800" b="1" kern="100" dirty="0">
                        <a:effectLst/>
                        <a:latin typeface="微軟正黑體" pitchFamily="34" charset="-120"/>
                        <a:ea typeface="微軟正黑體" pitchFamily="34" charset="-120"/>
                        <a:cs typeface="Times New Roman"/>
                      </a:endParaRPr>
                    </a:p>
                  </a:txBody>
                  <a:tcPr marL="49654" marR="4965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1507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35560" y="548680"/>
            <a:ext cx="8191822" cy="3263504"/>
          </a:xfrm>
        </p:spPr>
        <p:txBody>
          <a:bodyPr>
            <a:noAutofit/>
          </a:bodyPr>
          <a:lstStyle/>
          <a:p>
            <a:pPr marL="0" indent="0">
              <a:lnSpc>
                <a:spcPct val="150000"/>
              </a:lnSpc>
              <a:buNone/>
            </a:pPr>
            <a:r>
              <a:rPr lang="zh-TW" altLang="en-US" sz="3200" b="1" dirty="0">
                <a:latin typeface="微軟正黑體" pitchFamily="34" charset="-120"/>
                <a:ea typeface="微軟正黑體" pitchFamily="34" charset="-120"/>
              </a:rPr>
              <a:t>根據孟子的論述，要將「生於憂患，死於安樂」作為努力的目標，我們應該如何實踐？</a:t>
            </a:r>
            <a:endParaRPr lang="en-US" altLang="zh-TW" sz="3200" b="1" dirty="0">
              <a:latin typeface="微軟正黑體" pitchFamily="34" charset="-120"/>
              <a:ea typeface="微軟正黑體" pitchFamily="34" charset="-120"/>
            </a:endParaRPr>
          </a:p>
          <a:p>
            <a:pPr marL="0" indent="0">
              <a:buNone/>
            </a:pPr>
            <a:endParaRPr lang="en-US" altLang="zh-TW" sz="3200" b="1" dirty="0"/>
          </a:p>
          <a:p>
            <a:pPr marL="385763" indent="-180975">
              <a:lnSpc>
                <a:spcPct val="150000"/>
              </a:lnSpc>
              <a:buAutoNum type="arabicPeriod"/>
            </a:pPr>
            <a:r>
              <a:rPr lang="zh-TW" altLang="en-US" sz="3200" b="1" dirty="0"/>
              <a:t>凡事吃苦耐勞</a:t>
            </a:r>
            <a:endParaRPr lang="en-US" altLang="zh-TW" sz="3200" b="1" dirty="0"/>
          </a:p>
          <a:p>
            <a:pPr marL="385763" indent="-180975">
              <a:lnSpc>
                <a:spcPct val="150000"/>
              </a:lnSpc>
              <a:buAutoNum type="arabicPeriod"/>
            </a:pPr>
            <a:r>
              <a:rPr lang="en-US" altLang="zh-TW" sz="3200" b="1" dirty="0"/>
              <a:t> </a:t>
            </a:r>
            <a:r>
              <a:rPr lang="zh-TW" altLang="en-US" sz="3200" b="1" dirty="0"/>
              <a:t>挑戰命運安排</a:t>
            </a:r>
            <a:endParaRPr lang="en-US" altLang="zh-TW" sz="3200" b="1" dirty="0"/>
          </a:p>
          <a:p>
            <a:pPr marL="385763" indent="-180975">
              <a:lnSpc>
                <a:spcPct val="150000"/>
              </a:lnSpc>
              <a:buAutoNum type="arabicPeriod"/>
            </a:pPr>
            <a:r>
              <a:rPr lang="en-US" altLang="zh-TW" sz="3200" b="1" dirty="0"/>
              <a:t> </a:t>
            </a:r>
            <a:r>
              <a:rPr lang="zh-TW" altLang="en-US" sz="3200" b="1" dirty="0"/>
              <a:t>在挫折中學習</a:t>
            </a:r>
            <a:endParaRPr lang="en-US" altLang="zh-TW" sz="3200" b="1" dirty="0"/>
          </a:p>
          <a:p>
            <a:pPr marL="385763" indent="-180975">
              <a:lnSpc>
                <a:spcPct val="150000"/>
              </a:lnSpc>
              <a:buAutoNum type="arabicPeriod"/>
            </a:pPr>
            <a:r>
              <a:rPr lang="en-US" altLang="zh-TW" sz="3200" b="1" dirty="0"/>
              <a:t> </a:t>
            </a:r>
            <a:r>
              <a:rPr lang="zh-TW" altLang="en-US" sz="3200" b="1" dirty="0"/>
              <a:t>在憂患中樂觀</a:t>
            </a:r>
          </a:p>
        </p:txBody>
      </p:sp>
      <p:sp>
        <p:nvSpPr>
          <p:cNvPr id="4" name="投影片編號版面配置區 3"/>
          <p:cNvSpPr>
            <a:spLocks noGrp="1"/>
          </p:cNvSpPr>
          <p:nvPr>
            <p:ph type="sldNum" sz="quarter" idx="12"/>
          </p:nvPr>
        </p:nvSpPr>
        <p:spPr/>
        <p:txBody>
          <a:bodyPr/>
          <a:lstStyle/>
          <a:p>
            <a:pPr defTabSz="685800"/>
            <a:fld id="{A5D60DA8-43B6-4522-9FD3-91AEFA8EA617}" type="slidenum">
              <a:rPr lang="zh-TW" altLang="en-US">
                <a:solidFill>
                  <a:prstClr val="black">
                    <a:tint val="75000"/>
                  </a:prstClr>
                </a:solidFill>
                <a:latin typeface="Calibri" panose="020F0502020204030204"/>
                <a:ea typeface="新細明體" panose="02020500000000000000" pitchFamily="18" charset="-120"/>
              </a:rPr>
              <a:pPr defTabSz="685800"/>
              <a:t>29</a:t>
            </a:fld>
            <a:endParaRPr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4129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895063" y="703814"/>
            <a:ext cx="5405279" cy="5400000"/>
          </a:xfrm>
          <a:prstGeom prst="rect">
            <a:avLst/>
          </a:prstGeom>
        </p:spPr>
      </p:pic>
      <p:cxnSp>
        <p:nvCxnSpPr>
          <p:cNvPr id="6" name="直線單箭頭接點 5"/>
          <p:cNvCxnSpPr/>
          <p:nvPr/>
        </p:nvCxnSpPr>
        <p:spPr>
          <a:xfrm flipV="1">
            <a:off x="5645427" y="1908314"/>
            <a:ext cx="2226365" cy="66260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8030818" y="1531731"/>
            <a:ext cx="1643269" cy="707886"/>
          </a:xfrm>
          <a:prstGeom prst="rect">
            <a:avLst/>
          </a:prstGeom>
          <a:noFill/>
        </p:spPr>
        <p:txBody>
          <a:bodyPr wrap="square" rtlCol="0">
            <a:spAutoFit/>
          </a:bodyPr>
          <a:lstStyle/>
          <a:p>
            <a:r>
              <a:rPr lang="en-US" altLang="zh-TW" sz="4000" dirty="0"/>
              <a:t>boy</a:t>
            </a:r>
            <a:endParaRPr lang="zh-TW" altLang="en-US" sz="4000" dirty="0"/>
          </a:p>
        </p:txBody>
      </p:sp>
      <p:cxnSp>
        <p:nvCxnSpPr>
          <p:cNvPr id="10" name="直線單箭頭接點 9"/>
          <p:cNvCxnSpPr/>
          <p:nvPr/>
        </p:nvCxnSpPr>
        <p:spPr>
          <a:xfrm>
            <a:off x="5956852" y="4006065"/>
            <a:ext cx="1808922" cy="1218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871792" y="3773972"/>
            <a:ext cx="1223861" cy="707886"/>
          </a:xfrm>
          <a:prstGeom prst="rect">
            <a:avLst/>
          </a:prstGeom>
        </p:spPr>
        <p:txBody>
          <a:bodyPr wrap="none">
            <a:spAutoFit/>
          </a:bodyPr>
          <a:lstStyle/>
          <a:p>
            <a:r>
              <a:rPr lang="en-US" altLang="zh-TW" sz="4000" dirty="0">
                <a:solidFill>
                  <a:srgbClr val="FF0000"/>
                </a:solidFill>
              </a:rPr>
              <a:t>buoy</a:t>
            </a:r>
            <a:endParaRPr lang="zh-TW" altLang="en-US" sz="4000" dirty="0">
              <a:solidFill>
                <a:srgbClr val="FF0000"/>
              </a:solidFill>
            </a:endParaRPr>
          </a:p>
        </p:txBody>
      </p:sp>
    </p:spTree>
    <p:extLst>
      <p:ext uri="{BB962C8B-B14F-4D97-AF65-F5344CB8AC3E}">
        <p14:creationId xmlns:p14="http://schemas.microsoft.com/office/powerpoint/2010/main" val="127265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30</a:t>
            </a:fld>
            <a:endParaRPr lang="zh-TW" altLang="en-US">
              <a:solidFill>
                <a:prstClr val="black">
                  <a:tint val="75000"/>
                </a:prstClr>
              </a:solidFill>
            </a:endParaRPr>
          </a:p>
        </p:txBody>
      </p:sp>
      <p:pic>
        <p:nvPicPr>
          <p:cNvPr id="5" name="圖片 4"/>
          <p:cNvPicPr>
            <a:picLocks noChangeAspect="1"/>
          </p:cNvPicPr>
          <p:nvPr/>
        </p:nvPicPr>
        <p:blipFill rotWithShape="1">
          <a:blip r:embed="rId2"/>
          <a:srcRect l="28768" t="20274" r="27754" b="10804"/>
          <a:stretch/>
        </p:blipFill>
        <p:spPr>
          <a:xfrm>
            <a:off x="649356" y="172278"/>
            <a:ext cx="7208192" cy="6427305"/>
          </a:xfrm>
          <a:prstGeom prst="rect">
            <a:avLst/>
          </a:prstGeom>
        </p:spPr>
      </p:pic>
      <p:sp>
        <p:nvSpPr>
          <p:cNvPr id="6" name="文字方塊 5"/>
          <p:cNvSpPr txBox="1"/>
          <p:nvPr/>
        </p:nvSpPr>
        <p:spPr>
          <a:xfrm>
            <a:off x="8431695" y="1470990"/>
            <a:ext cx="3101009" cy="3139321"/>
          </a:xfrm>
          <a:prstGeom prst="rect">
            <a:avLst/>
          </a:prstGeom>
          <a:noFill/>
        </p:spPr>
        <p:txBody>
          <a:bodyPr wrap="square" rtlCol="0">
            <a:spAutoFit/>
          </a:bodyPr>
          <a:lstStyle/>
          <a:p>
            <a:r>
              <a:rPr lang="zh-TW" altLang="en-US" dirty="0"/>
              <a:t>■評分標準：</a:t>
            </a:r>
          </a:p>
          <a:p>
            <a:r>
              <a:rPr lang="en-US" altLang="zh-TW" dirty="0"/>
              <a:t>(1)</a:t>
            </a:r>
            <a:r>
              <a:rPr lang="zh-TW" altLang="en-US" dirty="0"/>
              <a:t>能整理出明確的論點，是貫串整篇文章，讓後續討論是聚焦於此。</a:t>
            </a:r>
          </a:p>
          <a:p>
            <a:r>
              <a:rPr lang="en-US" altLang="zh-TW" dirty="0"/>
              <a:t>(2)</a:t>
            </a:r>
            <a:r>
              <a:rPr lang="zh-TW" altLang="en-US" dirty="0"/>
              <a:t>能整理出文章中支持論點的合理論據。</a:t>
            </a:r>
          </a:p>
          <a:p>
            <a:r>
              <a:rPr lang="en-US" altLang="zh-TW" dirty="0"/>
              <a:t>(3)</a:t>
            </a:r>
            <a:r>
              <a:rPr lang="zh-TW" altLang="en-US" dirty="0"/>
              <a:t>能整理文章內的實例</a:t>
            </a:r>
            <a:r>
              <a:rPr lang="en-US" altLang="zh-TW" dirty="0"/>
              <a:t>(</a:t>
            </a:r>
            <a:r>
              <a:rPr lang="zh-TW" altLang="en-US" dirty="0"/>
              <a:t>舉例論證</a:t>
            </a:r>
            <a:r>
              <a:rPr lang="en-US" altLang="zh-TW" dirty="0"/>
              <a:t>)</a:t>
            </a:r>
            <a:r>
              <a:rPr lang="zh-TW" altLang="en-US" dirty="0"/>
              <a:t>、或找到</a:t>
            </a:r>
            <a:r>
              <a:rPr lang="en-US" altLang="zh-TW" dirty="0"/>
              <a:t>(</a:t>
            </a:r>
            <a:r>
              <a:rPr lang="zh-TW" altLang="en-US" dirty="0"/>
              <a:t>注意到</a:t>
            </a:r>
            <a:r>
              <a:rPr lang="en-US" altLang="zh-TW" dirty="0"/>
              <a:t>)</a:t>
            </a:r>
            <a:r>
              <a:rPr lang="zh-TW" altLang="en-US" dirty="0"/>
              <a:t>反駁的論證。</a:t>
            </a:r>
          </a:p>
          <a:p>
            <a:r>
              <a:rPr lang="en-US" altLang="zh-TW" dirty="0"/>
              <a:t>(4)</a:t>
            </a:r>
            <a:r>
              <a:rPr lang="zh-TW" altLang="en-US" dirty="0"/>
              <a:t>能找出依據論據與例證寫出結論並呼應論點。</a:t>
            </a:r>
          </a:p>
        </p:txBody>
      </p:sp>
    </p:spTree>
    <p:extLst>
      <p:ext uri="{BB962C8B-B14F-4D97-AF65-F5344CB8AC3E}">
        <p14:creationId xmlns:p14="http://schemas.microsoft.com/office/powerpoint/2010/main" val="77291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5D60DA8-43B6-4522-9FD3-91AEFA8EA617}" type="slidenum">
              <a:rPr lang="zh-TW" altLang="en-US" smtClean="0">
                <a:solidFill>
                  <a:prstClr val="black">
                    <a:tint val="75000"/>
                  </a:prstClr>
                </a:solidFill>
              </a:rPr>
              <a:pPr/>
              <a:t>31</a:t>
            </a:fld>
            <a:endParaRPr lang="zh-TW" altLang="en-US">
              <a:solidFill>
                <a:prstClr val="black">
                  <a:tint val="75000"/>
                </a:prst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457363576"/>
              </p:ext>
            </p:extLst>
          </p:nvPr>
        </p:nvGraphicFramePr>
        <p:xfrm>
          <a:off x="1139689" y="636102"/>
          <a:ext cx="8083824" cy="6092020"/>
        </p:xfrm>
        <a:graphic>
          <a:graphicData uri="http://schemas.openxmlformats.org/drawingml/2006/table">
            <a:tbl>
              <a:tblPr firstRow="1" firstCol="1" bandRow="1">
                <a:tableStyleId>{5C22544A-7EE6-4342-B048-85BDC9FD1C3A}</a:tableStyleId>
              </a:tblPr>
              <a:tblGrid>
                <a:gridCol w="714069">
                  <a:extLst>
                    <a:ext uri="{9D8B030D-6E8A-4147-A177-3AD203B41FA5}">
                      <a16:colId xmlns:a16="http://schemas.microsoft.com/office/drawing/2014/main" val="4251026754"/>
                    </a:ext>
                  </a:extLst>
                </a:gridCol>
                <a:gridCol w="5143390">
                  <a:extLst>
                    <a:ext uri="{9D8B030D-6E8A-4147-A177-3AD203B41FA5}">
                      <a16:colId xmlns:a16="http://schemas.microsoft.com/office/drawing/2014/main" val="1367992305"/>
                    </a:ext>
                  </a:extLst>
                </a:gridCol>
                <a:gridCol w="2226365">
                  <a:extLst>
                    <a:ext uri="{9D8B030D-6E8A-4147-A177-3AD203B41FA5}">
                      <a16:colId xmlns:a16="http://schemas.microsoft.com/office/drawing/2014/main" val="827941451"/>
                    </a:ext>
                  </a:extLst>
                </a:gridCol>
              </a:tblGrid>
              <a:tr h="302909">
                <a:tc>
                  <a:txBody>
                    <a:bodyPr/>
                    <a:lstStyle/>
                    <a:p>
                      <a:pPr indent="-27305" algn="ctr">
                        <a:spcAft>
                          <a:spcPts val="120"/>
                        </a:spcAft>
                      </a:pPr>
                      <a:r>
                        <a:rPr lang="zh-TW" sz="1400" u="none" kern="100" dirty="0">
                          <a:solidFill>
                            <a:schemeClr val="bg1"/>
                          </a:solidFill>
                          <a:effectLst/>
                        </a:rPr>
                        <a:t>面向</a:t>
                      </a:r>
                      <a:endParaRPr lang="zh-TW" sz="1400" u="none"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nchor="ctr"/>
                </a:tc>
                <a:tc>
                  <a:txBody>
                    <a:bodyPr/>
                    <a:lstStyle/>
                    <a:p>
                      <a:pPr>
                        <a:spcAft>
                          <a:spcPts val="0"/>
                        </a:spcAft>
                      </a:pPr>
                      <a:r>
                        <a:rPr lang="zh-TW" sz="1400" kern="100">
                          <a:effectLst/>
                        </a:rPr>
                        <a:t>合理答案</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nchor="ctr"/>
                </a:tc>
                <a:tc>
                  <a:txBody>
                    <a:bodyPr/>
                    <a:lstStyle/>
                    <a:p>
                      <a:pPr>
                        <a:spcAft>
                          <a:spcPts val="0"/>
                        </a:spcAft>
                      </a:pPr>
                      <a:r>
                        <a:rPr lang="zh-TW" sz="1400" kern="100">
                          <a:effectLst/>
                        </a:rPr>
                        <a:t>評分準則</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extLst>
                  <a:ext uri="{0D108BD9-81ED-4DB2-BD59-A6C34878D82A}">
                    <a16:rowId xmlns:a16="http://schemas.microsoft.com/office/drawing/2014/main" val="396612495"/>
                  </a:ext>
                </a:extLst>
              </a:tr>
              <a:tr h="747218">
                <a:tc>
                  <a:txBody>
                    <a:bodyPr/>
                    <a:lstStyle/>
                    <a:p>
                      <a:pPr indent="-27305" algn="ctr">
                        <a:spcAft>
                          <a:spcPts val="120"/>
                        </a:spcAft>
                      </a:pPr>
                      <a:r>
                        <a:rPr lang="zh-TW" sz="1400" u="none" kern="100" dirty="0">
                          <a:solidFill>
                            <a:schemeClr val="bg1"/>
                          </a:solidFill>
                          <a:effectLst/>
                        </a:rPr>
                        <a:t>論點</a:t>
                      </a:r>
                      <a:endParaRPr lang="zh-TW" sz="1400" u="none"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marL="0" indent="0">
                        <a:spcAft>
                          <a:spcPts val="0"/>
                        </a:spcAft>
                        <a:buFont typeface="+mj-lt"/>
                        <a:buNone/>
                      </a:pPr>
                      <a:r>
                        <a:rPr lang="zh-TW" sz="1400" kern="100" dirty="0">
                          <a:effectLst/>
                        </a:rPr>
                        <a:t>香蕉可以迅速補充能量</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a:spcAft>
                          <a:spcPts val="0"/>
                        </a:spcAft>
                      </a:pPr>
                      <a:r>
                        <a:rPr lang="en-US" sz="1400" kern="100">
                          <a:effectLst/>
                        </a:rPr>
                        <a:t>Code 1</a:t>
                      </a:r>
                      <a:r>
                        <a:rPr lang="zh-TW" sz="1400" kern="100">
                          <a:effectLst/>
                        </a:rPr>
                        <a:t>：能整理出明確的論點</a:t>
                      </a:r>
                    </a:p>
                    <a:p>
                      <a:pPr>
                        <a:spcAft>
                          <a:spcPts val="0"/>
                        </a:spcAft>
                      </a:pPr>
                      <a:r>
                        <a:rPr lang="en-US" sz="1400" kern="100">
                          <a:effectLst/>
                        </a:rPr>
                        <a:t>Code 0</a:t>
                      </a:r>
                      <a:r>
                        <a:rPr lang="zh-TW" sz="1400" kern="100">
                          <a:effectLst/>
                        </a:rPr>
                        <a:t>：未能提出合理論據</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extLst>
                  <a:ext uri="{0D108BD9-81ED-4DB2-BD59-A6C34878D82A}">
                    <a16:rowId xmlns:a16="http://schemas.microsoft.com/office/drawing/2014/main" val="240909597"/>
                  </a:ext>
                </a:extLst>
              </a:tr>
              <a:tr h="934024">
                <a:tc>
                  <a:txBody>
                    <a:bodyPr/>
                    <a:lstStyle/>
                    <a:p>
                      <a:pPr indent="-27305" algn="ctr">
                        <a:spcAft>
                          <a:spcPts val="0"/>
                        </a:spcAft>
                      </a:pPr>
                      <a:r>
                        <a:rPr lang="en-US" sz="1400" u="none" strike="noStrike" kern="100" dirty="0" err="1">
                          <a:solidFill>
                            <a:schemeClr val="bg1"/>
                          </a:solidFill>
                          <a:effectLst/>
                        </a:rPr>
                        <a:t>論據</a:t>
                      </a:r>
                      <a:endParaRPr lang="zh-TW" sz="1400" u="none"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marL="342900" lvl="0" indent="-342900">
                        <a:spcAft>
                          <a:spcPts val="0"/>
                        </a:spcAft>
                        <a:buFont typeface="標楷體" panose="03000509000000000000" pitchFamily="65" charset="-120"/>
                        <a:buAutoNum type="arabicPeriod"/>
                      </a:pPr>
                      <a:r>
                        <a:rPr lang="zh-TW" sz="1400" kern="100" dirty="0">
                          <a:effectLst/>
                        </a:rPr>
                        <a:t>香蕉的糖分可迅速轉化為葡萄糖，立刻被人體吸收</a:t>
                      </a:r>
                    </a:p>
                    <a:p>
                      <a:pPr marL="342900" lvl="0" indent="-342900">
                        <a:spcAft>
                          <a:spcPts val="0"/>
                        </a:spcAft>
                        <a:buFont typeface="標楷體" panose="03000509000000000000" pitchFamily="65" charset="-120"/>
                        <a:buAutoNum type="arabicPeriod"/>
                      </a:pPr>
                      <a:r>
                        <a:rPr lang="zh-TW" sz="1400" kern="100" dirty="0">
                          <a:effectLst/>
                        </a:rPr>
                        <a:t>香蕉屬於高鉀食品，鉀離子可強化肌力及肌耐力</a:t>
                      </a:r>
                    </a:p>
                    <a:p>
                      <a:pPr marL="342900" lvl="0" indent="-342900">
                        <a:spcAft>
                          <a:spcPts val="0"/>
                        </a:spcAft>
                        <a:buFont typeface="標楷體" panose="03000509000000000000" pitchFamily="65" charset="-120"/>
                        <a:buAutoNum type="arabicPeriod"/>
                      </a:pPr>
                      <a:r>
                        <a:rPr lang="zh-TW" sz="1400" kern="100" dirty="0">
                          <a:effectLst/>
                        </a:rPr>
                        <a:t>香蕉內含豐富的可溶性纖維，也就是果膠，可幫助消化</a:t>
                      </a:r>
                      <a:endParaRPr lang="zh-TW" sz="1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8" marR="53288" marT="0" marB="0"/>
                </a:tc>
                <a:tc>
                  <a:txBody>
                    <a:bodyPr/>
                    <a:lstStyle/>
                    <a:p>
                      <a:pPr>
                        <a:spcAft>
                          <a:spcPts val="0"/>
                        </a:spcAft>
                      </a:pPr>
                      <a:r>
                        <a:rPr lang="en-US" sz="1400" kern="100">
                          <a:effectLst/>
                        </a:rPr>
                        <a:t>Code 2</a:t>
                      </a:r>
                      <a:r>
                        <a:rPr lang="zh-TW" sz="1400" kern="100">
                          <a:effectLst/>
                        </a:rPr>
                        <a:t>：提出</a:t>
                      </a:r>
                      <a:r>
                        <a:rPr lang="en-US" sz="1400" kern="100">
                          <a:effectLst/>
                        </a:rPr>
                        <a:t>2</a:t>
                      </a:r>
                      <a:r>
                        <a:rPr lang="zh-TW" sz="1400" kern="100">
                          <a:effectLst/>
                        </a:rPr>
                        <a:t>個以上</a:t>
                      </a:r>
                    </a:p>
                    <a:p>
                      <a:pPr>
                        <a:spcAft>
                          <a:spcPts val="0"/>
                        </a:spcAft>
                      </a:pPr>
                      <a:r>
                        <a:rPr lang="en-US" sz="1400" kern="100">
                          <a:effectLst/>
                        </a:rPr>
                        <a:t>Code 1</a:t>
                      </a:r>
                      <a:r>
                        <a:rPr lang="zh-TW" sz="1400" kern="100">
                          <a:effectLst/>
                        </a:rPr>
                        <a:t>：提出</a:t>
                      </a:r>
                      <a:r>
                        <a:rPr lang="en-US" sz="1400" kern="100">
                          <a:effectLst/>
                        </a:rPr>
                        <a:t>1</a:t>
                      </a:r>
                      <a:r>
                        <a:rPr lang="zh-TW" sz="1400" kern="100">
                          <a:effectLst/>
                        </a:rPr>
                        <a:t>個</a:t>
                      </a:r>
                    </a:p>
                    <a:p>
                      <a:pPr>
                        <a:spcAft>
                          <a:spcPts val="0"/>
                        </a:spcAft>
                      </a:pPr>
                      <a:r>
                        <a:rPr lang="en-US" sz="1400" kern="100">
                          <a:effectLst/>
                        </a:rPr>
                        <a:t>Code 0</a:t>
                      </a:r>
                      <a:r>
                        <a:rPr lang="zh-TW" sz="1400" kern="100">
                          <a:effectLst/>
                        </a:rPr>
                        <a:t>：未能提出合理論據</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extLst>
                  <a:ext uri="{0D108BD9-81ED-4DB2-BD59-A6C34878D82A}">
                    <a16:rowId xmlns:a16="http://schemas.microsoft.com/office/drawing/2014/main" val="2388450823"/>
                  </a:ext>
                </a:extLst>
              </a:tr>
              <a:tr h="1681243">
                <a:tc>
                  <a:txBody>
                    <a:bodyPr/>
                    <a:lstStyle/>
                    <a:p>
                      <a:pPr indent="-27305" algn="ctr">
                        <a:spcAft>
                          <a:spcPts val="0"/>
                        </a:spcAft>
                      </a:pPr>
                      <a:r>
                        <a:rPr lang="en-US" sz="1400" u="none" strike="noStrike" kern="100" dirty="0" err="1">
                          <a:solidFill>
                            <a:schemeClr val="bg1"/>
                          </a:solidFill>
                          <a:effectLst/>
                        </a:rPr>
                        <a:t>論證</a:t>
                      </a:r>
                      <a:endParaRPr lang="zh-TW" sz="1400" u="none"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marL="342900" lvl="0" indent="-342900">
                        <a:spcAft>
                          <a:spcPts val="0"/>
                        </a:spcAft>
                        <a:buClr>
                          <a:srgbClr val="222222"/>
                        </a:buClr>
                        <a:buSzPts val="1150"/>
                        <a:buFont typeface="+mj-lt"/>
                        <a:buAutoNum type="arabicPeriod"/>
                      </a:pPr>
                      <a:r>
                        <a:rPr lang="zh-TW" sz="1400" kern="100">
                          <a:effectLst/>
                        </a:rPr>
                        <a:t>運動前不能吃太飽</a:t>
                      </a:r>
                    </a:p>
                    <a:p>
                      <a:pPr marL="342900" lvl="0" indent="-342900">
                        <a:spcAft>
                          <a:spcPts val="0"/>
                        </a:spcAft>
                        <a:buClr>
                          <a:srgbClr val="222222"/>
                        </a:buClr>
                        <a:buSzPts val="1150"/>
                        <a:buFont typeface="+mj-lt"/>
                        <a:buAutoNum type="arabicPeriod"/>
                      </a:pPr>
                      <a:r>
                        <a:rPr lang="zh-TW" sz="1400" kern="100">
                          <a:effectLst/>
                        </a:rPr>
                        <a:t>體育競賽相當耗費體力，中途不吃點東西很影響競技狀態。半途吃香蕉，主要目的是補足身體迅速流失的能量。</a:t>
                      </a:r>
                    </a:p>
                    <a:p>
                      <a:pPr marL="342900" lvl="0" indent="-342900">
                        <a:spcAft>
                          <a:spcPts val="0"/>
                        </a:spcAft>
                        <a:buClr>
                          <a:srgbClr val="222222"/>
                        </a:buClr>
                        <a:buSzPts val="1150"/>
                        <a:buFont typeface="+mj-lt"/>
                        <a:buAutoNum type="arabicPeriod"/>
                      </a:pPr>
                      <a:r>
                        <a:rPr lang="zh-TW" sz="1400" kern="100">
                          <a:effectLst/>
                        </a:rPr>
                        <a:t>對於職業運動員來說，飲食是要嚴格控制的，由專業的營養師來安排，職業運動員一天至少吃一根香蕉，甚至是一餐就吃一根。</a:t>
                      </a:r>
                    </a:p>
                    <a:p>
                      <a:pPr marL="342900" lvl="0" indent="-342900">
                        <a:spcAft>
                          <a:spcPts val="0"/>
                        </a:spcAft>
                        <a:buClr>
                          <a:srgbClr val="222222"/>
                        </a:buClr>
                        <a:buSzPts val="1150"/>
                        <a:buFont typeface="+mj-lt"/>
                        <a:buAutoNum type="arabicPeriod"/>
                      </a:pPr>
                      <a:r>
                        <a:rPr lang="zh-TW" sz="1400" kern="100">
                          <a:effectLst/>
                        </a:rPr>
                        <a:t>足球、網球等運動員還喜歡在上場前吃香蕉</a:t>
                      </a:r>
                    </a:p>
                    <a:p>
                      <a:pPr marL="342900" lvl="0" indent="-342900">
                        <a:spcAft>
                          <a:spcPts val="0"/>
                        </a:spcAft>
                        <a:buClr>
                          <a:srgbClr val="222222"/>
                        </a:buClr>
                        <a:buSzPts val="1150"/>
                        <a:buFont typeface="+mj-lt"/>
                        <a:buAutoNum type="arabicPeriod"/>
                      </a:pPr>
                      <a:r>
                        <a:rPr lang="en-US" sz="1400" kern="100">
                          <a:effectLst/>
                        </a:rPr>
                        <a:t>NBA</a:t>
                      </a:r>
                      <a:r>
                        <a:rPr lang="zh-TW" sz="1400" kern="100">
                          <a:effectLst/>
                        </a:rPr>
                        <a:t>勇士隊的</a:t>
                      </a:r>
                      <a:r>
                        <a:rPr lang="en-US" sz="1400" kern="100">
                          <a:effectLst/>
                        </a:rPr>
                        <a:t>Stephen Curry</a:t>
                      </a:r>
                      <a:r>
                        <a:rPr lang="zh-TW" sz="1400" kern="100">
                          <a:effectLst/>
                        </a:rPr>
                        <a:t>也有類似經驗，他偶爾會被鏡頭拍到在球員休息區上吃香蕉。</a:t>
                      </a:r>
                      <a:endParaRPr lang="zh-TW" sz="1400" kern="100">
                        <a:effectLst/>
                        <a:latin typeface="Calibri" panose="020F0502020204030204" pitchFamily="34" charset="0"/>
                        <a:ea typeface="新細明體" panose="02020500000000000000" pitchFamily="18" charset="-120"/>
                        <a:cs typeface="Arial" panose="020B0604020202020204" pitchFamily="34" charset="0"/>
                      </a:endParaRPr>
                    </a:p>
                  </a:txBody>
                  <a:tcPr marL="53288" marR="53288" marT="0" marB="0"/>
                </a:tc>
                <a:tc>
                  <a:txBody>
                    <a:bodyPr/>
                    <a:lstStyle/>
                    <a:p>
                      <a:pPr>
                        <a:spcAft>
                          <a:spcPts val="0"/>
                        </a:spcAft>
                      </a:pPr>
                      <a:r>
                        <a:rPr lang="en-US" sz="1400" kern="100">
                          <a:effectLst/>
                        </a:rPr>
                        <a:t>Code 2</a:t>
                      </a:r>
                      <a:r>
                        <a:rPr lang="zh-TW" sz="1400" kern="100">
                          <a:effectLst/>
                        </a:rPr>
                        <a:t>：提出</a:t>
                      </a:r>
                      <a:r>
                        <a:rPr lang="en-US" sz="1400" kern="100">
                          <a:effectLst/>
                        </a:rPr>
                        <a:t>2</a:t>
                      </a:r>
                      <a:r>
                        <a:rPr lang="zh-TW" sz="1400" kern="100">
                          <a:effectLst/>
                        </a:rPr>
                        <a:t>個以上</a:t>
                      </a:r>
                    </a:p>
                    <a:p>
                      <a:pPr>
                        <a:spcAft>
                          <a:spcPts val="0"/>
                        </a:spcAft>
                      </a:pPr>
                      <a:r>
                        <a:rPr lang="en-US" sz="1400" kern="100">
                          <a:effectLst/>
                        </a:rPr>
                        <a:t>Code 1</a:t>
                      </a:r>
                      <a:r>
                        <a:rPr lang="zh-TW" sz="1400" kern="100">
                          <a:effectLst/>
                        </a:rPr>
                        <a:t>：提出</a:t>
                      </a:r>
                      <a:r>
                        <a:rPr lang="en-US" sz="1400" kern="100">
                          <a:effectLst/>
                        </a:rPr>
                        <a:t>1</a:t>
                      </a:r>
                      <a:r>
                        <a:rPr lang="zh-TW" sz="1400" kern="100">
                          <a:effectLst/>
                        </a:rPr>
                        <a:t>個</a:t>
                      </a:r>
                    </a:p>
                    <a:p>
                      <a:pPr>
                        <a:spcAft>
                          <a:spcPts val="0"/>
                        </a:spcAft>
                      </a:pPr>
                      <a:r>
                        <a:rPr lang="en-US" sz="1400" kern="100">
                          <a:effectLst/>
                        </a:rPr>
                        <a:t>Code 0</a:t>
                      </a:r>
                      <a:r>
                        <a:rPr lang="zh-TW" sz="1400" kern="100">
                          <a:effectLst/>
                        </a:rPr>
                        <a:t>：未能提出合理論證過程</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extLst>
                  <a:ext uri="{0D108BD9-81ED-4DB2-BD59-A6C34878D82A}">
                    <a16:rowId xmlns:a16="http://schemas.microsoft.com/office/drawing/2014/main" val="3386043783"/>
                  </a:ext>
                </a:extLst>
              </a:tr>
              <a:tr h="934024">
                <a:tc>
                  <a:txBody>
                    <a:bodyPr/>
                    <a:lstStyle/>
                    <a:p>
                      <a:pPr indent="-27305" algn="ctr">
                        <a:spcAft>
                          <a:spcPts val="0"/>
                        </a:spcAft>
                      </a:pPr>
                      <a:r>
                        <a:rPr lang="zh-TW" sz="1400" u="none" kern="100" dirty="0">
                          <a:solidFill>
                            <a:schemeClr val="bg1"/>
                          </a:solidFill>
                          <a:effectLst/>
                        </a:rPr>
                        <a:t>例外情況</a:t>
                      </a:r>
                      <a:endParaRPr lang="zh-TW" sz="1400" u="none"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marL="342900" lvl="0" indent="-342900">
                        <a:spcAft>
                          <a:spcPts val="0"/>
                        </a:spcAft>
                        <a:buFont typeface="+mj-lt"/>
                        <a:buAutoNum type="arabicPeriod"/>
                      </a:pPr>
                      <a:r>
                        <a:rPr lang="zh-TW" sz="1400" kern="100">
                          <a:effectLst/>
                        </a:rPr>
                        <a:t>一般情況下香蕉是不能吃多的，研究顯示，每天吃兩根香蕉最好。</a:t>
                      </a:r>
                    </a:p>
                    <a:p>
                      <a:pPr marL="342900" lvl="0" indent="-342900">
                        <a:spcAft>
                          <a:spcPts val="0"/>
                        </a:spcAft>
                        <a:buFont typeface="+mj-lt"/>
                        <a:buAutoNum type="arabicPeriod"/>
                      </a:pPr>
                      <a:r>
                        <a:rPr lang="zh-TW" sz="1400" kern="100">
                          <a:effectLst/>
                        </a:rPr>
                        <a:t>香蕉營養價值雖高，但是並非人人適宜吃。香蕉含鉀高，患有急慢性腎炎、腎功能不全者，都不適合多吃。</a:t>
                      </a:r>
                    </a:p>
                    <a:p>
                      <a:pPr marL="342900" lvl="0" indent="-342900">
                        <a:spcAft>
                          <a:spcPts val="0"/>
                        </a:spcAft>
                        <a:buFont typeface="+mj-lt"/>
                        <a:buAutoNum type="arabicPeriod"/>
                      </a:pPr>
                      <a:r>
                        <a:rPr lang="zh-TW" sz="1400" kern="100">
                          <a:effectLst/>
                        </a:rPr>
                        <a:t>香蕉糖分高，糖尿病患者不適合吃香蕉。</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a:spcAft>
                          <a:spcPts val="0"/>
                        </a:spcAft>
                      </a:pPr>
                      <a:r>
                        <a:rPr lang="en-US" sz="1400" kern="100">
                          <a:effectLst/>
                        </a:rPr>
                        <a:t>Code 1</a:t>
                      </a:r>
                      <a:r>
                        <a:rPr lang="zh-TW" sz="1400" kern="100">
                          <a:effectLst/>
                        </a:rPr>
                        <a:t>：提出</a:t>
                      </a:r>
                      <a:r>
                        <a:rPr lang="en-US" sz="1400" kern="100">
                          <a:effectLst/>
                        </a:rPr>
                        <a:t>1</a:t>
                      </a:r>
                      <a:r>
                        <a:rPr lang="zh-TW" sz="1400" kern="100">
                          <a:effectLst/>
                        </a:rPr>
                        <a:t>個以上</a:t>
                      </a:r>
                    </a:p>
                    <a:p>
                      <a:pPr>
                        <a:spcAft>
                          <a:spcPts val="0"/>
                        </a:spcAft>
                      </a:pPr>
                      <a:r>
                        <a:rPr lang="en-US" sz="1400" kern="100">
                          <a:effectLst/>
                        </a:rPr>
                        <a:t>Code 0</a:t>
                      </a:r>
                      <a:r>
                        <a:rPr lang="zh-TW" sz="1400" kern="100">
                          <a:effectLst/>
                        </a:rPr>
                        <a:t>：未能提出合理例外情況</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extLst>
                  <a:ext uri="{0D108BD9-81ED-4DB2-BD59-A6C34878D82A}">
                    <a16:rowId xmlns:a16="http://schemas.microsoft.com/office/drawing/2014/main" val="334839077"/>
                  </a:ext>
                </a:extLst>
              </a:tr>
              <a:tr h="1120829">
                <a:tc>
                  <a:txBody>
                    <a:bodyPr/>
                    <a:lstStyle/>
                    <a:p>
                      <a:pPr indent="-27305" algn="ctr">
                        <a:spcAft>
                          <a:spcPts val="0"/>
                        </a:spcAft>
                      </a:pPr>
                      <a:r>
                        <a:rPr lang="en-US" sz="1400" u="none" strike="noStrike" kern="100" dirty="0" err="1">
                          <a:solidFill>
                            <a:schemeClr val="bg1"/>
                          </a:solidFill>
                          <a:effectLst/>
                        </a:rPr>
                        <a:t>結論</a:t>
                      </a:r>
                      <a:endParaRPr lang="zh-TW" sz="1400" u="none"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a:spcAft>
                          <a:spcPts val="0"/>
                        </a:spcAft>
                      </a:pPr>
                      <a:r>
                        <a:rPr lang="zh-TW" sz="1400" kern="100">
                          <a:effectLst/>
                        </a:rPr>
                        <a:t>運動比賽中吃香蕉，可以補足身體迅速流失的能量。</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tc>
                  <a:txBody>
                    <a:bodyPr/>
                    <a:lstStyle/>
                    <a:p>
                      <a:pPr>
                        <a:spcAft>
                          <a:spcPts val="0"/>
                        </a:spcAft>
                      </a:pPr>
                      <a:r>
                        <a:rPr lang="en-US" sz="1400" kern="100" dirty="0">
                          <a:effectLst/>
                        </a:rPr>
                        <a:t>Code 1</a:t>
                      </a:r>
                      <a:r>
                        <a:rPr lang="zh-TW" sz="1400" kern="100" dirty="0">
                          <a:effectLst/>
                        </a:rPr>
                        <a:t>：能依據上述論據與例證寫出文章結論</a:t>
                      </a:r>
                    </a:p>
                    <a:p>
                      <a:pPr>
                        <a:spcAft>
                          <a:spcPts val="0"/>
                        </a:spcAft>
                      </a:pPr>
                      <a:r>
                        <a:rPr lang="en-US" sz="1400" kern="100" dirty="0">
                          <a:effectLst/>
                        </a:rPr>
                        <a:t>Code 0</a:t>
                      </a:r>
                      <a:r>
                        <a:rPr lang="zh-TW" sz="1400" kern="100" dirty="0">
                          <a:effectLst/>
                        </a:rPr>
                        <a:t>：未能依據上述論據與例證寫出合理的結論</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288" marR="53288" marT="0" marB="0"/>
                </a:tc>
                <a:extLst>
                  <a:ext uri="{0D108BD9-81ED-4DB2-BD59-A6C34878D82A}">
                    <a16:rowId xmlns:a16="http://schemas.microsoft.com/office/drawing/2014/main" val="1454636046"/>
                  </a:ext>
                </a:extLst>
              </a:tr>
            </a:tbl>
          </a:graphicData>
        </a:graphic>
      </p:graphicFrame>
    </p:spTree>
    <p:extLst>
      <p:ext uri="{BB962C8B-B14F-4D97-AF65-F5344CB8AC3E}">
        <p14:creationId xmlns:p14="http://schemas.microsoft.com/office/powerpoint/2010/main" val="6912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1" y="93239"/>
            <a:ext cx="5181392"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素養導向評量的實踐</a:t>
            </a:r>
          </a:p>
        </p:txBody>
      </p:sp>
      <p:cxnSp>
        <p:nvCxnSpPr>
          <p:cNvPr id="10" name="直線接點 9"/>
          <p:cNvCxnSpPr/>
          <p:nvPr/>
        </p:nvCxnSpPr>
        <p:spPr>
          <a:xfrm>
            <a:off x="1524000" y="976738"/>
            <a:ext cx="525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1" y="1088945"/>
            <a:ext cx="525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2" name="資料庫圖表 11"/>
          <p:cNvGraphicFramePr/>
          <p:nvPr>
            <p:extLst>
              <p:ext uri="{D42A27DB-BD31-4B8C-83A1-F6EECF244321}">
                <p14:modId xmlns:p14="http://schemas.microsoft.com/office/powerpoint/2010/main" val="2516061009"/>
              </p:ext>
            </p:extLst>
          </p:nvPr>
        </p:nvGraphicFramePr>
        <p:xfrm>
          <a:off x="2828193" y="1708492"/>
          <a:ext cx="6455229" cy="4343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438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1" y="93239"/>
            <a:ext cx="5181392"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素養導向評量的實踐</a:t>
            </a:r>
          </a:p>
        </p:txBody>
      </p:sp>
      <p:cxnSp>
        <p:nvCxnSpPr>
          <p:cNvPr id="10" name="直線接點 9"/>
          <p:cNvCxnSpPr/>
          <p:nvPr/>
        </p:nvCxnSpPr>
        <p:spPr>
          <a:xfrm>
            <a:off x="1524000" y="976738"/>
            <a:ext cx="525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1" y="1088945"/>
            <a:ext cx="525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p:nvPicPr>
        <p:blipFill>
          <a:blip r:embed="rId3"/>
          <a:stretch>
            <a:fillRect/>
          </a:stretch>
        </p:blipFill>
        <p:spPr>
          <a:xfrm>
            <a:off x="2530851" y="1422455"/>
            <a:ext cx="6803726" cy="2097206"/>
          </a:xfrm>
          <a:prstGeom prst="rect">
            <a:avLst/>
          </a:prstGeom>
        </p:spPr>
      </p:pic>
      <p:graphicFrame>
        <p:nvGraphicFramePr>
          <p:cNvPr id="15" name="資料庫圖表 14"/>
          <p:cNvGraphicFramePr/>
          <p:nvPr>
            <p:extLst>
              <p:ext uri="{D42A27DB-BD31-4B8C-83A1-F6EECF244321}">
                <p14:modId xmlns:p14="http://schemas.microsoft.com/office/powerpoint/2010/main" val="1747897238"/>
              </p:ext>
            </p:extLst>
          </p:nvPr>
        </p:nvGraphicFramePr>
        <p:xfrm>
          <a:off x="4697109" y="3232685"/>
          <a:ext cx="4523092" cy="2833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右彎箭號 15"/>
          <p:cNvSpPr/>
          <p:nvPr/>
        </p:nvSpPr>
        <p:spPr>
          <a:xfrm flipV="1">
            <a:off x="3036277" y="3519661"/>
            <a:ext cx="1306286" cy="1502230"/>
          </a:xfrm>
          <a:prstGeom prst="bentArrow">
            <a:avLst>
              <a:gd name="adj1" fmla="val 20833"/>
              <a:gd name="adj2" fmla="val 25000"/>
              <a:gd name="adj3" fmla="val 25000"/>
              <a:gd name="adj4" fmla="val 43750"/>
            </a:avLst>
          </a:prstGeom>
          <a:solidFill>
            <a:schemeClr val="accent6">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466390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085153" y="116671"/>
            <a:ext cx="5181392"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a:t>
            </a:r>
            <a:r>
              <a:rPr lang="zh-TW" altLang="en-US" b="1" dirty="0">
                <a:solidFill>
                  <a:srgbClr val="FF0000"/>
                </a:solidFill>
                <a:latin typeface="微軟正黑體" panose="020B0604030504040204" pitchFamily="34" charset="-120"/>
                <a:ea typeface="微軟正黑體" panose="020B0604030504040204" pitchFamily="34" charset="-120"/>
              </a:rPr>
              <a:t>導向</a:t>
            </a:r>
            <a:r>
              <a:rPr lang="zh-TW" altLang="en-US" b="1" dirty="0">
                <a:solidFill>
                  <a:srgbClr val="0DAFB3"/>
                </a:solidFill>
                <a:latin typeface="微軟正黑體" panose="020B0604030504040204" pitchFamily="34" charset="-120"/>
                <a:ea typeface="微軟正黑體" panose="020B0604030504040204" pitchFamily="34" charset="-120"/>
              </a:rPr>
              <a:t>評量的實踐</a:t>
            </a:r>
          </a:p>
        </p:txBody>
      </p:sp>
      <p:cxnSp>
        <p:nvCxnSpPr>
          <p:cNvPr id="10" name="直線接點 9"/>
          <p:cNvCxnSpPr/>
          <p:nvPr/>
        </p:nvCxnSpPr>
        <p:spPr>
          <a:xfrm>
            <a:off x="812800" y="973303"/>
            <a:ext cx="525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971821" y="1085510"/>
            <a:ext cx="525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8" name="內容版面配置區 3"/>
          <p:cNvGraphicFramePr>
            <a:graphicFrameLocks noGrp="1"/>
          </p:cNvGraphicFramePr>
          <p:nvPr>
            <p:extLst>
              <p:ext uri="{D42A27DB-BD31-4B8C-83A1-F6EECF244321}">
                <p14:modId xmlns:p14="http://schemas.microsoft.com/office/powerpoint/2010/main" val="966547333"/>
              </p:ext>
            </p:extLst>
          </p:nvPr>
        </p:nvGraphicFramePr>
        <p:xfrm>
          <a:off x="1085153" y="1324622"/>
          <a:ext cx="5181390" cy="523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字方塊 1"/>
          <p:cNvSpPr txBox="1"/>
          <p:nvPr/>
        </p:nvSpPr>
        <p:spPr>
          <a:xfrm>
            <a:off x="1918879" y="1856804"/>
            <a:ext cx="947057" cy="461665"/>
          </a:xfrm>
          <a:prstGeom prst="rect">
            <a:avLst/>
          </a:prstGeom>
          <a:noFill/>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引導</a:t>
            </a:r>
          </a:p>
        </p:txBody>
      </p:sp>
      <p:sp>
        <p:nvSpPr>
          <p:cNvPr id="12" name="文字方塊 11"/>
          <p:cNvSpPr txBox="1"/>
          <p:nvPr/>
        </p:nvSpPr>
        <p:spPr>
          <a:xfrm>
            <a:off x="971822" y="3108661"/>
            <a:ext cx="947057" cy="461665"/>
          </a:xfrm>
          <a:prstGeom prst="rect">
            <a:avLst/>
          </a:prstGeom>
          <a:noFill/>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帶動</a:t>
            </a:r>
          </a:p>
        </p:txBody>
      </p:sp>
      <p:sp>
        <p:nvSpPr>
          <p:cNvPr id="13" name="文字方塊 12"/>
          <p:cNvSpPr txBox="1"/>
          <p:nvPr/>
        </p:nvSpPr>
        <p:spPr>
          <a:xfrm>
            <a:off x="6369340" y="4267013"/>
            <a:ext cx="947057" cy="461665"/>
          </a:xfrm>
          <a:prstGeom prst="rect">
            <a:avLst/>
          </a:prstGeom>
          <a:noFill/>
        </p:spPr>
        <p:txBody>
          <a:bodyPr wrap="square" rtlCol="0">
            <a:spAutoFit/>
          </a:bodyPr>
          <a:lstStyle/>
          <a:p>
            <a:r>
              <a:rPr lang="zh-TW" altLang="en-US" sz="2400" dirty="0">
                <a:solidFill>
                  <a:srgbClr val="FF0000"/>
                </a:solidFill>
                <a:latin typeface="微軟正黑體" panose="020B0604030504040204" pitchFamily="34" charset="-120"/>
                <a:ea typeface="微軟正黑體" panose="020B0604030504040204" pitchFamily="34" charset="-120"/>
              </a:rPr>
              <a:t>培養</a:t>
            </a:r>
          </a:p>
        </p:txBody>
      </p:sp>
      <p:sp>
        <p:nvSpPr>
          <p:cNvPr id="3" name="矩形 2"/>
          <p:cNvSpPr/>
          <p:nvPr/>
        </p:nvSpPr>
        <p:spPr>
          <a:xfrm>
            <a:off x="6096000" y="1335507"/>
            <a:ext cx="5780313" cy="1569660"/>
          </a:xfrm>
          <a:prstGeom prst="rect">
            <a:avLst/>
          </a:prstGeom>
        </p:spPr>
        <p:txBody>
          <a:bodyPr wrap="square">
            <a:spAutoFit/>
          </a:bodyPr>
          <a:lstStyle/>
          <a:p>
            <a:r>
              <a:rPr lang="en-US" altLang="zh-TW" sz="3200" dirty="0">
                <a:latin typeface="微軟正黑體" panose="020B0604030504040204" pitchFamily="34" charset="-120"/>
                <a:ea typeface="微軟正黑體" panose="020B0604030504040204" pitchFamily="34" charset="-120"/>
              </a:rPr>
              <a:t>Q: </a:t>
            </a:r>
            <a:r>
              <a:rPr lang="zh-TW" altLang="en-US" sz="3200" dirty="0">
                <a:latin typeface="微軟正黑體" panose="020B0604030504040204" pitchFamily="34" charset="-120"/>
                <a:ea typeface="微軟正黑體" panose="020B0604030504040204" pitchFamily="34" charset="-120"/>
              </a:rPr>
              <a:t>在紙筆測驗中加入素養導向的評量試題就能夠培養核心素養嗎？</a:t>
            </a:r>
          </a:p>
        </p:txBody>
      </p:sp>
    </p:spTree>
    <p:extLst>
      <p:ext uri="{BB962C8B-B14F-4D97-AF65-F5344CB8AC3E}">
        <p14:creationId xmlns:p14="http://schemas.microsoft.com/office/powerpoint/2010/main" val="39367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146630" y="592895"/>
            <a:ext cx="8149590" cy="1325563"/>
          </a:xfrm>
        </p:spPr>
        <p:txBody>
          <a:bodyPr>
            <a:normAutofit/>
          </a:bodyPr>
          <a:lstStyle/>
          <a:p>
            <a:r>
              <a:rPr lang="zh-TW" altLang="en-US" sz="3600" b="1" dirty="0">
                <a:latin typeface="微軟正黑體" panose="020B0604030504040204" pitchFamily="34" charset="-120"/>
                <a:ea typeface="微軟正黑體" panose="020B0604030504040204" pitchFamily="34" charset="-120"/>
              </a:rPr>
              <a:t>界定素養導向評量要素一</a:t>
            </a:r>
            <a:endParaRPr lang="zh-TW" altLang="en-US" sz="3600" b="1" dirty="0"/>
          </a:p>
        </p:txBody>
      </p:sp>
      <p:sp>
        <p:nvSpPr>
          <p:cNvPr id="3" name="內容版面配置區 2"/>
          <p:cNvSpPr>
            <a:spLocks noGrp="1"/>
          </p:cNvSpPr>
          <p:nvPr>
            <p:ph idx="1"/>
          </p:nvPr>
        </p:nvSpPr>
        <p:spPr>
          <a:xfrm>
            <a:off x="1146630" y="1805934"/>
            <a:ext cx="9869714" cy="4259865"/>
          </a:xfrm>
        </p:spPr>
        <p:txBody>
          <a:bodyPr>
            <a:noAutofit/>
          </a:bodyPr>
          <a:lstStyle/>
          <a:p>
            <a:pPr marL="0" indent="0">
              <a:lnSpc>
                <a:spcPct val="160000"/>
              </a:lnSpc>
              <a:buNone/>
            </a:pPr>
            <a:r>
              <a:rPr lang="zh-TW" altLang="en-US" dirty="0">
                <a:latin typeface="微軟正黑體" panose="020B0604030504040204" pitchFamily="34" charset="-120"/>
                <a:ea typeface="微軟正黑體" panose="020B0604030504040204" pitchFamily="34" charset="-120"/>
              </a:rPr>
              <a:t>要素</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zh-TW" altLang="en-US" u="sng" dirty="0">
                <a:latin typeface="微軟正黑體" panose="020B0604030504040204" pitchFamily="34" charset="-120"/>
                <a:ea typeface="微軟正黑體" panose="020B0604030504040204" pitchFamily="34" charset="-120"/>
              </a:rPr>
              <a:t>強調真實的情境、真實問題</a:t>
            </a:r>
            <a:r>
              <a:rPr lang="zh-TW" altLang="en-US" dirty="0">
                <a:latin typeface="微軟正黑體" panose="020B0604030504040204" pitchFamily="34" charset="-120"/>
                <a:ea typeface="微軟正黑體" panose="020B0604030504040204" pitchFamily="34" charset="-120"/>
              </a:rPr>
              <a:t>：</a:t>
            </a:r>
          </a:p>
          <a:p>
            <a:pPr marL="0" indent="0">
              <a:lnSpc>
                <a:spcPct val="160000"/>
              </a:lnSpc>
              <a:buNone/>
            </a:pPr>
            <a:r>
              <a:rPr lang="zh-TW" altLang="en-US" dirty="0">
                <a:latin typeface="微軟正黑體" panose="020B0604030504040204" pitchFamily="34" charset="-120"/>
                <a:ea typeface="微軟正黑體" panose="020B0604030504040204" pitchFamily="34" charset="-120"/>
              </a:rPr>
              <a:t>核心素養定義強調「應用在生活情境的能力」，不同於以往的紙筆測驗多著墨於知識和理解層次的評量，素養導向則較強調應用核心知識與技能以解決真實情境脈絡中的問題。除了真實脈絡之外，素養導向之問題應盡可能接近真實世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包含日常生活情境、學術探究情境以及學習脈絡情境</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中會問的問題。</a:t>
            </a:r>
          </a:p>
        </p:txBody>
      </p:sp>
      <p:sp>
        <p:nvSpPr>
          <p:cNvPr id="4" name="投影片編號版面配置區 3"/>
          <p:cNvSpPr>
            <a:spLocks noGrp="1"/>
          </p:cNvSpPr>
          <p:nvPr>
            <p:ph type="sldNum" sz="quarter" idx="12"/>
          </p:nvPr>
        </p:nvSpPr>
        <p:spPr>
          <a:xfrm>
            <a:off x="8348925" y="6065799"/>
            <a:ext cx="2057400" cy="365125"/>
          </a:xfrm>
        </p:spPr>
        <p:txBody>
          <a:bodyPr/>
          <a:lstStyle/>
          <a:p>
            <a:r>
              <a:rPr lang="en-US" altLang="zh-TW" sz="1600" dirty="0"/>
              <a:t>5</a:t>
            </a:r>
            <a:endParaRPr lang="zh-TW" altLang="en-US" sz="1600" dirty="0"/>
          </a:p>
        </p:txBody>
      </p:sp>
    </p:spTree>
    <p:extLst>
      <p:ext uri="{BB962C8B-B14F-4D97-AF65-F5344CB8AC3E}">
        <p14:creationId xmlns:p14="http://schemas.microsoft.com/office/powerpoint/2010/main" val="3619230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6B0CC3F-B90B-4FD0-9F7E-AC8FA6C10EA8}"/>
              </a:ext>
            </a:extLst>
          </p:cNvPr>
          <p:cNvSpPr/>
          <p:nvPr/>
        </p:nvSpPr>
        <p:spPr>
          <a:xfrm>
            <a:off x="1189973" y="1678489"/>
            <a:ext cx="961998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hlinkClick r:id="rId3"/>
              </a:rPr>
              <a:t>https://maps.ngdc.noaa.gov/viewers/hazards/?layers=2&amp;extent=-180,70,180,-70</a:t>
            </a:r>
            <a:endPar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835298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006021" y="185007"/>
            <a:ext cx="8149590" cy="1325563"/>
          </a:xfrm>
        </p:spPr>
        <p:txBody>
          <a:bodyPr>
            <a:normAutofit/>
          </a:bodyPr>
          <a:lstStyle/>
          <a:p>
            <a:r>
              <a:rPr lang="zh-TW" altLang="en-US" sz="3600" b="1" dirty="0">
                <a:latin typeface="微軟正黑體" panose="020B0604030504040204" pitchFamily="34" charset="-120"/>
                <a:ea typeface="微軟正黑體" panose="020B0604030504040204" pitchFamily="34" charset="-120"/>
              </a:rPr>
              <a:t>界定素養導向評量要素二</a:t>
            </a:r>
            <a:endParaRPr lang="zh-TW" altLang="en-US" sz="3600" b="1" dirty="0"/>
          </a:p>
        </p:txBody>
      </p:sp>
      <p:sp>
        <p:nvSpPr>
          <p:cNvPr id="3" name="內容版面配置區 2"/>
          <p:cNvSpPr>
            <a:spLocks noGrp="1"/>
          </p:cNvSpPr>
          <p:nvPr>
            <p:ph idx="1"/>
          </p:nvPr>
        </p:nvSpPr>
        <p:spPr>
          <a:xfrm>
            <a:off x="1006021" y="1335580"/>
            <a:ext cx="10406743" cy="4259865"/>
          </a:xfrm>
        </p:spPr>
        <p:txBody>
          <a:bodyPr>
            <a:noAutofit/>
          </a:bodyPr>
          <a:lstStyle/>
          <a:p>
            <a:pPr marL="0" indent="0">
              <a:lnSpc>
                <a:spcPct val="150000"/>
              </a:lnSpc>
              <a:buNone/>
            </a:pPr>
            <a:r>
              <a:rPr lang="zh-TW" altLang="en-US" dirty="0">
                <a:latin typeface="微軟正黑體" panose="020B0604030504040204" pitchFamily="34" charset="-120"/>
                <a:ea typeface="微軟正黑體" panose="020B0604030504040204" pitchFamily="34" charset="-120"/>
              </a:rPr>
              <a:t>要素</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u="sng" dirty="0">
                <a:latin typeface="微軟正黑體" panose="020B0604030504040204" pitchFamily="34" charset="-120"/>
                <a:ea typeface="微軟正黑體" panose="020B0604030504040204" pitchFamily="34" charset="-120"/>
              </a:rPr>
              <a:t>強調跨領域（學科）核心素養或是學科素養</a:t>
            </a:r>
            <a:r>
              <a:rPr lang="zh-TW" altLang="en-US" dirty="0">
                <a:latin typeface="微軟正黑體" panose="020B0604030504040204" pitchFamily="34" charset="-120"/>
                <a:ea typeface="微軟正黑體" panose="020B0604030504040204" pitchFamily="34" charset="-120"/>
              </a:rPr>
              <a:t>：</a:t>
            </a:r>
          </a:p>
          <a:p>
            <a:pPr marL="457200" indent="-457200">
              <a:lnSpc>
                <a:spcPct val="150000"/>
              </a:lnSpc>
              <a:buAutoNum type="arabicParenBoth"/>
            </a:pPr>
            <a:r>
              <a:rPr lang="zh-TW" altLang="en-US" dirty="0">
                <a:latin typeface="微軟正黑體" panose="020B0604030504040204" pitchFamily="34" charset="-120"/>
                <a:ea typeface="微軟正黑體" panose="020B0604030504040204" pitchFamily="34" charset="-120"/>
              </a:rPr>
              <a:t>跨領域（學科）核心素養係指如總綱所定義三面九項中所指出之符號運用、多元表徵、資訊媒體識讀與運用以及系統性思考等跨學科甚至跨領域的共同核心能力，並非專指跨學科的題材。</a:t>
            </a:r>
          </a:p>
          <a:p>
            <a:pPr marL="457200" indent="-457200">
              <a:lnSpc>
                <a:spcPct val="150000"/>
              </a:lnSpc>
              <a:buAutoNum type="arabicParenBoth"/>
            </a:pPr>
            <a:r>
              <a:rPr lang="zh-TW" altLang="en-US" dirty="0">
                <a:latin typeface="微軟正黑體" panose="020B0604030504040204" pitchFamily="34" charset="-120"/>
                <a:ea typeface="微軟正黑體" panose="020B0604030504040204" pitchFamily="34" charset="-120"/>
              </a:rPr>
              <a:t>學科素養則強調結合「學習表現」與「學習內容」應用於真實情境的問題中：素養導向評量強調「學習表現」和「學習內容」的結合，應用於真實情境中的問題解決，引導課室脈絡化的教學與學習。</a:t>
            </a:r>
          </a:p>
        </p:txBody>
      </p:sp>
      <p:sp>
        <p:nvSpPr>
          <p:cNvPr id="4" name="投影片編號版面配置區 3"/>
          <p:cNvSpPr>
            <a:spLocks noGrp="1"/>
          </p:cNvSpPr>
          <p:nvPr>
            <p:ph type="sldNum" sz="quarter" idx="12"/>
          </p:nvPr>
        </p:nvSpPr>
        <p:spPr>
          <a:xfrm>
            <a:off x="8348925" y="6065799"/>
            <a:ext cx="2057400" cy="365125"/>
          </a:xfrm>
        </p:spPr>
        <p:txBody>
          <a:bodyPr/>
          <a:lstStyle/>
          <a:p>
            <a:r>
              <a:rPr lang="en-US" altLang="zh-TW" sz="1600" dirty="0"/>
              <a:t>5</a:t>
            </a:r>
            <a:endParaRPr lang="zh-TW" altLang="en-US" sz="1600" dirty="0"/>
          </a:p>
        </p:txBody>
      </p:sp>
    </p:spTree>
    <p:extLst>
      <p:ext uri="{BB962C8B-B14F-4D97-AF65-F5344CB8AC3E}">
        <p14:creationId xmlns:p14="http://schemas.microsoft.com/office/powerpoint/2010/main" val="3293971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群組 17"/>
          <p:cNvGrpSpPr/>
          <p:nvPr/>
        </p:nvGrpSpPr>
        <p:grpSpPr>
          <a:xfrm>
            <a:off x="3142870" y="1434140"/>
            <a:ext cx="2048329" cy="4276159"/>
            <a:chOff x="1889198" y="1597305"/>
            <a:chExt cx="2048329" cy="4276159"/>
          </a:xfrm>
        </p:grpSpPr>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198" y="3161817"/>
              <a:ext cx="2048329" cy="2711647"/>
            </a:xfrm>
            <a:prstGeom prst="rect">
              <a:avLst/>
            </a:prstGeom>
          </p:spPr>
        </p:pic>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198" y="1597305"/>
              <a:ext cx="2048329" cy="2711647"/>
            </a:xfrm>
            <a:prstGeom prst="rect">
              <a:avLst/>
            </a:prstGeom>
          </p:spPr>
        </p:pic>
      </p:grpSp>
      <p:sp>
        <p:nvSpPr>
          <p:cNvPr id="7" name="標題 1"/>
          <p:cNvSpPr txBox="1">
            <a:spLocks/>
          </p:cNvSpPr>
          <p:nvPr/>
        </p:nvSpPr>
        <p:spPr>
          <a:xfrm>
            <a:off x="1796351" y="93239"/>
            <a:ext cx="6215535"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素養導向紙筆測驗的要素</a:t>
            </a:r>
          </a:p>
        </p:txBody>
      </p:sp>
      <p:cxnSp>
        <p:nvCxnSpPr>
          <p:cNvPr id="10" name="直線接點 9"/>
          <p:cNvCxnSpPr/>
          <p:nvPr/>
        </p:nvCxnSpPr>
        <p:spPr>
          <a:xfrm>
            <a:off x="1524000" y="976738"/>
            <a:ext cx="6192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2" y="1088945"/>
            <a:ext cx="6192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143421" y="2624166"/>
            <a:ext cx="3191064" cy="4097002"/>
            <a:chOff x="1619421" y="2624166"/>
            <a:chExt cx="3191064" cy="4097002"/>
          </a:xfrm>
        </p:grpSpPr>
        <p:grpSp>
          <p:nvGrpSpPr>
            <p:cNvPr id="22" name="群組 21"/>
            <p:cNvGrpSpPr/>
            <p:nvPr/>
          </p:nvGrpSpPr>
          <p:grpSpPr>
            <a:xfrm>
              <a:off x="1619421" y="2624166"/>
              <a:ext cx="3191064" cy="4097002"/>
              <a:chOff x="1431402" y="1546229"/>
              <a:chExt cx="3191064" cy="4097002"/>
            </a:xfrm>
          </p:grpSpPr>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0687">
                <a:off x="1431402" y="3204831"/>
                <a:ext cx="2438400" cy="2438400"/>
              </a:xfrm>
              <a:prstGeom prst="rect">
                <a:avLst/>
              </a:prstGeom>
            </p:spPr>
          </p:pic>
          <p:pic>
            <p:nvPicPr>
              <p:cNvPr id="21" name="圖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0687">
                <a:off x="2184066" y="1546229"/>
                <a:ext cx="2438400" cy="2438400"/>
              </a:xfrm>
              <a:prstGeom prst="rect">
                <a:avLst/>
              </a:prstGeom>
            </p:spPr>
          </p:pic>
        </p:grpSp>
        <p:cxnSp>
          <p:nvCxnSpPr>
            <p:cNvPr id="24" name="直線接點 23"/>
            <p:cNvCxnSpPr/>
            <p:nvPr/>
          </p:nvCxnSpPr>
          <p:spPr>
            <a:xfrm>
              <a:off x="4502552" y="3090441"/>
              <a:ext cx="0" cy="261985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2963119" y="5710298"/>
              <a:ext cx="1539433" cy="87569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a:off x="4321874" y="5428527"/>
              <a:ext cx="180678" cy="138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4321874" y="5567423"/>
              <a:ext cx="0" cy="266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群組 56"/>
          <p:cNvGrpSpPr/>
          <p:nvPr/>
        </p:nvGrpSpPr>
        <p:grpSpPr>
          <a:xfrm>
            <a:off x="2979022" y="2642039"/>
            <a:ext cx="6717827" cy="5613550"/>
            <a:chOff x="1455021" y="2642039"/>
            <a:chExt cx="6717827" cy="5613550"/>
          </a:xfrm>
        </p:grpSpPr>
        <p:grpSp>
          <p:nvGrpSpPr>
            <p:cNvPr id="56" name="群組 55"/>
            <p:cNvGrpSpPr/>
            <p:nvPr/>
          </p:nvGrpSpPr>
          <p:grpSpPr>
            <a:xfrm>
              <a:off x="1455021" y="2642039"/>
              <a:ext cx="6717827" cy="5613550"/>
              <a:chOff x="1455021" y="2642039"/>
              <a:chExt cx="6717827" cy="5613550"/>
            </a:xfrm>
          </p:grpSpPr>
          <p:grpSp>
            <p:nvGrpSpPr>
              <p:cNvPr id="55" name="群組 54"/>
              <p:cNvGrpSpPr/>
              <p:nvPr/>
            </p:nvGrpSpPr>
            <p:grpSpPr>
              <a:xfrm>
                <a:off x="1723653" y="2770621"/>
                <a:ext cx="6449195" cy="5484968"/>
                <a:chOff x="1723653" y="2770621"/>
                <a:chExt cx="6449195" cy="5484968"/>
              </a:xfrm>
            </p:grpSpPr>
            <p:sp>
              <p:nvSpPr>
                <p:cNvPr id="38" name="弧形 37"/>
                <p:cNvSpPr/>
                <p:nvPr/>
              </p:nvSpPr>
              <p:spPr>
                <a:xfrm rot="14855114">
                  <a:off x="2594597" y="2677337"/>
                  <a:ext cx="5484968" cy="5671535"/>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9" name="文字方塊 38"/>
                <p:cNvSpPr txBox="1"/>
                <p:nvPr/>
              </p:nvSpPr>
              <p:spPr>
                <a:xfrm>
                  <a:off x="1723653" y="3850690"/>
                  <a:ext cx="938678" cy="830997"/>
                </a:xfrm>
                <a:prstGeom prst="rect">
                  <a:avLst/>
                </a:prstGeom>
                <a:solidFill>
                  <a:srgbClr val="D0CECE">
                    <a:alpha val="80000"/>
                  </a:srgbClr>
                </a:solidFill>
              </p:spPr>
              <p:txBody>
                <a:bodyPr wrap="square" rtlCol="0">
                  <a:spAutoFit/>
                </a:bodyPr>
                <a:lstStyle/>
                <a:p>
                  <a:pPr algn="ctr"/>
                  <a:r>
                    <a:rPr lang="en-US" altLang="zh-TW" sz="2400" dirty="0">
                      <a:solidFill>
                        <a:srgbClr val="FF0000"/>
                      </a:solidFill>
                      <a:latin typeface="微軟正黑體" panose="020B0604030504040204" pitchFamily="34" charset="-120"/>
                      <a:ea typeface="微軟正黑體" panose="020B0604030504040204" pitchFamily="34" charset="-120"/>
                    </a:rPr>
                    <a:t>5 </a:t>
                  </a:r>
                </a:p>
                <a:p>
                  <a:pPr algn="ctr"/>
                  <a:r>
                    <a:rPr lang="zh-TW" altLang="en-US" sz="2400" dirty="0">
                      <a:solidFill>
                        <a:srgbClr val="FF0000"/>
                      </a:solidFill>
                      <a:latin typeface="微軟正黑體" panose="020B0604030504040204" pitchFamily="34" charset="-120"/>
                      <a:ea typeface="微軟正黑體" panose="020B0604030504040204" pitchFamily="34" charset="-120"/>
                    </a:rPr>
                    <a:t>公尺</a:t>
                  </a:r>
                </a:p>
              </p:txBody>
            </p:sp>
          </p:grpSp>
          <p:grpSp>
            <p:nvGrpSpPr>
              <p:cNvPr id="54" name="群組 53"/>
              <p:cNvGrpSpPr/>
              <p:nvPr/>
            </p:nvGrpSpPr>
            <p:grpSpPr>
              <a:xfrm>
                <a:off x="1455021" y="2642039"/>
                <a:ext cx="4400882" cy="3600000"/>
                <a:chOff x="1455021" y="2642039"/>
                <a:chExt cx="4400882" cy="3600000"/>
              </a:xfrm>
            </p:grpSpPr>
            <p:sp>
              <p:nvSpPr>
                <p:cNvPr id="48" name="弧形 47"/>
                <p:cNvSpPr/>
                <p:nvPr/>
              </p:nvSpPr>
              <p:spPr>
                <a:xfrm rot="2639059">
                  <a:off x="1455021" y="2642039"/>
                  <a:ext cx="3600000" cy="36000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9" name="文字方塊 48"/>
                <p:cNvSpPr txBox="1"/>
                <p:nvPr/>
              </p:nvSpPr>
              <p:spPr>
                <a:xfrm>
                  <a:off x="4917225" y="3730287"/>
                  <a:ext cx="938678" cy="830997"/>
                </a:xfrm>
                <a:prstGeom prst="rect">
                  <a:avLst/>
                </a:prstGeom>
                <a:noFill/>
              </p:spPr>
              <p:txBody>
                <a:bodyPr wrap="square" rtlCol="0">
                  <a:spAutoFit/>
                </a:bodyPr>
                <a:lstStyle/>
                <a:p>
                  <a:pPr algn="ctr"/>
                  <a:r>
                    <a:rPr lang="en-US" altLang="zh-TW" sz="2400" dirty="0">
                      <a:solidFill>
                        <a:srgbClr val="FF0000"/>
                      </a:solidFill>
                      <a:latin typeface="微軟正黑體" panose="020B0604030504040204" pitchFamily="34" charset="-120"/>
                      <a:ea typeface="微軟正黑體" panose="020B0604030504040204" pitchFamily="34" charset="-120"/>
                    </a:rPr>
                    <a:t>4 </a:t>
                  </a:r>
                </a:p>
                <a:p>
                  <a:pPr algn="ctr"/>
                  <a:r>
                    <a:rPr lang="zh-TW" altLang="en-US" sz="2400" dirty="0">
                      <a:solidFill>
                        <a:srgbClr val="FF0000"/>
                      </a:solidFill>
                      <a:latin typeface="微軟正黑體" panose="020B0604030504040204" pitchFamily="34" charset="-120"/>
                      <a:ea typeface="微軟正黑體" panose="020B0604030504040204" pitchFamily="34" charset="-120"/>
                    </a:rPr>
                    <a:t>公尺</a:t>
                  </a:r>
                </a:p>
              </p:txBody>
            </p:sp>
          </p:grpSp>
        </p:grpSp>
        <p:sp>
          <p:nvSpPr>
            <p:cNvPr id="50" name="文字方塊 49"/>
            <p:cNvSpPr txBox="1"/>
            <p:nvPr/>
          </p:nvSpPr>
          <p:spPr>
            <a:xfrm>
              <a:off x="3667198" y="6109060"/>
              <a:ext cx="375424" cy="584775"/>
            </a:xfrm>
            <a:prstGeom prst="rect">
              <a:avLst/>
            </a:prstGeom>
            <a:noFill/>
          </p:spPr>
          <p:txBody>
            <a:bodyPr wrap="none" rtlCol="0">
              <a:spAutoFit/>
            </a:bodyPr>
            <a:lstStyle/>
            <a:p>
              <a:r>
                <a:rPr lang="en-US" altLang="zh-TW" sz="3200" dirty="0">
                  <a:solidFill>
                    <a:srgbClr val="FF0000"/>
                  </a:solidFill>
                </a:rPr>
                <a:t>?</a:t>
              </a:r>
              <a:endParaRPr lang="zh-TW" altLang="en-US" sz="3200" dirty="0">
                <a:solidFill>
                  <a:srgbClr val="FF0000"/>
                </a:solidFill>
              </a:endParaRPr>
            </a:p>
          </p:txBody>
        </p:sp>
      </p:grpSp>
    </p:spTree>
    <p:extLst>
      <p:ext uri="{BB962C8B-B14F-4D97-AF65-F5344CB8AC3E}">
        <p14:creationId xmlns:p14="http://schemas.microsoft.com/office/powerpoint/2010/main" val="9314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1" y="93239"/>
            <a:ext cx="6215535"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素養導向紙筆測驗的要素</a:t>
            </a:r>
          </a:p>
        </p:txBody>
      </p:sp>
      <p:cxnSp>
        <p:nvCxnSpPr>
          <p:cNvPr id="10" name="直線接點 9"/>
          <p:cNvCxnSpPr/>
          <p:nvPr/>
        </p:nvCxnSpPr>
        <p:spPr>
          <a:xfrm>
            <a:off x="1524000" y="976738"/>
            <a:ext cx="6192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2" y="1088945"/>
            <a:ext cx="6192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66482" y="1328249"/>
            <a:ext cx="10059035" cy="954107"/>
          </a:xfrm>
          <a:prstGeom prst="rect">
            <a:avLst/>
          </a:prstGeom>
        </p:spPr>
        <p:txBody>
          <a:bodyPr wrap="square">
            <a:spAutoFit/>
          </a:bodyPr>
          <a:lstStyle/>
          <a:p>
            <a:r>
              <a:rPr lang="en-US" altLang="zh-TW" sz="2800" dirty="0">
                <a:latin typeface="微軟正黑體" panose="020B0604030504040204" pitchFamily="34" charset="-120"/>
                <a:ea typeface="微軟正黑體" panose="020B0604030504040204" pitchFamily="34" charset="-120"/>
              </a:rPr>
              <a:t>Q: </a:t>
            </a:r>
            <a:r>
              <a:rPr lang="zh-TW" altLang="en-US" sz="2800" dirty="0">
                <a:latin typeface="微軟正黑體" panose="020B0604030504040204" pitchFamily="34" charset="-120"/>
                <a:ea typeface="微軟正黑體" panose="020B0604030504040204" pitchFamily="34" charset="-120"/>
              </a:rPr>
              <a:t>素養導向紙筆測驗的試題似乎都很長，學生光是看完題目就花掉很久的時間，這樣真的測得到學生的能力嗎？</a:t>
            </a:r>
          </a:p>
        </p:txBody>
      </p:sp>
      <p:pic>
        <p:nvPicPr>
          <p:cNvPr id="2" name="圖片 1"/>
          <p:cNvPicPr>
            <a:picLocks noChangeAspect="1"/>
          </p:cNvPicPr>
          <p:nvPr/>
        </p:nvPicPr>
        <p:blipFill>
          <a:blip r:embed="rId3"/>
          <a:stretch>
            <a:fillRect/>
          </a:stretch>
        </p:blipFill>
        <p:spPr>
          <a:xfrm>
            <a:off x="2307521" y="2503536"/>
            <a:ext cx="5791702" cy="4115157"/>
          </a:xfrm>
          <a:prstGeom prst="rect">
            <a:avLst/>
          </a:prstGeom>
        </p:spPr>
      </p:pic>
    </p:spTree>
    <p:extLst>
      <p:ext uri="{BB962C8B-B14F-4D97-AF65-F5344CB8AC3E}">
        <p14:creationId xmlns:p14="http://schemas.microsoft.com/office/powerpoint/2010/main" val="12083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3007208" y="566530"/>
            <a:ext cx="4905375" cy="6096000"/>
          </a:xfrm>
          <a:prstGeom prst="rect">
            <a:avLst/>
          </a:prstGeom>
        </p:spPr>
      </p:pic>
      <p:cxnSp>
        <p:nvCxnSpPr>
          <p:cNvPr id="6" name="直線單箭頭接點 5"/>
          <p:cNvCxnSpPr/>
          <p:nvPr/>
        </p:nvCxnSpPr>
        <p:spPr>
          <a:xfrm>
            <a:off x="7123561" y="1046923"/>
            <a:ext cx="1357830" cy="5300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a:off x="6103660" y="1806204"/>
            <a:ext cx="2550010" cy="21429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8812697" y="1332948"/>
            <a:ext cx="1643269" cy="707886"/>
          </a:xfrm>
          <a:prstGeom prst="rect">
            <a:avLst/>
          </a:prstGeom>
          <a:noFill/>
        </p:spPr>
        <p:txBody>
          <a:bodyPr wrap="square" rtlCol="0">
            <a:spAutoFit/>
          </a:bodyPr>
          <a:lstStyle/>
          <a:p>
            <a:r>
              <a:rPr lang="en-US" altLang="zh-TW" sz="4000" dirty="0"/>
              <a:t>night</a:t>
            </a:r>
            <a:endParaRPr lang="zh-TW" altLang="en-US" sz="4000" dirty="0"/>
          </a:p>
        </p:txBody>
      </p:sp>
      <p:sp>
        <p:nvSpPr>
          <p:cNvPr id="13" name="矩形 12"/>
          <p:cNvSpPr/>
          <p:nvPr/>
        </p:nvSpPr>
        <p:spPr>
          <a:xfrm>
            <a:off x="8812697" y="3677477"/>
            <a:ext cx="1481559" cy="707886"/>
          </a:xfrm>
          <a:prstGeom prst="rect">
            <a:avLst/>
          </a:prstGeom>
        </p:spPr>
        <p:txBody>
          <a:bodyPr wrap="none">
            <a:spAutoFit/>
          </a:bodyPr>
          <a:lstStyle/>
          <a:p>
            <a:r>
              <a:rPr lang="en-US" altLang="zh-TW" sz="4000" dirty="0">
                <a:solidFill>
                  <a:srgbClr val="FF0000"/>
                </a:solidFill>
              </a:rPr>
              <a:t>knight</a:t>
            </a:r>
            <a:endParaRPr lang="zh-TW" altLang="en-US" sz="4000" dirty="0">
              <a:solidFill>
                <a:srgbClr val="FF0000"/>
              </a:solidFill>
            </a:endParaRPr>
          </a:p>
        </p:txBody>
      </p:sp>
    </p:spTree>
    <p:extLst>
      <p:ext uri="{BB962C8B-B14F-4D97-AF65-F5344CB8AC3E}">
        <p14:creationId xmlns:p14="http://schemas.microsoft.com/office/powerpoint/2010/main" val="855198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1" y="93239"/>
            <a:ext cx="6215535"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素養導向紙筆測驗的要素</a:t>
            </a:r>
          </a:p>
        </p:txBody>
      </p:sp>
      <p:cxnSp>
        <p:nvCxnSpPr>
          <p:cNvPr id="10" name="直線接點 9"/>
          <p:cNvCxnSpPr/>
          <p:nvPr/>
        </p:nvCxnSpPr>
        <p:spPr>
          <a:xfrm>
            <a:off x="1524000" y="976738"/>
            <a:ext cx="6192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2" y="1088945"/>
            <a:ext cx="6192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277257" y="1972444"/>
            <a:ext cx="8916181" cy="3108543"/>
          </a:xfrm>
          <a:prstGeom prst="rect">
            <a:avLst/>
          </a:prstGeom>
        </p:spPr>
        <p:txBody>
          <a:bodyPr wrap="square">
            <a:spAutoFit/>
          </a:bodyPr>
          <a:lstStyle/>
          <a:p>
            <a:r>
              <a:rPr lang="en-US" altLang="zh-TW" sz="2800" dirty="0">
                <a:latin typeface="微軟正黑體" panose="020B0604030504040204" pitchFamily="34" charset="-120"/>
                <a:ea typeface="微軟正黑體" panose="020B0604030504040204" pitchFamily="34" charset="-120"/>
              </a:rPr>
              <a:t>Q: </a:t>
            </a:r>
            <a:r>
              <a:rPr lang="zh-TW" altLang="en-US" sz="2800" dirty="0">
                <a:latin typeface="微軟正黑體" panose="020B0604030504040204" pitchFamily="34" charset="-120"/>
                <a:ea typeface="微軟正黑體" panose="020B0604030504040204" pitchFamily="34" charset="-120"/>
              </a:rPr>
              <a:t>推廣素養導向評量後，紙筆測驗是否不再考基本知識與能力？</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Light" panose="020B0304030504040204" pitchFamily="34" charset="-120"/>
                <a:ea typeface="微軟正黑體 Light" panose="020B0304030504040204" pitchFamily="34" charset="-120"/>
              </a:rPr>
              <a:t>紙筆測驗仍</a:t>
            </a:r>
            <a:r>
              <a:rPr lang="zh-TW" altLang="zh-TW" sz="2800" dirty="0">
                <a:latin typeface="微軟正黑體 Light" panose="020B0304030504040204" pitchFamily="34" charset="-120"/>
                <a:ea typeface="微軟正黑體 Light" panose="020B0304030504040204" pitchFamily="34" charset="-120"/>
              </a:rPr>
              <a:t>應保留評量重要知識與技能的試題</a:t>
            </a:r>
            <a:r>
              <a:rPr lang="zh-TW" altLang="en-US" sz="2800" dirty="0">
                <a:latin typeface="微軟正黑體 Light" panose="020B0304030504040204" pitchFamily="34" charset="-120"/>
                <a:ea typeface="微軟正黑體 Light" panose="020B0304030504040204" pitchFamily="34" charset="-120"/>
              </a:rPr>
              <a:t>，但應盡量出能夠深化學習的題目，避免機械式背誦和練習的試題。例如</a:t>
            </a:r>
            <a:r>
              <a:rPr lang="en-US" altLang="zh-TW" sz="2800" dirty="0">
                <a:latin typeface="微軟正黑體 Light" panose="020B0304030504040204" pitchFamily="34" charset="-120"/>
                <a:ea typeface="微軟正黑體 Light" panose="020B0304030504040204" pitchFamily="34" charset="-120"/>
              </a:rPr>
              <a:t>…</a:t>
            </a:r>
          </a:p>
          <a:p>
            <a:endParaRPr lang="zh-TW" altLang="en-US" sz="2800" dirty="0">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900926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1" y="93239"/>
            <a:ext cx="6215535"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素養導向紙筆測驗的要素</a:t>
            </a:r>
          </a:p>
        </p:txBody>
      </p:sp>
      <p:cxnSp>
        <p:nvCxnSpPr>
          <p:cNvPr id="10" name="直線接點 9"/>
          <p:cNvCxnSpPr/>
          <p:nvPr/>
        </p:nvCxnSpPr>
        <p:spPr>
          <a:xfrm>
            <a:off x="1524000" y="976738"/>
            <a:ext cx="6192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2" y="1088945"/>
            <a:ext cx="6192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2259292" y="1604855"/>
            <a:ext cx="4297078" cy="3564175"/>
            <a:chOff x="735292" y="1604854"/>
            <a:chExt cx="4297078" cy="3564175"/>
          </a:xfrm>
        </p:grpSpPr>
        <p:grpSp>
          <p:nvGrpSpPr>
            <p:cNvPr id="15" name="群組 14"/>
            <p:cNvGrpSpPr/>
            <p:nvPr/>
          </p:nvGrpSpPr>
          <p:grpSpPr>
            <a:xfrm>
              <a:off x="2545087" y="2282366"/>
              <a:ext cx="1080001" cy="1800000"/>
              <a:chOff x="3380116" y="2303362"/>
              <a:chExt cx="1080001" cy="1800000"/>
            </a:xfrm>
          </p:grpSpPr>
          <p:grpSp>
            <p:nvGrpSpPr>
              <p:cNvPr id="13" name="群組 12"/>
              <p:cNvGrpSpPr/>
              <p:nvPr/>
            </p:nvGrpSpPr>
            <p:grpSpPr>
              <a:xfrm>
                <a:off x="3380117" y="2303362"/>
                <a:ext cx="1080000" cy="1800000"/>
                <a:chOff x="2685327" y="2291787"/>
                <a:chExt cx="1080000" cy="1800000"/>
              </a:xfrm>
            </p:grpSpPr>
            <p:cxnSp>
              <p:nvCxnSpPr>
                <p:cNvPr id="4" name="直線接點 3"/>
                <p:cNvCxnSpPr/>
                <p:nvPr/>
              </p:nvCxnSpPr>
              <p:spPr>
                <a:xfrm flipH="1">
                  <a:off x="2685327" y="2291787"/>
                  <a:ext cx="0" cy="1800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685327" y="4091787"/>
                  <a:ext cx="108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685327" y="2291787"/>
                  <a:ext cx="1080000" cy="1800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380116" y="4011027"/>
                <a:ext cx="83880" cy="923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 name="群組 20"/>
            <p:cNvGrpSpPr/>
            <p:nvPr/>
          </p:nvGrpSpPr>
          <p:grpSpPr>
            <a:xfrm>
              <a:off x="735292" y="1604854"/>
              <a:ext cx="4297078" cy="3564175"/>
              <a:chOff x="986226" y="2368423"/>
              <a:chExt cx="4297078" cy="3564175"/>
            </a:xfrm>
          </p:grpSpPr>
          <p:sp>
            <p:nvSpPr>
              <p:cNvPr id="16" name="矩形 15"/>
              <p:cNvSpPr/>
              <p:nvPr/>
            </p:nvSpPr>
            <p:spPr>
              <a:xfrm rot="19753812">
                <a:off x="3195304" y="2368423"/>
                <a:ext cx="2088000" cy="2088000"/>
              </a:xfrm>
              <a:prstGeom prst="rect">
                <a:avLst/>
              </a:prstGeom>
              <a:solidFill>
                <a:srgbClr val="0070C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2786227" y="4852598"/>
                <a:ext cx="1080000" cy="1080000"/>
              </a:xfrm>
              <a:prstGeom prst="rect">
                <a:avLst/>
              </a:prstGeom>
              <a:solidFill>
                <a:srgbClr val="0070C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6600" dirty="0"/>
                  <a:t>2</a:t>
                </a:r>
                <a:endParaRPr lang="zh-TW" altLang="en-US" sz="6600" dirty="0"/>
              </a:p>
            </p:txBody>
          </p:sp>
          <p:sp>
            <p:nvSpPr>
              <p:cNvPr id="19" name="矩形 18"/>
              <p:cNvSpPr/>
              <p:nvPr/>
            </p:nvSpPr>
            <p:spPr>
              <a:xfrm>
                <a:off x="986226" y="3052597"/>
                <a:ext cx="1800000" cy="1800000"/>
              </a:xfrm>
              <a:prstGeom prst="rect">
                <a:avLst/>
              </a:prstGeom>
              <a:solidFill>
                <a:srgbClr val="0070C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6600" dirty="0"/>
                  <a:t>1</a:t>
                </a:r>
                <a:endParaRPr lang="zh-TW" altLang="en-US" sz="6600" dirty="0"/>
              </a:p>
            </p:txBody>
          </p:sp>
          <p:sp>
            <p:nvSpPr>
              <p:cNvPr id="20" name="文字方塊 19"/>
              <p:cNvSpPr txBox="1"/>
              <p:nvPr/>
            </p:nvSpPr>
            <p:spPr>
              <a:xfrm flipH="1">
                <a:off x="3924124" y="2874070"/>
                <a:ext cx="630359" cy="1107996"/>
              </a:xfrm>
              <a:prstGeom prst="rect">
                <a:avLst/>
              </a:prstGeom>
              <a:noFill/>
            </p:spPr>
            <p:txBody>
              <a:bodyPr wrap="square" rtlCol="0">
                <a:spAutoFit/>
              </a:bodyPr>
              <a:lstStyle/>
              <a:p>
                <a:r>
                  <a:rPr lang="en-US" altLang="zh-TW" sz="6600" dirty="0">
                    <a:solidFill>
                      <a:schemeClr val="bg1"/>
                    </a:solidFill>
                  </a:rPr>
                  <a:t>3</a:t>
                </a:r>
                <a:endParaRPr lang="zh-TW" altLang="en-US" sz="6600" dirty="0">
                  <a:solidFill>
                    <a:schemeClr val="bg1"/>
                  </a:solidFill>
                </a:endParaRPr>
              </a:p>
            </p:txBody>
          </p:sp>
        </p:grpSp>
      </p:grpSp>
      <p:sp>
        <p:nvSpPr>
          <p:cNvPr id="22" name="文字方塊 21"/>
          <p:cNvSpPr txBox="1"/>
          <p:nvPr/>
        </p:nvSpPr>
        <p:spPr>
          <a:xfrm flipH="1">
            <a:off x="2204863" y="5140629"/>
            <a:ext cx="8321623"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畢氏定理：</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正方形</a:t>
            </a: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面積</a:t>
            </a:r>
            <a:r>
              <a:rPr lang="en-US" altLang="zh-TW" sz="2800" dirty="0">
                <a:latin typeface="微軟正黑體" panose="020B0604030504040204" pitchFamily="34" charset="-120"/>
                <a:ea typeface="微軟正黑體" panose="020B0604030504040204" pitchFamily="34" charset="-120"/>
              </a:rPr>
              <a:t>=</a:t>
            </a:r>
          </a:p>
          <a:p>
            <a:r>
              <a:rPr lang="zh-TW" altLang="en-US" sz="2800" dirty="0">
                <a:latin typeface="微軟正黑體" panose="020B0604030504040204" pitchFamily="34" charset="-120"/>
                <a:ea typeface="微軟正黑體" panose="020B0604030504040204" pitchFamily="34" charset="-120"/>
              </a:rPr>
              <a:t>正方形</a:t>
            </a: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面積</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正方形</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面積</a:t>
            </a:r>
            <a:endParaRPr lang="en-US" altLang="zh-TW" sz="2800" dirty="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28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群組 47"/>
          <p:cNvGrpSpPr/>
          <p:nvPr/>
        </p:nvGrpSpPr>
        <p:grpSpPr>
          <a:xfrm>
            <a:off x="994228" y="649330"/>
            <a:ext cx="10203543" cy="5632366"/>
            <a:chOff x="401534" y="1015177"/>
            <a:chExt cx="7403524" cy="3495242"/>
          </a:xfrm>
        </p:grpSpPr>
        <p:pic>
          <p:nvPicPr>
            <p:cNvPr id="8" name="圖片 7"/>
            <p:cNvPicPr>
              <a:picLocks noChangeAspect="1"/>
            </p:cNvPicPr>
            <p:nvPr/>
          </p:nvPicPr>
          <p:blipFill>
            <a:blip r:embed="rId2"/>
            <a:stretch>
              <a:fillRect/>
            </a:stretch>
          </p:blipFill>
          <p:spPr>
            <a:xfrm>
              <a:off x="401534" y="1015177"/>
              <a:ext cx="5131785" cy="3495242"/>
            </a:xfrm>
            <a:prstGeom prst="rect">
              <a:avLst/>
            </a:prstGeom>
          </p:spPr>
        </p:pic>
        <p:sp>
          <p:nvSpPr>
            <p:cNvPr id="43" name="向右箭號 42"/>
            <p:cNvSpPr/>
            <p:nvPr/>
          </p:nvSpPr>
          <p:spPr>
            <a:xfrm>
              <a:off x="3616779" y="2770078"/>
              <a:ext cx="714219" cy="405829"/>
            </a:xfrm>
            <a:prstGeom prst="rightArrow">
              <a:avLst/>
            </a:prstGeom>
            <a:solidFill>
              <a:srgbClr val="92D050"/>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5" name="圖片 44"/>
            <p:cNvPicPr>
              <a:picLocks noChangeAspect="1"/>
            </p:cNvPicPr>
            <p:nvPr/>
          </p:nvPicPr>
          <p:blipFill>
            <a:blip r:embed="rId3"/>
            <a:stretch>
              <a:fillRect/>
            </a:stretch>
          </p:blipFill>
          <p:spPr>
            <a:xfrm>
              <a:off x="4796800" y="1015177"/>
              <a:ext cx="3008258" cy="2637010"/>
            </a:xfrm>
            <a:prstGeom prst="rect">
              <a:avLst/>
            </a:prstGeom>
          </p:spPr>
        </p:pic>
        <p:pic>
          <p:nvPicPr>
            <p:cNvPr id="47" name="圖片 46"/>
            <p:cNvPicPr>
              <a:picLocks noChangeAspect="1"/>
            </p:cNvPicPr>
            <p:nvPr/>
          </p:nvPicPr>
          <p:blipFill>
            <a:blip r:embed="rId4"/>
            <a:stretch>
              <a:fillRect/>
            </a:stretch>
          </p:blipFill>
          <p:spPr>
            <a:xfrm>
              <a:off x="4796800" y="3343462"/>
              <a:ext cx="2517545" cy="1166957"/>
            </a:xfrm>
            <a:prstGeom prst="rect">
              <a:avLst/>
            </a:prstGeom>
          </p:spPr>
        </p:pic>
      </p:grpSp>
    </p:spTree>
    <p:extLst>
      <p:ext uri="{BB962C8B-B14F-4D97-AF65-F5344CB8AC3E}">
        <p14:creationId xmlns:p14="http://schemas.microsoft.com/office/powerpoint/2010/main" val="2337794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1" y="93239"/>
            <a:ext cx="6215535"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素養導向紙筆測驗的要素</a:t>
            </a:r>
          </a:p>
        </p:txBody>
      </p:sp>
      <p:cxnSp>
        <p:nvCxnSpPr>
          <p:cNvPr id="10" name="直線接點 9"/>
          <p:cNvCxnSpPr/>
          <p:nvPr/>
        </p:nvCxnSpPr>
        <p:spPr>
          <a:xfrm>
            <a:off x="1524000" y="976738"/>
            <a:ext cx="6192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2" y="1088945"/>
            <a:ext cx="6192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flipH="1">
            <a:off x="3181517" y="4835906"/>
            <a:ext cx="4996206" cy="2308324"/>
          </a:xfrm>
          <a:prstGeom prst="rect">
            <a:avLst/>
          </a:prstGeom>
          <a:noFill/>
        </p:spPr>
        <p:txBody>
          <a:bodyPr wrap="square" rtlCol="0">
            <a:spAutoFit/>
          </a:bodyPr>
          <a:lstStyle/>
          <a:p>
            <a:r>
              <a:rPr lang="en-US" altLang="zh-TW" sz="3600" dirty="0">
                <a:latin typeface="微軟正黑體" panose="020B0604030504040204" pitchFamily="34" charset="-120"/>
                <a:ea typeface="微軟正黑體" panose="020B0604030504040204" pitchFamily="34" charset="-120"/>
              </a:rPr>
              <a:t>                   ?</a:t>
            </a:r>
          </a:p>
          <a:p>
            <a:r>
              <a:rPr lang="zh-TW" altLang="en-US" sz="3600" dirty="0">
                <a:latin typeface="微軟正黑體" panose="020B0604030504040204" pitchFamily="34" charset="-120"/>
                <a:ea typeface="微軟正黑體" panose="020B0604030504040204" pitchFamily="34" charset="-120"/>
              </a:rPr>
              <a:t>菱形</a:t>
            </a:r>
            <a:r>
              <a:rPr lang="en-US" altLang="zh-TW" sz="3600" dirty="0">
                <a:latin typeface="微軟正黑體" panose="020B0604030504040204" pitchFamily="34" charset="-120"/>
                <a:ea typeface="微軟正黑體" panose="020B0604030504040204" pitchFamily="34" charset="-120"/>
              </a:rPr>
              <a:t>3</a:t>
            </a:r>
            <a:r>
              <a:rPr lang="zh-TW" altLang="en-US" sz="3600" dirty="0">
                <a:latin typeface="微軟正黑體" panose="020B0604030504040204" pitchFamily="34" charset="-120"/>
                <a:ea typeface="微軟正黑體" panose="020B0604030504040204" pitchFamily="34" charset="-120"/>
              </a:rPr>
              <a:t>面積</a:t>
            </a:r>
            <a:r>
              <a:rPr lang="en-US" altLang="zh-TW" sz="3600" dirty="0">
                <a:latin typeface="微軟正黑體" panose="020B0604030504040204" pitchFamily="34" charset="-120"/>
                <a:ea typeface="微軟正黑體" panose="020B0604030504040204" pitchFamily="34" charset="-120"/>
              </a:rPr>
              <a:t>=</a:t>
            </a:r>
          </a:p>
          <a:p>
            <a:r>
              <a:rPr lang="zh-TW" altLang="en-US" sz="3600" dirty="0">
                <a:latin typeface="微軟正黑體" panose="020B0604030504040204" pitchFamily="34" charset="-120"/>
                <a:ea typeface="微軟正黑體" panose="020B0604030504040204" pitchFamily="34" charset="-120"/>
              </a:rPr>
              <a:t>菱形</a:t>
            </a:r>
            <a:r>
              <a:rPr lang="en-US" altLang="zh-TW" sz="3600" dirty="0">
                <a:latin typeface="微軟正黑體" panose="020B0604030504040204" pitchFamily="34" charset="-120"/>
                <a:ea typeface="微軟正黑體" panose="020B0604030504040204" pitchFamily="34" charset="-120"/>
              </a:rPr>
              <a:t>2</a:t>
            </a:r>
            <a:r>
              <a:rPr lang="zh-TW" altLang="en-US" sz="3600" dirty="0">
                <a:latin typeface="微軟正黑體" panose="020B0604030504040204" pitchFamily="34" charset="-120"/>
                <a:ea typeface="微軟正黑體" panose="020B0604030504040204" pitchFamily="34" charset="-120"/>
              </a:rPr>
              <a:t>面積</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菱形</a:t>
            </a:r>
            <a:r>
              <a:rPr lang="en-US" altLang="zh-TW" sz="3600" dirty="0">
                <a:latin typeface="微軟正黑體" panose="020B0604030504040204" pitchFamily="34" charset="-120"/>
                <a:ea typeface="微軟正黑體" panose="020B0604030504040204" pitchFamily="34" charset="-120"/>
              </a:rPr>
              <a:t>1</a:t>
            </a:r>
            <a:r>
              <a:rPr lang="zh-TW" altLang="en-US" sz="3600" dirty="0">
                <a:latin typeface="微軟正黑體" panose="020B0604030504040204" pitchFamily="34" charset="-120"/>
                <a:ea typeface="微軟正黑體" panose="020B0604030504040204" pitchFamily="34" charset="-120"/>
              </a:rPr>
              <a:t>面積</a:t>
            </a:r>
            <a:endParaRPr lang="en-US" altLang="zh-TW" sz="3600" dirty="0">
              <a:latin typeface="微軟正黑體" panose="020B0604030504040204" pitchFamily="34" charset="-120"/>
              <a:ea typeface="微軟正黑體" panose="020B0604030504040204" pitchFamily="34" charset="-120"/>
            </a:endParaRPr>
          </a:p>
          <a:p>
            <a:endParaRPr lang="zh-TW" altLang="en-US" sz="3600" dirty="0">
              <a:latin typeface="微軟正黑體" panose="020B0604030504040204" pitchFamily="34" charset="-120"/>
              <a:ea typeface="微軟正黑體" panose="020B0604030504040204" pitchFamily="34" charset="-120"/>
            </a:endParaRPr>
          </a:p>
        </p:txBody>
      </p:sp>
      <p:grpSp>
        <p:nvGrpSpPr>
          <p:cNvPr id="56" name="群組 55"/>
          <p:cNvGrpSpPr/>
          <p:nvPr/>
        </p:nvGrpSpPr>
        <p:grpSpPr>
          <a:xfrm>
            <a:off x="3269532" y="1201151"/>
            <a:ext cx="4090108" cy="3739336"/>
            <a:chOff x="970029" y="1379739"/>
            <a:chExt cx="4090108" cy="3739336"/>
          </a:xfrm>
        </p:grpSpPr>
        <p:grpSp>
          <p:nvGrpSpPr>
            <p:cNvPr id="15" name="群組 14"/>
            <p:cNvGrpSpPr/>
            <p:nvPr/>
          </p:nvGrpSpPr>
          <p:grpSpPr>
            <a:xfrm>
              <a:off x="2545087" y="2282366"/>
              <a:ext cx="1080001" cy="1800000"/>
              <a:chOff x="3380116" y="2303362"/>
              <a:chExt cx="1080001" cy="1800000"/>
            </a:xfrm>
          </p:grpSpPr>
          <p:grpSp>
            <p:nvGrpSpPr>
              <p:cNvPr id="13" name="群組 12"/>
              <p:cNvGrpSpPr/>
              <p:nvPr/>
            </p:nvGrpSpPr>
            <p:grpSpPr>
              <a:xfrm>
                <a:off x="3380117" y="2303362"/>
                <a:ext cx="1080000" cy="1800000"/>
                <a:chOff x="2685327" y="2291787"/>
                <a:chExt cx="1080000" cy="1800000"/>
              </a:xfrm>
            </p:grpSpPr>
            <p:cxnSp>
              <p:nvCxnSpPr>
                <p:cNvPr id="4" name="直線接點 3"/>
                <p:cNvCxnSpPr/>
                <p:nvPr/>
              </p:nvCxnSpPr>
              <p:spPr>
                <a:xfrm flipH="1">
                  <a:off x="2685327" y="2291787"/>
                  <a:ext cx="0" cy="1800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685327" y="4091787"/>
                  <a:ext cx="108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685327" y="2291787"/>
                  <a:ext cx="1080000" cy="1800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380116" y="4011027"/>
                <a:ext cx="83880" cy="9233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1988808" y="4084993"/>
              <a:ext cx="1636280" cy="941883"/>
              <a:chOff x="3522953" y="1925755"/>
              <a:chExt cx="1620000" cy="941883"/>
            </a:xfrm>
          </p:grpSpPr>
          <p:sp>
            <p:nvSpPr>
              <p:cNvPr id="5" name="等腰三角形 4"/>
              <p:cNvSpPr/>
              <p:nvPr/>
            </p:nvSpPr>
            <p:spPr>
              <a:xfrm rot="10800000">
                <a:off x="4062953" y="1928038"/>
                <a:ext cx="1080000" cy="9396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等腰三角形 22"/>
              <p:cNvSpPr/>
              <p:nvPr/>
            </p:nvSpPr>
            <p:spPr>
              <a:xfrm>
                <a:off x="3522953" y="1925755"/>
                <a:ext cx="1080000" cy="9396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p:cNvGrpSpPr/>
            <p:nvPr/>
          </p:nvGrpSpPr>
          <p:grpSpPr>
            <a:xfrm rot="5400000">
              <a:off x="404829" y="1944939"/>
              <a:ext cx="2700000" cy="1569600"/>
              <a:chOff x="4289283" y="3048148"/>
              <a:chExt cx="2700000" cy="1569600"/>
            </a:xfrm>
          </p:grpSpPr>
          <p:sp>
            <p:nvSpPr>
              <p:cNvPr id="26" name="等腰三角形 25"/>
              <p:cNvSpPr/>
              <p:nvPr/>
            </p:nvSpPr>
            <p:spPr>
              <a:xfrm>
                <a:off x="4289283" y="3048148"/>
                <a:ext cx="1800000" cy="15696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p:cNvSpPr/>
              <p:nvPr/>
            </p:nvSpPr>
            <p:spPr>
              <a:xfrm rot="10800000">
                <a:off x="5189283" y="3048148"/>
                <a:ext cx="1800000" cy="15696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 name="群組 34"/>
            <p:cNvGrpSpPr/>
            <p:nvPr/>
          </p:nvGrpSpPr>
          <p:grpSpPr>
            <a:xfrm rot="3532383">
              <a:off x="2571636" y="2245274"/>
              <a:ext cx="3148200" cy="1828801"/>
              <a:chOff x="4881878" y="2503012"/>
              <a:chExt cx="3148200" cy="1828801"/>
            </a:xfrm>
          </p:grpSpPr>
          <p:sp>
            <p:nvSpPr>
              <p:cNvPr id="30" name="等腰三角形 29"/>
              <p:cNvSpPr/>
              <p:nvPr/>
            </p:nvSpPr>
            <p:spPr>
              <a:xfrm>
                <a:off x="4881878" y="2503013"/>
                <a:ext cx="2098800" cy="18288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4" name="等腰三角形 33"/>
              <p:cNvSpPr/>
              <p:nvPr/>
            </p:nvSpPr>
            <p:spPr>
              <a:xfrm rot="10800000">
                <a:off x="5931278" y="2503012"/>
                <a:ext cx="2098800" cy="18288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36" name="弧形 35"/>
            <p:cNvSpPr/>
            <p:nvPr/>
          </p:nvSpPr>
          <p:spPr>
            <a:xfrm rot="4186054">
              <a:off x="2468502" y="2158217"/>
              <a:ext cx="303495" cy="38840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7" name="文字方塊 36"/>
            <p:cNvSpPr txBox="1"/>
            <p:nvPr/>
          </p:nvSpPr>
          <p:spPr>
            <a:xfrm>
              <a:off x="2766859" y="2297809"/>
              <a:ext cx="515429" cy="369332"/>
            </a:xfrm>
            <a:prstGeom prst="rect">
              <a:avLst/>
            </a:prstGeom>
            <a:noFill/>
          </p:spPr>
          <p:txBody>
            <a:bodyPr wrap="square" rtlCol="0">
              <a:spAutoFit/>
            </a:bodyPr>
            <a:lstStyle/>
            <a:p>
              <a:r>
                <a:rPr lang="en-US" altLang="zh-TW" dirty="0">
                  <a:solidFill>
                    <a:schemeClr val="bg1"/>
                  </a:solidFill>
                </a:rPr>
                <a:t>60</a:t>
              </a:r>
              <a:r>
                <a:rPr lang="en-US" altLang="zh-TW" dirty="0">
                  <a:solidFill>
                    <a:schemeClr val="bg1"/>
                  </a:solidFill>
                  <a:sym typeface="Symbol" panose="05050102010706020507" pitchFamily="18" charset="2"/>
                </a:rPr>
                <a:t></a:t>
              </a:r>
              <a:endParaRPr lang="zh-TW" altLang="en-US" dirty="0">
                <a:solidFill>
                  <a:schemeClr val="bg1"/>
                </a:solidFill>
              </a:endParaRPr>
            </a:p>
          </p:txBody>
        </p:sp>
        <p:grpSp>
          <p:nvGrpSpPr>
            <p:cNvPr id="43" name="群組 42"/>
            <p:cNvGrpSpPr/>
            <p:nvPr/>
          </p:nvGrpSpPr>
          <p:grpSpPr>
            <a:xfrm>
              <a:off x="2426048" y="1585576"/>
              <a:ext cx="2634089" cy="3148200"/>
              <a:chOff x="2426048" y="1585576"/>
              <a:chExt cx="2634089" cy="3148200"/>
            </a:xfrm>
          </p:grpSpPr>
          <p:grpSp>
            <p:nvGrpSpPr>
              <p:cNvPr id="38" name="群組 37"/>
              <p:cNvGrpSpPr/>
              <p:nvPr/>
            </p:nvGrpSpPr>
            <p:grpSpPr>
              <a:xfrm rot="3532383">
                <a:off x="2571637" y="2245275"/>
                <a:ext cx="3148200" cy="1828801"/>
                <a:chOff x="4881878" y="2503012"/>
                <a:chExt cx="3148200" cy="1828801"/>
              </a:xfrm>
            </p:grpSpPr>
            <p:sp>
              <p:nvSpPr>
                <p:cNvPr id="39" name="等腰三角形 38"/>
                <p:cNvSpPr/>
                <p:nvPr/>
              </p:nvSpPr>
              <p:spPr>
                <a:xfrm>
                  <a:off x="4881878" y="2503013"/>
                  <a:ext cx="2098800" cy="18288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0" name="等腰三角形 39"/>
                <p:cNvSpPr/>
                <p:nvPr/>
              </p:nvSpPr>
              <p:spPr>
                <a:xfrm rot="10800000">
                  <a:off x="5931278" y="2503012"/>
                  <a:ext cx="2098800" cy="1828800"/>
                </a:xfrm>
                <a:prstGeom prst="triangle">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41" name="弧形 40"/>
              <p:cNvSpPr/>
              <p:nvPr/>
            </p:nvSpPr>
            <p:spPr>
              <a:xfrm rot="4186054">
                <a:off x="2468503" y="2158218"/>
                <a:ext cx="303495" cy="38840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2" name="文字方塊 41"/>
              <p:cNvSpPr txBox="1"/>
              <p:nvPr/>
            </p:nvSpPr>
            <p:spPr>
              <a:xfrm>
                <a:off x="2766860" y="2297810"/>
                <a:ext cx="515429" cy="369332"/>
              </a:xfrm>
              <a:prstGeom prst="rect">
                <a:avLst/>
              </a:prstGeom>
              <a:noFill/>
            </p:spPr>
            <p:txBody>
              <a:bodyPr wrap="square" rtlCol="0">
                <a:spAutoFit/>
              </a:bodyPr>
              <a:lstStyle/>
              <a:p>
                <a:r>
                  <a:rPr lang="en-US" altLang="zh-TW" dirty="0">
                    <a:solidFill>
                      <a:schemeClr val="bg1"/>
                    </a:solidFill>
                  </a:rPr>
                  <a:t>60</a:t>
                </a:r>
                <a:r>
                  <a:rPr lang="en-US" altLang="zh-TW" dirty="0">
                    <a:solidFill>
                      <a:schemeClr val="bg1"/>
                    </a:solidFill>
                    <a:sym typeface="Symbol" panose="05050102010706020507" pitchFamily="18" charset="2"/>
                  </a:rPr>
                  <a:t></a:t>
                </a:r>
                <a:endParaRPr lang="zh-TW" altLang="en-US" dirty="0">
                  <a:solidFill>
                    <a:schemeClr val="bg1"/>
                  </a:solidFill>
                </a:endParaRPr>
              </a:p>
            </p:txBody>
          </p:sp>
        </p:grpSp>
        <p:sp>
          <p:nvSpPr>
            <p:cNvPr id="46" name="文字方塊 45"/>
            <p:cNvSpPr txBox="1"/>
            <p:nvPr/>
          </p:nvSpPr>
          <p:spPr>
            <a:xfrm>
              <a:off x="2887682" y="4121942"/>
              <a:ext cx="515429" cy="369332"/>
            </a:xfrm>
            <a:prstGeom prst="rect">
              <a:avLst/>
            </a:prstGeom>
            <a:noFill/>
          </p:spPr>
          <p:txBody>
            <a:bodyPr wrap="square" rtlCol="0">
              <a:spAutoFit/>
            </a:bodyPr>
            <a:lstStyle/>
            <a:p>
              <a:r>
                <a:rPr lang="en-US" altLang="zh-TW" dirty="0">
                  <a:solidFill>
                    <a:schemeClr val="bg1"/>
                  </a:solidFill>
                </a:rPr>
                <a:t>60</a:t>
              </a:r>
              <a:r>
                <a:rPr lang="en-US" altLang="zh-TW" dirty="0">
                  <a:solidFill>
                    <a:schemeClr val="bg1"/>
                  </a:solidFill>
                  <a:sym typeface="Symbol" panose="05050102010706020507" pitchFamily="18" charset="2"/>
                </a:rPr>
                <a:t></a:t>
              </a:r>
              <a:endParaRPr lang="zh-TW" altLang="en-US" dirty="0">
                <a:solidFill>
                  <a:schemeClr val="bg1"/>
                </a:solidFill>
              </a:endParaRPr>
            </a:p>
          </p:txBody>
        </p:sp>
        <p:sp>
          <p:nvSpPr>
            <p:cNvPr id="47" name="弧形 46"/>
            <p:cNvSpPr/>
            <p:nvPr/>
          </p:nvSpPr>
          <p:spPr>
            <a:xfrm rot="10800000">
              <a:off x="3330454" y="3903460"/>
              <a:ext cx="303495" cy="38840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8" name="弧形 47"/>
            <p:cNvSpPr/>
            <p:nvPr/>
          </p:nvSpPr>
          <p:spPr>
            <a:xfrm rot="16560778">
              <a:off x="2373625" y="3788889"/>
              <a:ext cx="303495" cy="38840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0" name="文字方塊 49"/>
            <p:cNvSpPr txBox="1"/>
            <p:nvPr/>
          </p:nvSpPr>
          <p:spPr>
            <a:xfrm>
              <a:off x="2100840" y="3532137"/>
              <a:ext cx="515429" cy="369332"/>
            </a:xfrm>
            <a:prstGeom prst="rect">
              <a:avLst/>
            </a:prstGeom>
            <a:noFill/>
          </p:spPr>
          <p:txBody>
            <a:bodyPr wrap="square" rtlCol="0">
              <a:spAutoFit/>
            </a:bodyPr>
            <a:lstStyle/>
            <a:p>
              <a:r>
                <a:rPr lang="en-US" altLang="zh-TW" dirty="0">
                  <a:solidFill>
                    <a:schemeClr val="bg1"/>
                  </a:solidFill>
                </a:rPr>
                <a:t>60</a:t>
              </a:r>
              <a:r>
                <a:rPr lang="en-US" altLang="zh-TW" dirty="0">
                  <a:solidFill>
                    <a:schemeClr val="bg1"/>
                  </a:solidFill>
                  <a:sym typeface="Symbol" panose="05050102010706020507" pitchFamily="18" charset="2"/>
                </a:rPr>
                <a:t></a:t>
              </a:r>
              <a:endParaRPr lang="zh-TW" altLang="en-US" dirty="0">
                <a:solidFill>
                  <a:schemeClr val="bg1"/>
                </a:solidFill>
              </a:endParaRPr>
            </a:p>
          </p:txBody>
        </p:sp>
        <p:sp>
          <p:nvSpPr>
            <p:cNvPr id="51" name="文字方塊 50"/>
            <p:cNvSpPr txBox="1"/>
            <p:nvPr/>
          </p:nvSpPr>
          <p:spPr>
            <a:xfrm>
              <a:off x="1452002" y="2156521"/>
              <a:ext cx="391074" cy="1107996"/>
            </a:xfrm>
            <a:prstGeom prst="rect">
              <a:avLst/>
            </a:prstGeom>
            <a:noFill/>
          </p:spPr>
          <p:txBody>
            <a:bodyPr wrap="square" rtlCol="0">
              <a:spAutoFit/>
            </a:bodyPr>
            <a:lstStyle/>
            <a:p>
              <a:r>
                <a:rPr lang="en-US" altLang="zh-TW" sz="6600" dirty="0">
                  <a:solidFill>
                    <a:schemeClr val="bg1"/>
                  </a:solidFill>
                  <a:latin typeface="微軟正黑體" panose="020B0604030504040204" pitchFamily="34" charset="-120"/>
                  <a:ea typeface="微軟正黑體" panose="020B0604030504040204" pitchFamily="34" charset="-120"/>
                </a:rPr>
                <a:t>1</a:t>
              </a:r>
              <a:endParaRPr lang="zh-TW" altLang="en-US" sz="6600" dirty="0">
                <a:solidFill>
                  <a:schemeClr val="bg1"/>
                </a:solidFill>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2427964" y="4011079"/>
              <a:ext cx="391074" cy="1107996"/>
            </a:xfrm>
            <a:prstGeom prst="rect">
              <a:avLst/>
            </a:prstGeom>
            <a:noFill/>
          </p:spPr>
          <p:txBody>
            <a:bodyPr wrap="square" rtlCol="0">
              <a:spAutoFit/>
            </a:bodyPr>
            <a:lstStyle/>
            <a:p>
              <a:r>
                <a:rPr lang="en-US" altLang="zh-TW" sz="6600" dirty="0">
                  <a:solidFill>
                    <a:schemeClr val="bg1"/>
                  </a:solidFill>
                  <a:latin typeface="微軟正黑體" panose="020B0604030504040204" pitchFamily="34" charset="-120"/>
                  <a:ea typeface="微軟正黑體" panose="020B0604030504040204" pitchFamily="34" charset="-120"/>
                </a:rPr>
                <a:t>2</a:t>
              </a:r>
              <a:endParaRPr lang="zh-TW" altLang="en-US" sz="6600" dirty="0">
                <a:solidFill>
                  <a:schemeClr val="bg1"/>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3861889" y="2625741"/>
              <a:ext cx="358419" cy="1107996"/>
            </a:xfrm>
            <a:prstGeom prst="rect">
              <a:avLst/>
            </a:prstGeom>
            <a:noFill/>
          </p:spPr>
          <p:txBody>
            <a:bodyPr wrap="square" rtlCol="0">
              <a:spAutoFit/>
            </a:bodyPr>
            <a:lstStyle/>
            <a:p>
              <a:r>
                <a:rPr lang="en-US" altLang="zh-TW" sz="6600" dirty="0">
                  <a:solidFill>
                    <a:schemeClr val="bg1"/>
                  </a:solidFill>
                  <a:latin typeface="微軟正黑體" panose="020B0604030504040204" pitchFamily="34" charset="-120"/>
                  <a:ea typeface="微軟正黑體" panose="020B0604030504040204" pitchFamily="34" charset="-120"/>
                </a:rPr>
                <a:t>3</a:t>
              </a:r>
              <a:endParaRPr lang="zh-TW" altLang="en-US" sz="6600"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515570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640" y="1619706"/>
            <a:ext cx="6716336" cy="1899954"/>
          </a:xfrm>
          <a:prstGeom prst="rect">
            <a:avLst/>
          </a:prstGeom>
        </p:spPr>
      </p:pic>
      <p:sp>
        <p:nvSpPr>
          <p:cNvPr id="7" name="標題 1"/>
          <p:cNvSpPr txBox="1">
            <a:spLocks/>
          </p:cNvSpPr>
          <p:nvPr/>
        </p:nvSpPr>
        <p:spPr>
          <a:xfrm>
            <a:off x="1796351" y="93239"/>
            <a:ext cx="5181392"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素養導向評量的實踐</a:t>
            </a:r>
          </a:p>
        </p:txBody>
      </p:sp>
      <p:cxnSp>
        <p:nvCxnSpPr>
          <p:cNvPr id="10" name="直線接點 9"/>
          <p:cNvCxnSpPr/>
          <p:nvPr/>
        </p:nvCxnSpPr>
        <p:spPr>
          <a:xfrm>
            <a:off x="1524000" y="976738"/>
            <a:ext cx="525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1" y="1088945"/>
            <a:ext cx="525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5" name="資料庫圖表 14"/>
          <p:cNvGraphicFramePr/>
          <p:nvPr>
            <p:extLst>
              <p:ext uri="{D42A27DB-BD31-4B8C-83A1-F6EECF244321}">
                <p14:modId xmlns:p14="http://schemas.microsoft.com/office/powerpoint/2010/main" val="1167136383"/>
              </p:ext>
            </p:extLst>
          </p:nvPr>
        </p:nvGraphicFramePr>
        <p:xfrm>
          <a:off x="4697109" y="3232685"/>
          <a:ext cx="4523092" cy="2833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右彎箭號 15"/>
          <p:cNvSpPr/>
          <p:nvPr/>
        </p:nvSpPr>
        <p:spPr>
          <a:xfrm flipV="1">
            <a:off x="3036277" y="3519661"/>
            <a:ext cx="1306286" cy="1502230"/>
          </a:xfrm>
          <a:prstGeom prst="bentArrow">
            <a:avLst>
              <a:gd name="adj1" fmla="val 20833"/>
              <a:gd name="adj2" fmla="val 25000"/>
              <a:gd name="adj3" fmla="val 25000"/>
              <a:gd name="adj4" fmla="val 43750"/>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40913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1" y="93239"/>
            <a:ext cx="6215535" cy="995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形成性教學評量</a:t>
            </a:r>
          </a:p>
        </p:txBody>
      </p:sp>
      <p:cxnSp>
        <p:nvCxnSpPr>
          <p:cNvPr id="10" name="直線接點 9"/>
          <p:cNvCxnSpPr/>
          <p:nvPr/>
        </p:nvCxnSpPr>
        <p:spPr>
          <a:xfrm>
            <a:off x="1524000" y="976738"/>
            <a:ext cx="453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2" y="1088945"/>
            <a:ext cx="453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168" y="1342729"/>
            <a:ext cx="5157664" cy="5263102"/>
          </a:xfrm>
          <a:prstGeom prst="rect">
            <a:avLst/>
          </a:prstGeom>
          <a:ln>
            <a:noFill/>
          </a:ln>
          <a:effectLst>
            <a:outerShdw blurRad="292100" dist="139700" dir="2700000" algn="tl" rotWithShape="0">
              <a:srgbClr val="333333">
                <a:alpha val="65000"/>
              </a:srgbClr>
            </a:outerShdw>
          </a:effectLst>
        </p:spPr>
      </p:pic>
      <p:sp>
        <p:nvSpPr>
          <p:cNvPr id="3" name="文字方塊 2"/>
          <p:cNvSpPr txBox="1"/>
          <p:nvPr/>
        </p:nvSpPr>
        <p:spPr>
          <a:xfrm>
            <a:off x="6786893" y="1342729"/>
            <a:ext cx="4460978" cy="3108543"/>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診斷學生的能力水準，教師自行操作技術門檻高。建議委請專家團隊設計系統與建置題庫。</a:t>
            </a:r>
            <a:endParaRPr lang="en-US" altLang="zh-TW" sz="2800" dirty="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例如：標準本位評量、因才網等計畫。</a:t>
            </a:r>
          </a:p>
        </p:txBody>
      </p:sp>
    </p:spTree>
    <p:extLst>
      <p:ext uri="{BB962C8B-B14F-4D97-AF65-F5344CB8AC3E}">
        <p14:creationId xmlns:p14="http://schemas.microsoft.com/office/powerpoint/2010/main" val="4017688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334" y="1536700"/>
            <a:ext cx="7211222" cy="2186160"/>
          </a:xfrm>
          <a:prstGeom prst="rect">
            <a:avLst/>
          </a:prstGeom>
        </p:spPr>
      </p:pic>
      <p:sp>
        <p:nvSpPr>
          <p:cNvPr id="7" name="標題 1"/>
          <p:cNvSpPr txBox="1">
            <a:spLocks/>
          </p:cNvSpPr>
          <p:nvPr/>
        </p:nvSpPr>
        <p:spPr>
          <a:xfrm>
            <a:off x="1796351" y="93239"/>
            <a:ext cx="5181392"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素養導向評量的實踐</a:t>
            </a:r>
          </a:p>
        </p:txBody>
      </p:sp>
      <p:cxnSp>
        <p:nvCxnSpPr>
          <p:cNvPr id="10" name="直線接點 9"/>
          <p:cNvCxnSpPr/>
          <p:nvPr/>
        </p:nvCxnSpPr>
        <p:spPr>
          <a:xfrm>
            <a:off x="1524000" y="976738"/>
            <a:ext cx="525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1" y="1088945"/>
            <a:ext cx="525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右彎箭號 15"/>
          <p:cNvSpPr/>
          <p:nvPr/>
        </p:nvSpPr>
        <p:spPr>
          <a:xfrm flipV="1">
            <a:off x="3036277" y="3519661"/>
            <a:ext cx="1306286" cy="1502230"/>
          </a:xfrm>
          <a:prstGeom prst="bentArrow">
            <a:avLst>
              <a:gd name="adj1" fmla="val 20833"/>
              <a:gd name="adj2" fmla="val 25000"/>
              <a:gd name="adj3" fmla="val 25000"/>
              <a:gd name="adj4" fmla="val 43750"/>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aphicFrame>
        <p:nvGraphicFramePr>
          <p:cNvPr id="8" name="資料庫圖表 7"/>
          <p:cNvGraphicFramePr/>
          <p:nvPr>
            <p:extLst>
              <p:ext uri="{D42A27DB-BD31-4B8C-83A1-F6EECF244321}">
                <p14:modId xmlns:p14="http://schemas.microsoft.com/office/powerpoint/2010/main" val="2171169372"/>
              </p:ext>
            </p:extLst>
          </p:nvPr>
        </p:nvGraphicFramePr>
        <p:xfrm>
          <a:off x="3748856" y="2959100"/>
          <a:ext cx="5611044" cy="3561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2156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標題 1"/>
          <p:cNvSpPr txBox="1">
            <a:spLocks/>
          </p:cNvSpPr>
          <p:nvPr/>
        </p:nvSpPr>
        <p:spPr>
          <a:xfrm>
            <a:off x="1796350" y="93239"/>
            <a:ext cx="8071550" cy="995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a:solidFill>
                  <a:srgbClr val="0DAFB3"/>
                </a:solidFill>
                <a:latin typeface="微軟正黑體" panose="020B0604030504040204" pitchFamily="34" charset="-120"/>
                <a:ea typeface="微軟正黑體" panose="020B0604030504040204" pitchFamily="34" charset="-120"/>
              </a:rPr>
              <a:t>素養導向課室多元評量的實施原則</a:t>
            </a:r>
          </a:p>
        </p:txBody>
      </p:sp>
      <p:cxnSp>
        <p:nvCxnSpPr>
          <p:cNvPr id="10" name="直線接點 9"/>
          <p:cNvCxnSpPr/>
          <p:nvPr/>
        </p:nvCxnSpPr>
        <p:spPr>
          <a:xfrm>
            <a:off x="1524000" y="989438"/>
            <a:ext cx="83160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683021" y="1101645"/>
            <a:ext cx="83160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3" name="資料庫圖表 2"/>
          <p:cNvGraphicFramePr/>
          <p:nvPr>
            <p:extLst>
              <p:ext uri="{D42A27DB-BD31-4B8C-83A1-F6EECF244321}">
                <p14:modId xmlns:p14="http://schemas.microsoft.com/office/powerpoint/2010/main" val="723545576"/>
              </p:ext>
            </p:extLst>
          </p:nvPr>
        </p:nvGraphicFramePr>
        <p:xfrm>
          <a:off x="-377372" y="1378742"/>
          <a:ext cx="7863813" cy="489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資料庫圖表 8"/>
          <p:cNvGraphicFramePr/>
          <p:nvPr>
            <p:extLst>
              <p:ext uri="{D42A27DB-BD31-4B8C-83A1-F6EECF244321}">
                <p14:modId xmlns:p14="http://schemas.microsoft.com/office/powerpoint/2010/main" val="3117403658"/>
              </p:ext>
            </p:extLst>
          </p:nvPr>
        </p:nvGraphicFramePr>
        <p:xfrm>
          <a:off x="4988636" y="1638233"/>
          <a:ext cx="7421078" cy="4377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08045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1A65357-2B22-C748-8E90-BFEECFC5A858}"/>
              </a:ext>
            </a:extLst>
          </p:cNvPr>
          <p:cNvSpPr>
            <a:spLocks noGrp="1"/>
          </p:cNvSpPr>
          <p:nvPr>
            <p:ph idx="1"/>
          </p:nvPr>
        </p:nvSpPr>
        <p:spPr>
          <a:xfrm>
            <a:off x="498824" y="1993899"/>
            <a:ext cx="10515600" cy="3586163"/>
          </a:xfrm>
        </p:spPr>
        <p:txBody>
          <a:bodyPr>
            <a:normAutofit/>
          </a:bodyPr>
          <a:lstStyle/>
          <a:p>
            <a:pPr>
              <a:lnSpc>
                <a:spcPct val="150000"/>
              </a:lnSpc>
              <a:buFont typeface="Wingdings" panose="05000000000000000000" pitchFamily="2" charset="2"/>
              <a:buChar char="u"/>
            </a:pPr>
            <a:r>
              <a:rPr lang="zh-TW" altLang="en-US" sz="3200" dirty="0">
                <a:solidFill>
                  <a:srgbClr val="0070C0"/>
                </a:solidFill>
                <a:latin typeface="Microsoft YaHei" panose="020B0503020204020204" pitchFamily="34" charset="-122"/>
                <a:ea typeface="Microsoft YaHei" panose="020B0503020204020204" pitchFamily="34" charset="-122"/>
              </a:rPr>
              <a:t>可以協助老師檢視教學目標是否達成</a:t>
            </a:r>
            <a:r>
              <a:rPr lang="en-US" altLang="zh-TW" sz="3200" dirty="0">
                <a:solidFill>
                  <a:srgbClr val="0070C0"/>
                </a:solidFill>
                <a:latin typeface="Microsoft YaHei" panose="020B0503020204020204" pitchFamily="34" charset="-122"/>
                <a:ea typeface="Microsoft YaHei" panose="020B0503020204020204" pitchFamily="34" charset="-122"/>
              </a:rPr>
              <a:t>(AOL)</a:t>
            </a:r>
            <a:endParaRPr lang="zh-TW" altLang="en-US" sz="3200" dirty="0">
              <a:solidFill>
                <a:srgbClr val="0070C0"/>
              </a:solidFill>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r>
              <a:rPr lang="zh-TW" altLang="en-US" sz="3200" dirty="0">
                <a:solidFill>
                  <a:srgbClr val="0070C0"/>
                </a:solidFill>
                <a:latin typeface="Microsoft YaHei" panose="020B0503020204020204" pitchFamily="34" charset="-122"/>
                <a:ea typeface="Microsoft YaHei" panose="020B0503020204020204" pitchFamily="34" charset="-122"/>
              </a:rPr>
              <a:t>可以明確提供教與學的回饋</a:t>
            </a:r>
            <a:r>
              <a:rPr lang="en-US" altLang="zh-TW" sz="3200" dirty="0">
                <a:solidFill>
                  <a:srgbClr val="0070C0"/>
                </a:solidFill>
                <a:latin typeface="Microsoft YaHei" panose="020B0503020204020204" pitchFamily="34" charset="-122"/>
                <a:ea typeface="Microsoft YaHei" panose="020B0503020204020204" pitchFamily="34" charset="-122"/>
              </a:rPr>
              <a:t>(AFL)</a:t>
            </a:r>
            <a:endParaRPr lang="zh-TW" altLang="en-US" sz="3200" dirty="0">
              <a:solidFill>
                <a:srgbClr val="0070C0"/>
              </a:solidFill>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r>
              <a:rPr lang="zh-TW" altLang="en-US" sz="3200" dirty="0">
                <a:solidFill>
                  <a:srgbClr val="0070C0"/>
                </a:solidFill>
                <a:latin typeface="Microsoft YaHei" panose="020B0503020204020204" pitchFamily="34" charset="-122"/>
                <a:ea typeface="Microsoft YaHei" panose="020B0503020204020204" pitchFamily="34" charset="-122"/>
              </a:rPr>
              <a:t>以指標引導學習，培養學生後設分析和評鑑能力</a:t>
            </a:r>
            <a:r>
              <a:rPr lang="en-US" altLang="zh-TW" sz="3200" dirty="0">
                <a:solidFill>
                  <a:srgbClr val="0070C0"/>
                </a:solidFill>
                <a:latin typeface="Microsoft YaHei" panose="020B0503020204020204" pitchFamily="34" charset="-122"/>
                <a:ea typeface="Microsoft YaHei" panose="020B0503020204020204" pitchFamily="34" charset="-122"/>
              </a:rPr>
              <a:t>(</a:t>
            </a:r>
            <a:r>
              <a:rPr lang="en-US" altLang="zh-TW" sz="3200" dirty="0" err="1">
                <a:solidFill>
                  <a:srgbClr val="0070C0"/>
                </a:solidFill>
                <a:latin typeface="Microsoft YaHei" panose="020B0503020204020204" pitchFamily="34" charset="-122"/>
                <a:ea typeface="Microsoft YaHei" panose="020B0503020204020204" pitchFamily="34" charset="-122"/>
              </a:rPr>
              <a:t>AAL</a:t>
            </a:r>
            <a:r>
              <a:rPr lang="en-US" altLang="zh-TW" sz="3200" dirty="0">
                <a:solidFill>
                  <a:srgbClr val="0070C0"/>
                </a:solidFill>
                <a:latin typeface="Microsoft YaHei" panose="020B0503020204020204" pitchFamily="34" charset="-122"/>
                <a:ea typeface="Microsoft YaHei" panose="020B0503020204020204" pitchFamily="34" charset="-122"/>
              </a:rPr>
              <a:t>)</a:t>
            </a:r>
            <a:endParaRPr lang="zh-TW" altLang="en-US" sz="3200" dirty="0">
              <a:solidFill>
                <a:srgbClr val="0070C0"/>
              </a:solidFill>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endParaRPr lang="zh-TW" altLang="en-US" sz="3200" dirty="0">
              <a:latin typeface="Microsoft YaHei" panose="020B0503020204020204" pitchFamily="34" charset="-122"/>
              <a:ea typeface="Microsoft YaHei" panose="020B0503020204020204" pitchFamily="34" charset="-122"/>
            </a:endParaRPr>
          </a:p>
          <a:p>
            <a:endParaRPr kumimoji="1" lang="zh-TW" altLang="en-US" sz="3200" dirty="0">
              <a:latin typeface="Microsoft YaHei" panose="020B0503020204020204" pitchFamily="34" charset="-122"/>
              <a:ea typeface="Microsoft YaHei" panose="020B0503020204020204" pitchFamily="34" charset="-122"/>
            </a:endParaRPr>
          </a:p>
        </p:txBody>
      </p:sp>
      <p:sp>
        <p:nvSpPr>
          <p:cNvPr id="4" name="標題 1">
            <a:extLst>
              <a:ext uri="{FF2B5EF4-FFF2-40B4-BE49-F238E27FC236}">
                <a16:creationId xmlns:a16="http://schemas.microsoft.com/office/drawing/2014/main" id="{7273AC4D-6964-438B-BDC6-756245E6D6F2}"/>
              </a:ext>
            </a:extLst>
          </p:cNvPr>
          <p:cNvSpPr txBox="1">
            <a:spLocks/>
          </p:cNvSpPr>
          <p:nvPr/>
        </p:nvSpPr>
        <p:spPr>
          <a:xfrm>
            <a:off x="907647" y="1013308"/>
            <a:ext cx="107855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b="1" dirty="0">
              <a:latin typeface="Microsoft YaHei" panose="020B0503020204020204" pitchFamily="34" charset="-122"/>
              <a:ea typeface="Microsoft YaHei" panose="020B0503020204020204" pitchFamily="34" charset="-122"/>
            </a:endParaRPr>
          </a:p>
        </p:txBody>
      </p:sp>
      <p:sp>
        <p:nvSpPr>
          <p:cNvPr id="5" name="內容版面配置區 2">
            <a:extLst>
              <a:ext uri="{FF2B5EF4-FFF2-40B4-BE49-F238E27FC236}">
                <a16:creationId xmlns:a16="http://schemas.microsoft.com/office/drawing/2014/main" id="{7B5E6556-FB3D-436F-B5EC-9D45E60C1267}"/>
              </a:ext>
            </a:extLst>
          </p:cNvPr>
          <p:cNvSpPr txBox="1">
            <a:spLocks/>
          </p:cNvSpPr>
          <p:nvPr/>
        </p:nvSpPr>
        <p:spPr>
          <a:xfrm>
            <a:off x="1339250" y="2739885"/>
            <a:ext cx="11018003" cy="4606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zh-TW" altLang="en-US" dirty="0">
              <a:latin typeface="Microsoft YaHei" panose="020B0503020204020204" pitchFamily="34" charset="-122"/>
              <a:ea typeface="Microsoft YaHei" panose="020B0503020204020204" pitchFamily="34" charset="-122"/>
            </a:endParaRPr>
          </a:p>
        </p:txBody>
      </p:sp>
      <p:sp>
        <p:nvSpPr>
          <p:cNvPr id="7" name="標題 6">
            <a:extLst>
              <a:ext uri="{FF2B5EF4-FFF2-40B4-BE49-F238E27FC236}">
                <a16:creationId xmlns:a16="http://schemas.microsoft.com/office/drawing/2014/main" id="{1DBBBD02-1CC4-45EF-B7DC-32CB745B1EBD}"/>
              </a:ext>
            </a:extLst>
          </p:cNvPr>
          <p:cNvSpPr>
            <a:spLocks noGrp="1"/>
          </p:cNvSpPr>
          <p:nvPr>
            <p:ph type="title"/>
          </p:nvPr>
        </p:nvSpPr>
        <p:spPr>
          <a:xfrm>
            <a:off x="498824" y="401948"/>
            <a:ext cx="11226800" cy="1325563"/>
          </a:xfrm>
        </p:spPr>
        <p:txBody>
          <a:bodyPr>
            <a:normAutofit/>
          </a:bodyPr>
          <a:lstStyle/>
          <a:p>
            <a:pPr>
              <a:lnSpc>
                <a:spcPct val="150000"/>
              </a:lnSpc>
            </a:pPr>
            <a:endParaRPr lang="zh-TW" altLang="en-US" dirty="0">
              <a:latin typeface="王漢宗超明體繁" panose="02020300000000000000" pitchFamily="18" charset="-120"/>
              <a:ea typeface="王漢宗超明體繁" panose="02020300000000000000" pitchFamily="18" charset="-120"/>
            </a:endParaRPr>
          </a:p>
        </p:txBody>
      </p:sp>
      <p:sp>
        <p:nvSpPr>
          <p:cNvPr id="2" name="文字方塊 1">
            <a:extLst>
              <a:ext uri="{FF2B5EF4-FFF2-40B4-BE49-F238E27FC236}">
                <a16:creationId xmlns:a16="http://schemas.microsoft.com/office/drawing/2014/main" id="{1EF49988-301A-484A-9C12-760F3062D476}"/>
              </a:ext>
            </a:extLst>
          </p:cNvPr>
          <p:cNvSpPr txBox="1"/>
          <p:nvPr/>
        </p:nvSpPr>
        <p:spPr>
          <a:xfrm>
            <a:off x="6300411" y="6520688"/>
            <a:ext cx="5686172" cy="369332"/>
          </a:xfrm>
          <a:prstGeom prst="rect">
            <a:avLst/>
          </a:prstGeom>
          <a:noFill/>
        </p:spPr>
        <p:txBody>
          <a:bodyPr wrap="none" rtlCol="0">
            <a:spAutoFit/>
          </a:bodyPr>
          <a:lstStyle/>
          <a:p>
            <a:r>
              <a:rPr lang="zh-TW" altLang="en-US" dirty="0">
                <a:latin typeface="Microsoft YaHei" panose="020B0503020204020204" pitchFamily="34" charset="-122"/>
                <a:ea typeface="Microsoft YaHei" panose="020B0503020204020204" pitchFamily="34" charset="-122"/>
              </a:rPr>
              <a:t>國教教育研究院；台師大科教中心研究員   任宗浩博士</a:t>
            </a:r>
          </a:p>
        </p:txBody>
      </p:sp>
      <p:pic>
        <p:nvPicPr>
          <p:cNvPr id="8" name="圖片 7">
            <a:extLst>
              <a:ext uri="{FF2B5EF4-FFF2-40B4-BE49-F238E27FC236}">
                <a16:creationId xmlns:a16="http://schemas.microsoft.com/office/drawing/2014/main" id="{93531141-94FC-4079-8543-7435E294FCD9}"/>
              </a:ext>
            </a:extLst>
          </p:cNvPr>
          <p:cNvPicPr>
            <a:picLocks noChangeAspect="1"/>
          </p:cNvPicPr>
          <p:nvPr/>
        </p:nvPicPr>
        <p:blipFill>
          <a:blip r:embed="rId3"/>
          <a:stretch>
            <a:fillRect/>
          </a:stretch>
        </p:blipFill>
        <p:spPr>
          <a:xfrm>
            <a:off x="466376" y="609197"/>
            <a:ext cx="11473666" cy="1066892"/>
          </a:xfrm>
          <a:prstGeom prst="rect">
            <a:avLst/>
          </a:prstGeom>
        </p:spPr>
      </p:pic>
    </p:spTree>
    <p:extLst>
      <p:ext uri="{BB962C8B-B14F-4D97-AF65-F5344CB8AC3E}">
        <p14:creationId xmlns:p14="http://schemas.microsoft.com/office/powerpoint/2010/main" val="211412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1A65357-2B22-C748-8E90-BFEECFC5A858}"/>
              </a:ext>
            </a:extLst>
          </p:cNvPr>
          <p:cNvSpPr>
            <a:spLocks noGrp="1"/>
          </p:cNvSpPr>
          <p:nvPr>
            <p:ph idx="1"/>
          </p:nvPr>
        </p:nvSpPr>
        <p:spPr>
          <a:xfrm>
            <a:off x="687011" y="1886123"/>
            <a:ext cx="11226800" cy="3152603"/>
          </a:xfrm>
        </p:spPr>
        <p:txBody>
          <a:bodyPr>
            <a:normAutofit fontScale="77500" lnSpcReduction="20000"/>
          </a:bodyPr>
          <a:lstStyle/>
          <a:p>
            <a:pPr>
              <a:lnSpc>
                <a:spcPct val="150000"/>
              </a:lnSpc>
              <a:buFont typeface="Wingdings" panose="05000000000000000000" pitchFamily="2" charset="2"/>
              <a:buChar char="u"/>
            </a:pPr>
            <a:r>
              <a:rPr lang="zh-TW" altLang="en-US" sz="4100" dirty="0">
                <a:solidFill>
                  <a:srgbClr val="0070C0"/>
                </a:solidFill>
                <a:latin typeface="Microsoft YaHei" panose="020B0503020204020204" pitchFamily="34" charset="-122"/>
                <a:ea typeface="Microsoft YaHei" panose="020B0503020204020204" pitchFamily="34" charset="-122"/>
              </a:rPr>
              <a:t>規準要對應學習目標</a:t>
            </a:r>
            <a:r>
              <a:rPr lang="en-US" altLang="zh-TW" sz="4100" dirty="0">
                <a:solidFill>
                  <a:srgbClr val="0070C0"/>
                </a:solidFill>
                <a:latin typeface="Microsoft YaHei" panose="020B0503020204020204" pitchFamily="34" charset="-122"/>
                <a:ea typeface="Microsoft YaHei" panose="020B0503020204020204" pitchFamily="34" charset="-122"/>
              </a:rPr>
              <a:t>(</a:t>
            </a:r>
            <a:r>
              <a:rPr lang="zh-TW" altLang="en-US" sz="4100" dirty="0">
                <a:solidFill>
                  <a:srgbClr val="0070C0"/>
                </a:solidFill>
                <a:latin typeface="Microsoft YaHei" panose="020B0503020204020204" pitchFamily="34" charset="-122"/>
                <a:ea typeface="Microsoft YaHei" panose="020B0503020204020204" pitchFamily="34" charset="-122"/>
              </a:rPr>
              <a:t>評量目標</a:t>
            </a:r>
            <a:r>
              <a:rPr lang="en-US" altLang="zh-TW" sz="4100" dirty="0">
                <a:solidFill>
                  <a:srgbClr val="0070C0"/>
                </a:solidFill>
                <a:latin typeface="Microsoft YaHei" panose="020B0503020204020204" pitchFamily="34" charset="-122"/>
                <a:ea typeface="Microsoft YaHei" panose="020B0503020204020204" pitchFamily="34" charset="-122"/>
              </a:rPr>
              <a:t>)</a:t>
            </a:r>
            <a:br>
              <a:rPr lang="en-US" altLang="zh-TW" sz="3200" dirty="0">
                <a:solidFill>
                  <a:srgbClr val="0070C0"/>
                </a:solidFill>
                <a:latin typeface="Microsoft YaHei" panose="020B0503020204020204" pitchFamily="34" charset="-122"/>
                <a:ea typeface="Microsoft YaHei" panose="020B0503020204020204" pitchFamily="34" charset="-122"/>
              </a:rPr>
            </a:br>
            <a:r>
              <a:rPr lang="zh-TW" altLang="en-US" sz="3400" dirty="0">
                <a:latin typeface="Microsoft YaHei" panose="020B0503020204020204" pitchFamily="34" charset="-122"/>
                <a:ea typeface="Microsoft YaHei" panose="020B0503020204020204" pitchFamily="34" charset="-122"/>
              </a:rPr>
              <a:t>不能只評量學習內容，須兼顧學習表現</a:t>
            </a:r>
            <a:endParaRPr lang="en-US" altLang="zh-TW" sz="3400" dirty="0">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r>
              <a:rPr lang="zh-TW" altLang="en-US" sz="4100" dirty="0">
                <a:solidFill>
                  <a:srgbClr val="0070C0"/>
                </a:solidFill>
                <a:latin typeface="Microsoft YaHei" panose="020B0503020204020204" pitchFamily="34" charset="-122"/>
                <a:ea typeface="Microsoft YaHei" panose="020B0503020204020204" pitchFamily="34" charset="-122"/>
              </a:rPr>
              <a:t>評量的複雜性不能太高</a:t>
            </a:r>
            <a:br>
              <a:rPr lang="en-US" altLang="zh-TW" sz="3200" dirty="0">
                <a:latin typeface="Microsoft YaHei" panose="020B0503020204020204" pitchFamily="34" charset="-122"/>
                <a:ea typeface="Microsoft YaHei" panose="020B0503020204020204" pitchFamily="34" charset="-122"/>
              </a:rPr>
            </a:br>
            <a:r>
              <a:rPr lang="zh-TW" altLang="en-US" sz="3400" dirty="0">
                <a:latin typeface="Microsoft YaHei" panose="020B0503020204020204" pitchFamily="34" charset="-122"/>
                <a:ea typeface="Microsoft YaHei" panose="020B0503020204020204" pitchFamily="34" charset="-122"/>
              </a:rPr>
              <a:t>和評量的時間與需求有關，建議分</a:t>
            </a:r>
            <a:r>
              <a:rPr lang="en-US" altLang="zh-TW" sz="3400" dirty="0">
                <a:latin typeface="Microsoft YaHei" panose="020B0503020204020204" pitchFamily="34" charset="-122"/>
                <a:ea typeface="Microsoft YaHei" panose="020B0503020204020204" pitchFamily="34" charset="-122"/>
              </a:rPr>
              <a:t>3-4</a:t>
            </a:r>
            <a:r>
              <a:rPr lang="zh-TW" altLang="en-US" sz="3400" dirty="0">
                <a:latin typeface="Microsoft YaHei" panose="020B0503020204020204" pitchFamily="34" charset="-122"/>
                <a:ea typeface="Microsoft YaHei" panose="020B0503020204020204" pitchFamily="34" charset="-122"/>
              </a:rPr>
              <a:t>個等級即可，學生較容易理解學習品質的差異</a:t>
            </a:r>
            <a:endParaRPr lang="en-US" altLang="zh-TW" sz="3400" dirty="0">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endParaRPr lang="zh-TW" altLang="en-US" dirty="0">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endParaRPr lang="zh-TW" altLang="en-US" sz="3200" dirty="0">
              <a:latin typeface="Microsoft YaHei" panose="020B0503020204020204" pitchFamily="34" charset="-122"/>
              <a:ea typeface="Microsoft YaHei" panose="020B0503020204020204" pitchFamily="34" charset="-122"/>
            </a:endParaRPr>
          </a:p>
          <a:p>
            <a:endParaRPr kumimoji="1" lang="zh-TW" altLang="en-US" sz="3200" dirty="0">
              <a:latin typeface="Microsoft YaHei" panose="020B0503020204020204" pitchFamily="34" charset="-122"/>
              <a:ea typeface="Microsoft YaHei" panose="020B0503020204020204" pitchFamily="34" charset="-122"/>
            </a:endParaRPr>
          </a:p>
        </p:txBody>
      </p:sp>
      <p:sp>
        <p:nvSpPr>
          <p:cNvPr id="4" name="標題 1">
            <a:extLst>
              <a:ext uri="{FF2B5EF4-FFF2-40B4-BE49-F238E27FC236}">
                <a16:creationId xmlns:a16="http://schemas.microsoft.com/office/drawing/2014/main" id="{7273AC4D-6964-438B-BDC6-756245E6D6F2}"/>
              </a:ext>
            </a:extLst>
          </p:cNvPr>
          <p:cNvSpPr txBox="1">
            <a:spLocks/>
          </p:cNvSpPr>
          <p:nvPr/>
        </p:nvSpPr>
        <p:spPr>
          <a:xfrm>
            <a:off x="907647" y="1013308"/>
            <a:ext cx="107855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b="1" dirty="0">
              <a:latin typeface="Microsoft YaHei" panose="020B0503020204020204" pitchFamily="34" charset="-122"/>
              <a:ea typeface="Microsoft YaHei" panose="020B0503020204020204" pitchFamily="34" charset="-122"/>
            </a:endParaRPr>
          </a:p>
        </p:txBody>
      </p:sp>
      <p:sp>
        <p:nvSpPr>
          <p:cNvPr id="5" name="內容版面配置區 2">
            <a:extLst>
              <a:ext uri="{FF2B5EF4-FFF2-40B4-BE49-F238E27FC236}">
                <a16:creationId xmlns:a16="http://schemas.microsoft.com/office/drawing/2014/main" id="{7B5E6556-FB3D-436F-B5EC-9D45E60C1267}"/>
              </a:ext>
            </a:extLst>
          </p:cNvPr>
          <p:cNvSpPr txBox="1">
            <a:spLocks/>
          </p:cNvSpPr>
          <p:nvPr/>
        </p:nvSpPr>
        <p:spPr>
          <a:xfrm>
            <a:off x="1339250" y="2739885"/>
            <a:ext cx="11018003" cy="4606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zh-TW" altLang="en-US" dirty="0">
              <a:latin typeface="Microsoft YaHei" panose="020B0503020204020204" pitchFamily="34" charset="-122"/>
              <a:ea typeface="Microsoft YaHei" panose="020B0503020204020204" pitchFamily="34" charset="-122"/>
            </a:endParaRPr>
          </a:p>
        </p:txBody>
      </p:sp>
      <p:sp>
        <p:nvSpPr>
          <p:cNvPr id="7" name="標題 6">
            <a:extLst>
              <a:ext uri="{FF2B5EF4-FFF2-40B4-BE49-F238E27FC236}">
                <a16:creationId xmlns:a16="http://schemas.microsoft.com/office/drawing/2014/main" id="{1DBBBD02-1CC4-45EF-B7DC-32CB745B1EBD}"/>
              </a:ext>
            </a:extLst>
          </p:cNvPr>
          <p:cNvSpPr>
            <a:spLocks noGrp="1"/>
          </p:cNvSpPr>
          <p:nvPr>
            <p:ph type="title"/>
          </p:nvPr>
        </p:nvSpPr>
        <p:spPr>
          <a:xfrm>
            <a:off x="965200" y="215279"/>
            <a:ext cx="11226800" cy="1325563"/>
          </a:xfrm>
        </p:spPr>
        <p:txBody>
          <a:bodyPr>
            <a:normAutofit/>
          </a:bodyPr>
          <a:lstStyle/>
          <a:p>
            <a:pPr>
              <a:lnSpc>
                <a:spcPct val="150000"/>
              </a:lnSpc>
            </a:pPr>
            <a:endParaRPr lang="zh-TW" altLang="en-US" dirty="0">
              <a:latin typeface="王漢宗超明體繁" panose="02020300000000000000" pitchFamily="18" charset="-120"/>
              <a:ea typeface="王漢宗超明體繁" panose="02020300000000000000" pitchFamily="18" charset="-120"/>
            </a:endParaRPr>
          </a:p>
        </p:txBody>
      </p:sp>
      <p:sp>
        <p:nvSpPr>
          <p:cNvPr id="2" name="文字方塊 1">
            <a:extLst>
              <a:ext uri="{FF2B5EF4-FFF2-40B4-BE49-F238E27FC236}">
                <a16:creationId xmlns:a16="http://schemas.microsoft.com/office/drawing/2014/main" id="{3307AFB5-E05F-4D53-976E-CF7DD3F7BE86}"/>
              </a:ext>
            </a:extLst>
          </p:cNvPr>
          <p:cNvSpPr txBox="1"/>
          <p:nvPr/>
        </p:nvSpPr>
        <p:spPr>
          <a:xfrm>
            <a:off x="6300411" y="6520688"/>
            <a:ext cx="5686172" cy="369332"/>
          </a:xfrm>
          <a:prstGeom prst="rect">
            <a:avLst/>
          </a:prstGeom>
          <a:noFill/>
        </p:spPr>
        <p:txBody>
          <a:bodyPr wrap="none" rtlCol="0">
            <a:spAutoFit/>
          </a:bodyPr>
          <a:lstStyle/>
          <a:p>
            <a:r>
              <a:rPr lang="zh-TW" altLang="en-US" dirty="0">
                <a:latin typeface="Microsoft YaHei" panose="020B0503020204020204" pitchFamily="34" charset="-122"/>
                <a:ea typeface="Microsoft YaHei" panose="020B0503020204020204" pitchFamily="34" charset="-122"/>
              </a:rPr>
              <a:t>國教教育研究院；台師大科教中心研究員   任宗浩博士</a:t>
            </a:r>
          </a:p>
        </p:txBody>
      </p:sp>
      <p:pic>
        <p:nvPicPr>
          <p:cNvPr id="6" name="圖片 5">
            <a:extLst>
              <a:ext uri="{FF2B5EF4-FFF2-40B4-BE49-F238E27FC236}">
                <a16:creationId xmlns:a16="http://schemas.microsoft.com/office/drawing/2014/main" id="{389A92DD-E724-413D-82E1-8D86826234B8}"/>
              </a:ext>
            </a:extLst>
          </p:cNvPr>
          <p:cNvPicPr>
            <a:picLocks noChangeAspect="1"/>
          </p:cNvPicPr>
          <p:nvPr/>
        </p:nvPicPr>
        <p:blipFill>
          <a:blip r:embed="rId3"/>
          <a:stretch>
            <a:fillRect/>
          </a:stretch>
        </p:blipFill>
        <p:spPr>
          <a:xfrm>
            <a:off x="29043" y="404161"/>
            <a:ext cx="11957540" cy="1325563"/>
          </a:xfrm>
          <a:prstGeom prst="rect">
            <a:avLst/>
          </a:prstGeom>
        </p:spPr>
      </p:pic>
    </p:spTree>
    <p:extLst>
      <p:ext uri="{BB962C8B-B14F-4D97-AF65-F5344CB8AC3E}">
        <p14:creationId xmlns:p14="http://schemas.microsoft.com/office/powerpoint/2010/main" val="14667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192821" y="1590261"/>
            <a:ext cx="5316192" cy="3544128"/>
          </a:xfrm>
          <a:prstGeom prst="rect">
            <a:avLst/>
          </a:prstGeom>
        </p:spPr>
      </p:pic>
      <p:cxnSp>
        <p:nvCxnSpPr>
          <p:cNvPr id="5" name="直線單箭頭接點 4"/>
          <p:cNvCxnSpPr/>
          <p:nvPr/>
        </p:nvCxnSpPr>
        <p:spPr>
          <a:xfrm flipV="1">
            <a:off x="3644349" y="954158"/>
            <a:ext cx="848139" cy="16697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a:off x="7023653" y="3233531"/>
            <a:ext cx="1577009" cy="4638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4494558" y="246271"/>
            <a:ext cx="2833895" cy="707886"/>
          </a:xfrm>
          <a:prstGeom prst="rect">
            <a:avLst/>
          </a:prstGeom>
          <a:noFill/>
        </p:spPr>
        <p:txBody>
          <a:bodyPr wrap="square" rtlCol="0">
            <a:spAutoFit/>
          </a:bodyPr>
          <a:lstStyle/>
          <a:p>
            <a:r>
              <a:rPr lang="en-US" altLang="zh-TW" sz="4000" dirty="0"/>
              <a:t>morning</a:t>
            </a:r>
            <a:endParaRPr lang="zh-TW" altLang="en-US" sz="4000" dirty="0"/>
          </a:p>
        </p:txBody>
      </p:sp>
      <p:sp>
        <p:nvSpPr>
          <p:cNvPr id="8" name="矩形 7"/>
          <p:cNvSpPr/>
          <p:nvPr/>
        </p:nvSpPr>
        <p:spPr>
          <a:xfrm>
            <a:off x="8507897" y="3425686"/>
            <a:ext cx="2358886" cy="707886"/>
          </a:xfrm>
          <a:prstGeom prst="rect">
            <a:avLst/>
          </a:prstGeom>
        </p:spPr>
        <p:txBody>
          <a:bodyPr wrap="square">
            <a:spAutoFit/>
          </a:bodyPr>
          <a:lstStyle/>
          <a:p>
            <a:r>
              <a:rPr lang="en-US" altLang="zh-TW" sz="4000" dirty="0">
                <a:solidFill>
                  <a:srgbClr val="FF0000"/>
                </a:solidFill>
              </a:rPr>
              <a:t>mourning</a:t>
            </a:r>
            <a:endParaRPr lang="zh-TW" altLang="en-US" sz="4000" dirty="0">
              <a:solidFill>
                <a:srgbClr val="FF0000"/>
              </a:solidFill>
            </a:endParaRPr>
          </a:p>
        </p:txBody>
      </p:sp>
    </p:spTree>
    <p:extLst>
      <p:ext uri="{BB962C8B-B14F-4D97-AF65-F5344CB8AC3E}">
        <p14:creationId xmlns:p14="http://schemas.microsoft.com/office/powerpoint/2010/main" val="2154864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E94F79-C5FF-451C-8AD0-A1725B47CB15}"/>
              </a:ext>
            </a:extLst>
          </p:cNvPr>
          <p:cNvSpPr>
            <a:spLocks noGrp="1"/>
          </p:cNvSpPr>
          <p:nvPr>
            <p:ph type="title"/>
          </p:nvPr>
        </p:nvSpPr>
        <p:spPr/>
        <p:txBody>
          <a:bodyPr>
            <a:normAutofit/>
          </a:bodyPr>
          <a:lstStyle/>
          <a:p>
            <a:pPr algn="ctr"/>
            <a:endParaRPr lang="zh-TW" altLang="en-US" sz="6000" dirty="0">
              <a:latin typeface="王漢宗超明體繁" panose="02020300000000000000" pitchFamily="18" charset="-120"/>
              <a:ea typeface="王漢宗超明體繁" panose="02020300000000000000" pitchFamily="18" charset="-120"/>
            </a:endParaRPr>
          </a:p>
        </p:txBody>
      </p:sp>
      <p:sp>
        <p:nvSpPr>
          <p:cNvPr id="3" name="內容版面配置區 2">
            <a:extLst>
              <a:ext uri="{FF2B5EF4-FFF2-40B4-BE49-F238E27FC236}">
                <a16:creationId xmlns:a16="http://schemas.microsoft.com/office/drawing/2014/main" id="{A59B31FD-B935-415B-9DF0-E0882EDE62E2}"/>
              </a:ext>
            </a:extLst>
          </p:cNvPr>
          <p:cNvSpPr>
            <a:spLocks noGrp="1"/>
          </p:cNvSpPr>
          <p:nvPr>
            <p:ph idx="1"/>
          </p:nvPr>
        </p:nvSpPr>
        <p:spPr>
          <a:xfrm>
            <a:off x="838200" y="1315934"/>
            <a:ext cx="10515600" cy="4486275"/>
          </a:xfrm>
        </p:spPr>
        <p:txBody>
          <a:bodyPr/>
          <a:lstStyle/>
          <a:p>
            <a:pPr>
              <a:lnSpc>
                <a:spcPct val="150000"/>
              </a:lnSpc>
            </a:pPr>
            <a:r>
              <a:rPr lang="zh-TW" altLang="zh-TW" sz="3200" dirty="0">
                <a:effectLst/>
                <a:latin typeface="Microsoft YaHei" panose="020B0503020204020204" pitchFamily="34" charset="-122"/>
                <a:ea typeface="Microsoft YaHei" panose="020B0503020204020204" pitchFamily="34" charset="-122"/>
                <a:cs typeface="Times New Roman" panose="02020603050405020304" pitchFamily="18" charset="0"/>
              </a:rPr>
              <a:t>表現等級（</a:t>
            </a:r>
            <a:r>
              <a:rPr lang="en-US" altLang="zh-TW" sz="3200" dirty="0">
                <a:effectLst/>
                <a:latin typeface="Microsoft YaHei" panose="020B0503020204020204" pitchFamily="34" charset="-122"/>
                <a:ea typeface="Microsoft YaHei" panose="020B0503020204020204" pitchFamily="34" charset="-122"/>
              </a:rPr>
              <a:t>performance level</a:t>
            </a:r>
            <a:r>
              <a:rPr lang="zh-TW" altLang="zh-TW" sz="320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320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dirty="0">
                <a:effectLst/>
                <a:latin typeface="Microsoft YaHei" panose="020B0503020204020204" pitchFamily="34" charset="-122"/>
                <a:ea typeface="Microsoft YaHei" panose="020B0503020204020204" pitchFamily="34" charset="-122"/>
                <a:cs typeface="Times New Roman" panose="02020603050405020304" pitchFamily="18" charset="0"/>
              </a:rPr>
              <a:t>例如：一至六等級；</a:t>
            </a:r>
            <a:r>
              <a:rPr lang="en-US" altLang="zh-TW" dirty="0">
                <a:effectLst/>
                <a:latin typeface="Microsoft YaHei" panose="020B0503020204020204" pitchFamily="34" charset="-122"/>
                <a:ea typeface="Microsoft YaHei" panose="020B0503020204020204" pitchFamily="34" charset="-122"/>
              </a:rPr>
              <a:t>A</a:t>
            </a:r>
            <a:r>
              <a:rPr lang="zh-TW" altLang="zh-TW"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TW" dirty="0">
                <a:effectLst/>
                <a:latin typeface="Microsoft YaHei" panose="020B0503020204020204" pitchFamily="34" charset="-122"/>
                <a:ea typeface="Microsoft YaHei" panose="020B0503020204020204" pitchFamily="34" charset="-122"/>
              </a:rPr>
              <a:t>B</a:t>
            </a:r>
            <a:r>
              <a:rPr lang="zh-TW" altLang="zh-TW"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TW" dirty="0">
                <a:effectLst/>
                <a:latin typeface="Microsoft YaHei" panose="020B0503020204020204" pitchFamily="34" charset="-122"/>
                <a:ea typeface="Microsoft YaHei" panose="020B0503020204020204" pitchFamily="34" charset="-122"/>
              </a:rPr>
              <a:t>C</a:t>
            </a:r>
            <a:r>
              <a:rPr lang="zh-TW" altLang="zh-TW"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TW" dirty="0">
                <a:effectLst/>
                <a:latin typeface="Microsoft YaHei" panose="020B0503020204020204" pitchFamily="34" charset="-122"/>
                <a:ea typeface="Microsoft YaHei" panose="020B0503020204020204" pitchFamily="34" charset="-122"/>
              </a:rPr>
              <a:t>D</a:t>
            </a:r>
            <a:r>
              <a:rPr lang="zh-TW" altLang="zh-TW"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TW" dirty="0">
                <a:effectLst/>
                <a:latin typeface="Microsoft YaHei" panose="020B0503020204020204" pitchFamily="34" charset="-122"/>
                <a:ea typeface="Microsoft YaHei" panose="020B0503020204020204" pitchFamily="34" charset="-122"/>
              </a:rPr>
              <a:t>E </a:t>
            </a:r>
            <a:r>
              <a:rPr lang="zh-TW" altLang="zh-TW" dirty="0">
                <a:effectLst/>
                <a:latin typeface="Microsoft YaHei" panose="020B0503020204020204" pitchFamily="34" charset="-122"/>
                <a:ea typeface="Microsoft YaHei" panose="020B0503020204020204" pitchFamily="34" charset="-122"/>
                <a:cs typeface="Times New Roman" panose="02020603050405020304" pitchFamily="18" charset="0"/>
              </a:rPr>
              <a:t>五個等級；優、良、普通和待加強四個等級或三個等級等，等級的數目會依評分時的時間考量和需求度不同而改變。</a:t>
            </a:r>
            <a:endParaRPr lang="zh-TW" altLang="en-US" b="1" dirty="0">
              <a:latin typeface="Microsoft YaHei" panose="020B0503020204020204" pitchFamily="34" charset="-122"/>
              <a:ea typeface="Microsoft YaHei" panose="020B0503020204020204" pitchFamily="34" charset="-122"/>
            </a:endParaRPr>
          </a:p>
          <a:p>
            <a:pPr>
              <a:lnSpc>
                <a:spcPct val="150000"/>
              </a:lnSpc>
            </a:pPr>
            <a:endParaRPr lang="zh-TW" altLang="en-US" dirty="0">
              <a:latin typeface="Microsoft YaHei" panose="020B0503020204020204" pitchFamily="34" charset="-122"/>
              <a:ea typeface="Microsoft YaHei" panose="020B0503020204020204" pitchFamily="34" charset="-122"/>
            </a:endParaRPr>
          </a:p>
        </p:txBody>
      </p:sp>
      <p:graphicFrame>
        <p:nvGraphicFramePr>
          <p:cNvPr id="5" name="表格 4">
            <a:extLst>
              <a:ext uri="{FF2B5EF4-FFF2-40B4-BE49-F238E27FC236}">
                <a16:creationId xmlns:a16="http://schemas.microsoft.com/office/drawing/2014/main" id="{A2178232-54B0-4E8E-9E2B-59552E76C1EB}"/>
              </a:ext>
            </a:extLst>
          </p:cNvPr>
          <p:cNvGraphicFramePr>
            <a:graphicFrameLocks noGrp="1"/>
          </p:cNvGraphicFramePr>
          <p:nvPr>
            <p:extLst/>
          </p:nvPr>
        </p:nvGraphicFramePr>
        <p:xfrm>
          <a:off x="1202975" y="3627620"/>
          <a:ext cx="10009668" cy="2684284"/>
        </p:xfrm>
        <a:graphic>
          <a:graphicData uri="http://schemas.openxmlformats.org/drawingml/2006/table">
            <a:tbl>
              <a:tblPr firstRow="1" bandRow="1">
                <a:tableStyleId>{21E4AEA4-8DFA-4A89-87EB-49C32662AFE0}</a:tableStyleId>
              </a:tblPr>
              <a:tblGrid>
                <a:gridCol w="2502417">
                  <a:extLst>
                    <a:ext uri="{9D8B030D-6E8A-4147-A177-3AD203B41FA5}">
                      <a16:colId xmlns:a16="http://schemas.microsoft.com/office/drawing/2014/main" val="493249380"/>
                    </a:ext>
                  </a:extLst>
                </a:gridCol>
                <a:gridCol w="2502417">
                  <a:extLst>
                    <a:ext uri="{9D8B030D-6E8A-4147-A177-3AD203B41FA5}">
                      <a16:colId xmlns:a16="http://schemas.microsoft.com/office/drawing/2014/main" val="1450567906"/>
                    </a:ext>
                  </a:extLst>
                </a:gridCol>
                <a:gridCol w="2502417">
                  <a:extLst>
                    <a:ext uri="{9D8B030D-6E8A-4147-A177-3AD203B41FA5}">
                      <a16:colId xmlns:a16="http://schemas.microsoft.com/office/drawing/2014/main" val="3869938875"/>
                    </a:ext>
                  </a:extLst>
                </a:gridCol>
                <a:gridCol w="2502417">
                  <a:extLst>
                    <a:ext uri="{9D8B030D-6E8A-4147-A177-3AD203B41FA5}">
                      <a16:colId xmlns:a16="http://schemas.microsoft.com/office/drawing/2014/main" val="1299929895"/>
                    </a:ext>
                  </a:extLst>
                </a:gridCol>
              </a:tblGrid>
              <a:tr h="671071">
                <a:tc>
                  <a:txBody>
                    <a:bodyPr/>
                    <a:lstStyle/>
                    <a:p>
                      <a:r>
                        <a:rPr lang="zh-TW" altLang="en-US" sz="2800" dirty="0">
                          <a:solidFill>
                            <a:schemeClr val="bg1"/>
                          </a:solidFill>
                          <a:latin typeface="Microsoft YaHei" panose="020B0503020204020204" pitchFamily="34" charset="-122"/>
                          <a:ea typeface="Microsoft YaHei" panose="020B0503020204020204" pitchFamily="34" charset="-122"/>
                        </a:rPr>
                        <a:t>評量目標</a:t>
                      </a:r>
                    </a:p>
                  </a:txBody>
                  <a:tcPr/>
                </a:tc>
                <a:tc>
                  <a:txBody>
                    <a:bodyPr/>
                    <a:lstStyle/>
                    <a:p>
                      <a:r>
                        <a:rPr lang="zh-TW" altLang="en-US" sz="2800" dirty="0">
                          <a:latin typeface="Microsoft YaHei" panose="020B0503020204020204" pitchFamily="34" charset="-122"/>
                          <a:ea typeface="Microsoft YaHei" panose="020B0503020204020204" pitchFamily="34" charset="-122"/>
                        </a:rPr>
                        <a:t>優</a:t>
                      </a:r>
                    </a:p>
                  </a:txBody>
                  <a:tcPr/>
                </a:tc>
                <a:tc>
                  <a:txBody>
                    <a:bodyPr/>
                    <a:lstStyle/>
                    <a:p>
                      <a:r>
                        <a:rPr lang="zh-TW" altLang="en-US" sz="2800" dirty="0">
                          <a:latin typeface="Microsoft YaHei" panose="020B0503020204020204" pitchFamily="34" charset="-122"/>
                          <a:ea typeface="Microsoft YaHei" panose="020B0503020204020204" pitchFamily="34" charset="-122"/>
                        </a:rPr>
                        <a:t>普通</a:t>
                      </a:r>
                    </a:p>
                  </a:txBody>
                  <a:tcPr/>
                </a:tc>
                <a:tc>
                  <a:txBody>
                    <a:bodyPr/>
                    <a:lstStyle/>
                    <a:p>
                      <a:r>
                        <a:rPr lang="zh-TW" altLang="en-US" sz="2800" dirty="0">
                          <a:latin typeface="Microsoft YaHei" panose="020B0503020204020204" pitchFamily="34" charset="-122"/>
                          <a:ea typeface="Microsoft YaHei" panose="020B0503020204020204" pitchFamily="34" charset="-122"/>
                        </a:rPr>
                        <a:t>待加強</a:t>
                      </a:r>
                    </a:p>
                  </a:txBody>
                  <a:tcPr/>
                </a:tc>
                <a:extLst>
                  <a:ext uri="{0D108BD9-81ED-4DB2-BD59-A6C34878D82A}">
                    <a16:rowId xmlns:a16="http://schemas.microsoft.com/office/drawing/2014/main" val="581247243"/>
                  </a:ext>
                </a:extLst>
              </a:tr>
              <a:tr h="671071">
                <a:tc>
                  <a:txBody>
                    <a:bodyPr/>
                    <a:lstStyle/>
                    <a:p>
                      <a:r>
                        <a:rPr lang="zh-TW" altLang="en-US" sz="2800" dirty="0">
                          <a:latin typeface="Microsoft YaHei" panose="020B0503020204020204" pitchFamily="34" charset="-122"/>
                          <a:ea typeface="Microsoft YaHei" panose="020B0503020204020204" pitchFamily="34" charset="-122"/>
                        </a:rPr>
                        <a:t>向度甲</a:t>
                      </a: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3052139929"/>
                  </a:ext>
                </a:extLst>
              </a:tr>
              <a:tr h="671071">
                <a:tc>
                  <a:txBody>
                    <a:bodyPr/>
                    <a:lstStyle/>
                    <a:p>
                      <a:r>
                        <a:rPr lang="zh-TW" altLang="en-US" sz="2800" dirty="0">
                          <a:latin typeface="Microsoft YaHei" panose="020B0503020204020204" pitchFamily="34" charset="-122"/>
                          <a:ea typeface="Microsoft YaHei" panose="020B0503020204020204" pitchFamily="34" charset="-122"/>
                        </a:rPr>
                        <a:t>向度乙</a:t>
                      </a: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101195684"/>
                  </a:ext>
                </a:extLst>
              </a:tr>
              <a:tr h="671071">
                <a:tc>
                  <a:txBody>
                    <a:bodyPr/>
                    <a:lstStyle/>
                    <a:p>
                      <a:r>
                        <a:rPr lang="zh-TW" altLang="en-US" sz="2800" dirty="0">
                          <a:latin typeface="Microsoft YaHei" panose="020B0503020204020204" pitchFamily="34" charset="-122"/>
                          <a:ea typeface="Microsoft YaHei" panose="020B0503020204020204" pitchFamily="34" charset="-122"/>
                        </a:rPr>
                        <a:t>向度丙</a:t>
                      </a: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tc>
                  <a:txBody>
                    <a:bodyPr/>
                    <a:lstStyle/>
                    <a:p>
                      <a:endParaRPr lang="zh-TW" altLang="en-US" sz="28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91189204"/>
                  </a:ext>
                </a:extLst>
              </a:tr>
            </a:tbl>
          </a:graphicData>
        </a:graphic>
      </p:graphicFrame>
      <p:pic>
        <p:nvPicPr>
          <p:cNvPr id="4" name="圖片 3">
            <a:extLst>
              <a:ext uri="{FF2B5EF4-FFF2-40B4-BE49-F238E27FC236}">
                <a16:creationId xmlns:a16="http://schemas.microsoft.com/office/drawing/2014/main" id="{DA8E07BC-94E6-4E6E-8CCD-A93638C559A7}"/>
              </a:ext>
            </a:extLst>
          </p:cNvPr>
          <p:cNvPicPr>
            <a:picLocks noChangeAspect="1"/>
          </p:cNvPicPr>
          <p:nvPr/>
        </p:nvPicPr>
        <p:blipFill>
          <a:blip r:embed="rId2"/>
          <a:stretch>
            <a:fillRect/>
          </a:stretch>
        </p:blipFill>
        <p:spPr>
          <a:xfrm>
            <a:off x="3912747" y="254074"/>
            <a:ext cx="3962743" cy="1603387"/>
          </a:xfrm>
          <a:prstGeom prst="rect">
            <a:avLst/>
          </a:prstGeom>
        </p:spPr>
      </p:pic>
    </p:spTree>
    <p:extLst>
      <p:ext uri="{BB962C8B-B14F-4D97-AF65-F5344CB8AC3E}">
        <p14:creationId xmlns:p14="http://schemas.microsoft.com/office/powerpoint/2010/main" val="277286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1A65357-2B22-C748-8E90-BFEECFC5A858}"/>
              </a:ext>
            </a:extLst>
          </p:cNvPr>
          <p:cNvSpPr>
            <a:spLocks noGrp="1"/>
          </p:cNvSpPr>
          <p:nvPr>
            <p:ph idx="1"/>
          </p:nvPr>
        </p:nvSpPr>
        <p:spPr>
          <a:xfrm>
            <a:off x="759783" y="1035386"/>
            <a:ext cx="11226800" cy="5669968"/>
          </a:xfrm>
        </p:spPr>
        <p:txBody>
          <a:bodyPr>
            <a:normAutofit fontScale="77500" lnSpcReduction="20000"/>
          </a:bodyPr>
          <a:lstStyle/>
          <a:p>
            <a:pPr>
              <a:lnSpc>
                <a:spcPct val="150000"/>
              </a:lnSpc>
              <a:buFont typeface="Wingdings" panose="05000000000000000000" pitchFamily="2" charset="2"/>
              <a:buChar char="u"/>
            </a:pPr>
            <a:r>
              <a:rPr lang="zh-TW" altLang="en-US" sz="4100" dirty="0">
                <a:solidFill>
                  <a:srgbClr val="0070C0"/>
                </a:solidFill>
                <a:latin typeface="Microsoft YaHei" panose="020B0503020204020204" pitchFamily="34" charset="-122"/>
                <a:ea typeface="Microsoft YaHei" panose="020B0503020204020204" pitchFamily="34" charset="-122"/>
              </a:rPr>
              <a:t>規準要對應學習目標</a:t>
            </a:r>
            <a:r>
              <a:rPr lang="en-US" altLang="zh-TW" sz="4100" dirty="0">
                <a:solidFill>
                  <a:srgbClr val="0070C0"/>
                </a:solidFill>
                <a:latin typeface="Microsoft YaHei" panose="020B0503020204020204" pitchFamily="34" charset="-122"/>
                <a:ea typeface="Microsoft YaHei" panose="020B0503020204020204" pitchFamily="34" charset="-122"/>
              </a:rPr>
              <a:t>(</a:t>
            </a:r>
            <a:r>
              <a:rPr lang="zh-TW" altLang="en-US" sz="4100" dirty="0">
                <a:solidFill>
                  <a:srgbClr val="0070C0"/>
                </a:solidFill>
                <a:latin typeface="Microsoft YaHei" panose="020B0503020204020204" pitchFamily="34" charset="-122"/>
                <a:ea typeface="Microsoft YaHei" panose="020B0503020204020204" pitchFamily="34" charset="-122"/>
              </a:rPr>
              <a:t>評量目標</a:t>
            </a:r>
            <a:r>
              <a:rPr lang="en-US" altLang="zh-TW" sz="4100" dirty="0">
                <a:solidFill>
                  <a:srgbClr val="0070C0"/>
                </a:solidFill>
                <a:latin typeface="Microsoft YaHei" panose="020B0503020204020204" pitchFamily="34" charset="-122"/>
                <a:ea typeface="Microsoft YaHei" panose="020B0503020204020204" pitchFamily="34" charset="-122"/>
              </a:rPr>
              <a:t>)</a:t>
            </a:r>
            <a:br>
              <a:rPr lang="en-US" altLang="zh-TW" sz="3200" dirty="0">
                <a:solidFill>
                  <a:srgbClr val="0070C0"/>
                </a:solidFill>
                <a:latin typeface="Microsoft YaHei" panose="020B0503020204020204" pitchFamily="34" charset="-122"/>
                <a:ea typeface="Microsoft YaHei" panose="020B0503020204020204" pitchFamily="34" charset="-122"/>
              </a:rPr>
            </a:br>
            <a:r>
              <a:rPr lang="zh-TW" altLang="en-US" sz="3400" dirty="0">
                <a:latin typeface="Microsoft YaHei" panose="020B0503020204020204" pitchFamily="34" charset="-122"/>
                <a:ea typeface="Microsoft YaHei" panose="020B0503020204020204" pitchFamily="34" charset="-122"/>
              </a:rPr>
              <a:t>不能只評量學習內容，須兼顧學習表現</a:t>
            </a:r>
            <a:endParaRPr lang="en-US" altLang="zh-TW" sz="3400" dirty="0">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r>
              <a:rPr lang="zh-TW" altLang="en-US" sz="4100" dirty="0">
                <a:solidFill>
                  <a:srgbClr val="0070C0"/>
                </a:solidFill>
                <a:latin typeface="Microsoft YaHei" panose="020B0503020204020204" pitchFamily="34" charset="-122"/>
                <a:ea typeface="Microsoft YaHei" panose="020B0503020204020204" pitchFamily="34" charset="-122"/>
              </a:rPr>
              <a:t>評量的複雜性不能太高</a:t>
            </a:r>
            <a:br>
              <a:rPr lang="en-US" altLang="zh-TW" sz="3200" dirty="0">
                <a:latin typeface="Microsoft YaHei" panose="020B0503020204020204" pitchFamily="34" charset="-122"/>
                <a:ea typeface="Microsoft YaHei" panose="020B0503020204020204" pitchFamily="34" charset="-122"/>
              </a:rPr>
            </a:br>
            <a:r>
              <a:rPr lang="zh-TW" altLang="en-US" sz="3400" dirty="0">
                <a:latin typeface="Microsoft YaHei" panose="020B0503020204020204" pitchFamily="34" charset="-122"/>
                <a:ea typeface="Microsoft YaHei" panose="020B0503020204020204" pitchFamily="34" charset="-122"/>
              </a:rPr>
              <a:t>和評量的時間與需求有關，建議分三個等級即可，學生較容易理解學習品質的差異</a:t>
            </a:r>
            <a:endParaRPr lang="en-US" altLang="zh-TW" sz="3400" dirty="0">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r>
              <a:rPr lang="zh-TW" altLang="en-US" sz="3800" dirty="0">
                <a:solidFill>
                  <a:srgbClr val="0070C0"/>
                </a:solidFill>
                <a:latin typeface="Microsoft YaHei" panose="020B0503020204020204" pitchFamily="34" charset="-122"/>
                <a:ea typeface="Microsoft YaHei" panose="020B0503020204020204" pitchFamily="34" charset="-122"/>
              </a:rPr>
              <a:t>清楚具體的行為目標</a:t>
            </a:r>
          </a:p>
          <a:p>
            <a:pPr lvl="1">
              <a:lnSpc>
                <a:spcPct val="150000"/>
              </a:lnSpc>
              <a:buFont typeface="Wingdings" panose="05000000000000000000" pitchFamily="2" charset="2"/>
              <a:buChar char="u"/>
            </a:pPr>
            <a:r>
              <a:rPr lang="zh-TW" altLang="en-US" sz="3300" dirty="0">
                <a:latin typeface="Microsoft YaHei" panose="020B0503020204020204" pitchFamily="34" charset="-122"/>
                <a:ea typeface="Microsoft YaHei" panose="020B0503020204020204" pitchFamily="34" charset="-122"/>
              </a:rPr>
              <a:t>時間掌控的具體標準</a:t>
            </a:r>
            <a:r>
              <a:rPr lang="en-US" altLang="zh-TW" sz="3300" dirty="0">
                <a:latin typeface="Microsoft YaHei" panose="020B0503020204020204" pitchFamily="34" charset="-122"/>
                <a:ea typeface="Microsoft YaHei" panose="020B0503020204020204" pitchFamily="34" charset="-122"/>
              </a:rPr>
              <a:t>(</a:t>
            </a:r>
            <a:r>
              <a:rPr lang="zh-TW" altLang="en-US" sz="3300" dirty="0">
                <a:latin typeface="Microsoft YaHei" panose="020B0503020204020204" pitchFamily="34" charset="-122"/>
                <a:ea typeface="Microsoft YaHei" panose="020B0503020204020204" pitchFamily="34" charset="-122"/>
              </a:rPr>
              <a:t>如：超過一分鐘、不足兩分鐘</a:t>
            </a:r>
            <a:r>
              <a:rPr lang="en-US" altLang="zh-TW" sz="3300" dirty="0">
                <a:latin typeface="Microsoft YaHei" panose="020B0503020204020204" pitchFamily="34" charset="-122"/>
                <a:ea typeface="Microsoft YaHei" panose="020B0503020204020204" pitchFamily="34" charset="-122"/>
              </a:rPr>
              <a:t>)</a:t>
            </a:r>
          </a:p>
          <a:p>
            <a:pPr lvl="1">
              <a:lnSpc>
                <a:spcPct val="150000"/>
              </a:lnSpc>
              <a:buFont typeface="Wingdings" panose="05000000000000000000" pitchFamily="2" charset="2"/>
              <a:buChar char="u"/>
            </a:pPr>
            <a:r>
              <a:rPr lang="zh-TW" altLang="en-US" sz="3300" dirty="0">
                <a:latin typeface="Microsoft YaHei" panose="020B0503020204020204" pitchFamily="34" charset="-122"/>
                <a:ea typeface="Microsoft YaHei" panose="020B0503020204020204" pitchFamily="34" charset="-122"/>
              </a:rPr>
              <a:t>可以清楚說明作品思路</a:t>
            </a:r>
            <a:r>
              <a:rPr lang="en-US" altLang="zh-TW" sz="3300" dirty="0">
                <a:latin typeface="Microsoft YaHei" panose="020B0503020204020204" pitchFamily="34" charset="-122"/>
                <a:ea typeface="Microsoft YaHei" panose="020B0503020204020204" pitchFamily="34" charset="-122"/>
              </a:rPr>
              <a:t>(</a:t>
            </a:r>
            <a:r>
              <a:rPr lang="zh-TW" altLang="en-US" sz="3300" dirty="0">
                <a:latin typeface="Microsoft YaHei" panose="020B0503020204020204" pitchFamily="34" charset="-122"/>
                <a:ea typeface="Microsoft YaHei" panose="020B0503020204020204" pitchFamily="34" charset="-122"/>
              </a:rPr>
              <a:t>如：依照什麼步驟安排實驗</a:t>
            </a:r>
            <a:r>
              <a:rPr lang="en-US" altLang="zh-TW" sz="3300" dirty="0">
                <a:latin typeface="Microsoft YaHei" panose="020B0503020204020204" pitchFamily="34" charset="-122"/>
                <a:ea typeface="Microsoft YaHei" panose="020B0503020204020204" pitchFamily="34" charset="-122"/>
              </a:rPr>
              <a:t>)</a:t>
            </a:r>
          </a:p>
          <a:p>
            <a:pPr lvl="1">
              <a:lnSpc>
                <a:spcPct val="150000"/>
              </a:lnSpc>
              <a:buFont typeface="Wingdings" panose="05000000000000000000" pitchFamily="2" charset="2"/>
              <a:buChar char="u"/>
            </a:pPr>
            <a:r>
              <a:rPr lang="zh-TW" altLang="en-US" sz="3300" dirty="0">
                <a:latin typeface="Microsoft YaHei" panose="020B0503020204020204" pitchFamily="34" charset="-122"/>
                <a:ea typeface="Microsoft YaHei" panose="020B0503020204020204" pitchFamily="34" charset="-122"/>
              </a:rPr>
              <a:t>可以清楚說明報告內容</a:t>
            </a:r>
            <a:r>
              <a:rPr lang="en-US" altLang="zh-TW" sz="3300" dirty="0">
                <a:latin typeface="Microsoft YaHei" panose="020B0503020204020204" pitchFamily="34" charset="-122"/>
                <a:ea typeface="Microsoft YaHei" panose="020B0503020204020204" pitchFamily="34" charset="-122"/>
              </a:rPr>
              <a:t>(</a:t>
            </a:r>
            <a:r>
              <a:rPr lang="zh-TW" altLang="en-US" sz="3300" dirty="0">
                <a:latin typeface="Microsoft YaHei" panose="020B0503020204020204" pitchFamily="34" charset="-122"/>
                <a:ea typeface="Microsoft YaHei" panose="020B0503020204020204" pitchFamily="34" charset="-122"/>
              </a:rPr>
              <a:t>如：報告內容包含</a:t>
            </a:r>
            <a:r>
              <a:rPr lang="en-US" altLang="zh-TW" sz="3300" dirty="0" err="1">
                <a:latin typeface="Microsoft YaHei" panose="020B0503020204020204" pitchFamily="34" charset="-122"/>
                <a:ea typeface="Microsoft YaHei" panose="020B0503020204020204" pitchFamily="34" charset="-122"/>
              </a:rPr>
              <a:t>6W</a:t>
            </a:r>
            <a:r>
              <a:rPr lang="zh-TW" altLang="en-US" sz="3300" dirty="0">
                <a:latin typeface="Microsoft YaHei" panose="020B0503020204020204" pitchFamily="34" charset="-122"/>
                <a:ea typeface="Microsoft YaHei" panose="020B0503020204020204" pitchFamily="34" charset="-122"/>
              </a:rPr>
              <a:t>的向度</a:t>
            </a:r>
            <a:r>
              <a:rPr lang="en-US" altLang="zh-TW" sz="3300" dirty="0">
                <a:latin typeface="Microsoft YaHei" panose="020B0503020204020204" pitchFamily="34" charset="-122"/>
                <a:ea typeface="Microsoft YaHei" panose="020B0503020204020204" pitchFamily="34" charset="-122"/>
              </a:rPr>
              <a:t>)</a:t>
            </a:r>
            <a:endParaRPr lang="zh-TW" altLang="en-US" dirty="0">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endParaRPr lang="zh-TW" altLang="en-US" sz="3200" dirty="0">
              <a:latin typeface="Microsoft YaHei" panose="020B0503020204020204" pitchFamily="34" charset="-122"/>
              <a:ea typeface="Microsoft YaHei" panose="020B0503020204020204" pitchFamily="34" charset="-122"/>
            </a:endParaRPr>
          </a:p>
          <a:p>
            <a:endParaRPr kumimoji="1" lang="zh-TW" altLang="en-US" sz="3200" dirty="0">
              <a:latin typeface="Microsoft YaHei" panose="020B0503020204020204" pitchFamily="34" charset="-122"/>
              <a:ea typeface="Microsoft YaHei" panose="020B0503020204020204" pitchFamily="34" charset="-122"/>
            </a:endParaRPr>
          </a:p>
        </p:txBody>
      </p:sp>
      <p:sp>
        <p:nvSpPr>
          <p:cNvPr id="4" name="標題 1">
            <a:extLst>
              <a:ext uri="{FF2B5EF4-FFF2-40B4-BE49-F238E27FC236}">
                <a16:creationId xmlns:a16="http://schemas.microsoft.com/office/drawing/2014/main" id="{7273AC4D-6964-438B-BDC6-756245E6D6F2}"/>
              </a:ext>
            </a:extLst>
          </p:cNvPr>
          <p:cNvSpPr txBox="1">
            <a:spLocks/>
          </p:cNvSpPr>
          <p:nvPr/>
        </p:nvSpPr>
        <p:spPr>
          <a:xfrm>
            <a:off x="907647" y="1013308"/>
            <a:ext cx="107855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b="1" dirty="0">
              <a:latin typeface="Microsoft YaHei" panose="020B0503020204020204" pitchFamily="34" charset="-122"/>
              <a:ea typeface="Microsoft YaHei" panose="020B0503020204020204" pitchFamily="34" charset="-122"/>
            </a:endParaRPr>
          </a:p>
        </p:txBody>
      </p:sp>
      <p:sp>
        <p:nvSpPr>
          <p:cNvPr id="5" name="內容版面配置區 2">
            <a:extLst>
              <a:ext uri="{FF2B5EF4-FFF2-40B4-BE49-F238E27FC236}">
                <a16:creationId xmlns:a16="http://schemas.microsoft.com/office/drawing/2014/main" id="{7B5E6556-FB3D-436F-B5EC-9D45E60C1267}"/>
              </a:ext>
            </a:extLst>
          </p:cNvPr>
          <p:cNvSpPr txBox="1">
            <a:spLocks/>
          </p:cNvSpPr>
          <p:nvPr/>
        </p:nvSpPr>
        <p:spPr>
          <a:xfrm>
            <a:off x="1339250" y="2739885"/>
            <a:ext cx="11018003" cy="4606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zh-TW" altLang="en-US" dirty="0">
              <a:latin typeface="Microsoft YaHei" panose="020B0503020204020204" pitchFamily="34" charset="-122"/>
              <a:ea typeface="Microsoft YaHei" panose="020B0503020204020204" pitchFamily="34" charset="-122"/>
            </a:endParaRPr>
          </a:p>
        </p:txBody>
      </p:sp>
      <p:sp>
        <p:nvSpPr>
          <p:cNvPr id="7" name="標題 6">
            <a:extLst>
              <a:ext uri="{FF2B5EF4-FFF2-40B4-BE49-F238E27FC236}">
                <a16:creationId xmlns:a16="http://schemas.microsoft.com/office/drawing/2014/main" id="{1DBBBD02-1CC4-45EF-B7DC-32CB745B1EBD}"/>
              </a:ext>
            </a:extLst>
          </p:cNvPr>
          <p:cNvSpPr>
            <a:spLocks noGrp="1"/>
          </p:cNvSpPr>
          <p:nvPr>
            <p:ph type="title"/>
          </p:nvPr>
        </p:nvSpPr>
        <p:spPr>
          <a:xfrm>
            <a:off x="907647" y="-67640"/>
            <a:ext cx="11226800" cy="1325563"/>
          </a:xfrm>
        </p:spPr>
        <p:txBody>
          <a:bodyPr>
            <a:normAutofit/>
          </a:bodyPr>
          <a:lstStyle/>
          <a:p>
            <a:pPr>
              <a:lnSpc>
                <a:spcPct val="150000"/>
              </a:lnSpc>
            </a:pPr>
            <a:endParaRPr lang="zh-TW" altLang="en-US" dirty="0">
              <a:latin typeface="王漢宗超明體繁" panose="02020300000000000000" pitchFamily="18" charset="-120"/>
              <a:ea typeface="王漢宗超明體繁" panose="02020300000000000000" pitchFamily="18" charset="-120"/>
            </a:endParaRPr>
          </a:p>
        </p:txBody>
      </p:sp>
      <p:sp>
        <p:nvSpPr>
          <p:cNvPr id="2" name="文字方塊 1">
            <a:extLst>
              <a:ext uri="{FF2B5EF4-FFF2-40B4-BE49-F238E27FC236}">
                <a16:creationId xmlns:a16="http://schemas.microsoft.com/office/drawing/2014/main" id="{3307AFB5-E05F-4D53-976E-CF7DD3F7BE86}"/>
              </a:ext>
            </a:extLst>
          </p:cNvPr>
          <p:cNvSpPr txBox="1"/>
          <p:nvPr/>
        </p:nvSpPr>
        <p:spPr>
          <a:xfrm>
            <a:off x="6300411" y="6520688"/>
            <a:ext cx="5686172" cy="369332"/>
          </a:xfrm>
          <a:prstGeom prst="rect">
            <a:avLst/>
          </a:prstGeom>
          <a:noFill/>
        </p:spPr>
        <p:txBody>
          <a:bodyPr wrap="none" rtlCol="0">
            <a:spAutoFit/>
          </a:bodyPr>
          <a:lstStyle/>
          <a:p>
            <a:r>
              <a:rPr lang="zh-TW" altLang="en-US" dirty="0">
                <a:latin typeface="Microsoft YaHei" panose="020B0503020204020204" pitchFamily="34" charset="-122"/>
                <a:ea typeface="Microsoft YaHei" panose="020B0503020204020204" pitchFamily="34" charset="-122"/>
              </a:rPr>
              <a:t>國教教育研究院；台師大科教中心研究員   任宗浩博士</a:t>
            </a:r>
          </a:p>
        </p:txBody>
      </p:sp>
      <p:pic>
        <p:nvPicPr>
          <p:cNvPr id="6" name="圖片 5">
            <a:extLst>
              <a:ext uri="{FF2B5EF4-FFF2-40B4-BE49-F238E27FC236}">
                <a16:creationId xmlns:a16="http://schemas.microsoft.com/office/drawing/2014/main" id="{AE148E84-E4A8-4D37-BB8F-17B13B892C27}"/>
              </a:ext>
            </a:extLst>
          </p:cNvPr>
          <p:cNvPicPr>
            <a:picLocks noChangeAspect="1"/>
          </p:cNvPicPr>
          <p:nvPr/>
        </p:nvPicPr>
        <p:blipFill>
          <a:blip r:embed="rId2"/>
          <a:stretch>
            <a:fillRect/>
          </a:stretch>
        </p:blipFill>
        <p:spPr>
          <a:xfrm>
            <a:off x="205416" y="173626"/>
            <a:ext cx="11487759" cy="1176630"/>
          </a:xfrm>
          <a:prstGeom prst="rect">
            <a:avLst/>
          </a:prstGeom>
        </p:spPr>
      </p:pic>
    </p:spTree>
    <p:extLst>
      <p:ext uri="{BB962C8B-B14F-4D97-AF65-F5344CB8AC3E}">
        <p14:creationId xmlns:p14="http://schemas.microsoft.com/office/powerpoint/2010/main" val="389271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1A65357-2B22-C748-8E90-BFEECFC5A858}"/>
              </a:ext>
            </a:extLst>
          </p:cNvPr>
          <p:cNvSpPr>
            <a:spLocks noGrp="1"/>
          </p:cNvSpPr>
          <p:nvPr>
            <p:ph idx="1"/>
          </p:nvPr>
        </p:nvSpPr>
        <p:spPr>
          <a:xfrm>
            <a:off x="907647" y="1588957"/>
            <a:ext cx="11226800" cy="5757100"/>
          </a:xfrm>
        </p:spPr>
        <p:txBody>
          <a:bodyPr>
            <a:normAutofit/>
          </a:bodyPr>
          <a:lstStyle/>
          <a:p>
            <a:pPr>
              <a:lnSpc>
                <a:spcPct val="150000"/>
              </a:lnSpc>
              <a:buFont typeface="Wingdings" panose="05000000000000000000" pitchFamily="2" charset="2"/>
              <a:buChar char="u"/>
            </a:pPr>
            <a:r>
              <a:rPr lang="zh-TW" altLang="en-US" sz="3600" dirty="0">
                <a:solidFill>
                  <a:srgbClr val="0070C0"/>
                </a:solidFill>
                <a:latin typeface="Microsoft YaHei" panose="020B0503020204020204" pitchFamily="34" charset="-122"/>
                <a:ea typeface="Microsoft YaHei" panose="020B0503020204020204" pitchFamily="34" charset="-122"/>
              </a:rPr>
              <a:t>與學生共同產出</a:t>
            </a:r>
            <a:br>
              <a:rPr lang="en-US" altLang="zh-TW" sz="3600" dirty="0">
                <a:solidFill>
                  <a:srgbClr val="0070C0"/>
                </a:solidFill>
                <a:latin typeface="Microsoft YaHei" panose="020B0503020204020204" pitchFamily="34" charset="-122"/>
                <a:ea typeface="Microsoft YaHei" panose="020B0503020204020204" pitchFamily="34" charset="-122"/>
              </a:rPr>
            </a:br>
            <a:r>
              <a:rPr lang="zh-TW" altLang="en-US" sz="2600" dirty="0">
                <a:latin typeface="Microsoft YaHei" panose="020B0503020204020204" pitchFamily="34" charset="-122"/>
                <a:ea typeface="Microsoft YaHei" panose="020B0503020204020204" pitchFamily="34" charset="-122"/>
              </a:rPr>
              <a:t>以評量即學習的概念，帶領學生一起討論產出</a:t>
            </a:r>
            <a:br>
              <a:rPr lang="en-US" altLang="zh-TW" sz="2600" dirty="0">
                <a:solidFill>
                  <a:srgbClr val="0070C0"/>
                </a:solidFill>
                <a:latin typeface="Microsoft YaHei" panose="020B0503020204020204" pitchFamily="34" charset="-122"/>
                <a:ea typeface="Microsoft YaHei" panose="020B0503020204020204" pitchFamily="34" charset="-122"/>
              </a:rPr>
            </a:br>
            <a:r>
              <a:rPr lang="zh-TW" altLang="en-US" sz="2600" dirty="0">
                <a:latin typeface="Microsoft YaHei" panose="020B0503020204020204" pitchFamily="34" charset="-122"/>
                <a:ea typeface="Microsoft YaHei" panose="020B0503020204020204" pitchFamily="34" charset="-122"/>
              </a:rPr>
              <a:t>進一步引導學生互評、自評，並可說明原因</a:t>
            </a:r>
            <a:br>
              <a:rPr lang="zh-TW" altLang="en-US" sz="2600" dirty="0">
                <a:latin typeface="Microsoft YaHei" panose="020B0503020204020204" pitchFamily="34" charset="-122"/>
                <a:ea typeface="Microsoft YaHei" panose="020B0503020204020204" pitchFamily="34" charset="-122"/>
              </a:rPr>
            </a:br>
            <a:r>
              <a:rPr lang="en-US" altLang="zh-TW" sz="2600" dirty="0">
                <a:latin typeface="Microsoft YaHei" panose="020B0503020204020204" pitchFamily="34" charset="-122"/>
                <a:ea typeface="Microsoft YaHei" panose="020B0503020204020204" pitchFamily="34" charset="-122"/>
              </a:rPr>
              <a:t>(</a:t>
            </a:r>
            <a:r>
              <a:rPr lang="zh-TW" altLang="en-US" sz="2600" dirty="0">
                <a:latin typeface="Microsoft YaHei" panose="020B0503020204020204" pitchFamily="34" charset="-122"/>
                <a:ea typeface="Microsoft YaHei" panose="020B0503020204020204" pitchFamily="34" charset="-122"/>
              </a:rPr>
              <a:t>培養分析、評鑑和論證的能力</a:t>
            </a:r>
            <a:r>
              <a:rPr lang="en-US" altLang="zh-TW" sz="2600" dirty="0">
                <a:latin typeface="Microsoft YaHei" panose="020B0503020204020204" pitchFamily="34" charset="-122"/>
                <a:ea typeface="Microsoft YaHei" panose="020B0503020204020204" pitchFamily="34" charset="-122"/>
              </a:rPr>
              <a:t>)</a:t>
            </a:r>
          </a:p>
          <a:p>
            <a:pPr>
              <a:lnSpc>
                <a:spcPct val="150000"/>
              </a:lnSpc>
              <a:buFont typeface="Wingdings" panose="05000000000000000000" pitchFamily="2" charset="2"/>
              <a:buChar char="u"/>
            </a:pPr>
            <a:endParaRPr lang="zh-TW" altLang="en-US" sz="2600" dirty="0">
              <a:latin typeface="Microsoft YaHei" panose="020B0503020204020204" pitchFamily="34" charset="-122"/>
              <a:ea typeface="Microsoft YaHei" panose="020B0503020204020204" pitchFamily="34" charset="-122"/>
            </a:endParaRPr>
          </a:p>
          <a:p>
            <a:pPr>
              <a:lnSpc>
                <a:spcPct val="150000"/>
              </a:lnSpc>
              <a:buFont typeface="Wingdings" panose="05000000000000000000" pitchFamily="2" charset="2"/>
              <a:buChar char="u"/>
            </a:pPr>
            <a:r>
              <a:rPr lang="zh-TW" altLang="en-US" sz="3200" dirty="0">
                <a:solidFill>
                  <a:srgbClr val="0070C0"/>
                </a:solidFill>
                <a:latin typeface="Microsoft YaHei" panose="020B0503020204020204" pitchFamily="34" charset="-122"/>
                <a:ea typeface="Microsoft YaHei" panose="020B0503020204020204" pitchFamily="34" charset="-122"/>
              </a:rPr>
              <a:t>根據學生的評量結果，修改規準與題目</a:t>
            </a:r>
          </a:p>
        </p:txBody>
      </p:sp>
      <p:sp>
        <p:nvSpPr>
          <p:cNvPr id="4" name="標題 1">
            <a:extLst>
              <a:ext uri="{FF2B5EF4-FFF2-40B4-BE49-F238E27FC236}">
                <a16:creationId xmlns:a16="http://schemas.microsoft.com/office/drawing/2014/main" id="{7273AC4D-6964-438B-BDC6-756245E6D6F2}"/>
              </a:ext>
            </a:extLst>
          </p:cNvPr>
          <p:cNvSpPr txBox="1">
            <a:spLocks/>
          </p:cNvSpPr>
          <p:nvPr/>
        </p:nvSpPr>
        <p:spPr>
          <a:xfrm>
            <a:off x="907647" y="1013308"/>
            <a:ext cx="107855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b="1" dirty="0">
              <a:latin typeface="Microsoft YaHei" panose="020B0503020204020204" pitchFamily="34" charset="-122"/>
              <a:ea typeface="Microsoft YaHei" panose="020B0503020204020204" pitchFamily="34" charset="-122"/>
            </a:endParaRPr>
          </a:p>
        </p:txBody>
      </p:sp>
      <p:sp>
        <p:nvSpPr>
          <p:cNvPr id="5" name="內容版面配置區 2">
            <a:extLst>
              <a:ext uri="{FF2B5EF4-FFF2-40B4-BE49-F238E27FC236}">
                <a16:creationId xmlns:a16="http://schemas.microsoft.com/office/drawing/2014/main" id="{7B5E6556-FB3D-436F-B5EC-9D45E60C1267}"/>
              </a:ext>
            </a:extLst>
          </p:cNvPr>
          <p:cNvSpPr txBox="1">
            <a:spLocks/>
          </p:cNvSpPr>
          <p:nvPr/>
        </p:nvSpPr>
        <p:spPr>
          <a:xfrm>
            <a:off x="1339250" y="2739885"/>
            <a:ext cx="11018003" cy="4606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zh-TW" altLang="en-US" dirty="0">
              <a:latin typeface="Microsoft YaHei" panose="020B0503020204020204" pitchFamily="34" charset="-122"/>
              <a:ea typeface="Microsoft YaHei" panose="020B0503020204020204" pitchFamily="34" charset="-122"/>
            </a:endParaRPr>
          </a:p>
        </p:txBody>
      </p:sp>
      <p:sp>
        <p:nvSpPr>
          <p:cNvPr id="2" name="文字方塊 1">
            <a:extLst>
              <a:ext uri="{FF2B5EF4-FFF2-40B4-BE49-F238E27FC236}">
                <a16:creationId xmlns:a16="http://schemas.microsoft.com/office/drawing/2014/main" id="{3307AFB5-E05F-4D53-976E-CF7DD3F7BE86}"/>
              </a:ext>
            </a:extLst>
          </p:cNvPr>
          <p:cNvSpPr txBox="1"/>
          <p:nvPr/>
        </p:nvSpPr>
        <p:spPr>
          <a:xfrm>
            <a:off x="6300411" y="6544088"/>
            <a:ext cx="5686172" cy="369332"/>
          </a:xfrm>
          <a:prstGeom prst="rect">
            <a:avLst/>
          </a:prstGeom>
          <a:noFill/>
        </p:spPr>
        <p:txBody>
          <a:bodyPr wrap="none" rtlCol="0">
            <a:spAutoFit/>
          </a:bodyPr>
          <a:lstStyle/>
          <a:p>
            <a:r>
              <a:rPr lang="zh-TW" altLang="en-US" dirty="0">
                <a:latin typeface="Microsoft YaHei" panose="020B0503020204020204" pitchFamily="34" charset="-122"/>
                <a:ea typeface="Microsoft YaHei" panose="020B0503020204020204" pitchFamily="34" charset="-122"/>
              </a:rPr>
              <a:t>國教教育研究院；台師大科教中心研究員   任宗浩博士</a:t>
            </a:r>
          </a:p>
        </p:txBody>
      </p:sp>
      <p:sp>
        <p:nvSpPr>
          <p:cNvPr id="6" name="標題 5">
            <a:extLst>
              <a:ext uri="{FF2B5EF4-FFF2-40B4-BE49-F238E27FC236}">
                <a16:creationId xmlns:a16="http://schemas.microsoft.com/office/drawing/2014/main" id="{33B98A89-5D18-466D-87A9-A71D01F6F8D5}"/>
              </a:ext>
            </a:extLst>
          </p:cNvPr>
          <p:cNvSpPr>
            <a:spLocks noGrp="1"/>
          </p:cNvSpPr>
          <p:nvPr>
            <p:ph type="title"/>
          </p:nvPr>
        </p:nvSpPr>
        <p:spPr/>
        <p:txBody>
          <a:bodyPr/>
          <a:lstStyle/>
          <a:p>
            <a:endParaRPr lang="zh-TW" altLang="en-US"/>
          </a:p>
        </p:txBody>
      </p:sp>
      <p:pic>
        <p:nvPicPr>
          <p:cNvPr id="8" name="圖片 7">
            <a:extLst>
              <a:ext uri="{FF2B5EF4-FFF2-40B4-BE49-F238E27FC236}">
                <a16:creationId xmlns:a16="http://schemas.microsoft.com/office/drawing/2014/main" id="{47F55B49-25C4-4B99-8F65-F622DCB63A63}"/>
              </a:ext>
            </a:extLst>
          </p:cNvPr>
          <p:cNvPicPr>
            <a:picLocks noChangeAspect="1"/>
          </p:cNvPicPr>
          <p:nvPr/>
        </p:nvPicPr>
        <p:blipFill>
          <a:blip r:embed="rId2"/>
          <a:stretch>
            <a:fillRect/>
          </a:stretch>
        </p:blipFill>
        <p:spPr>
          <a:xfrm>
            <a:off x="-623309" y="206611"/>
            <a:ext cx="12896510" cy="1610314"/>
          </a:xfrm>
          <a:prstGeom prst="rect">
            <a:avLst/>
          </a:prstGeom>
        </p:spPr>
      </p:pic>
    </p:spTree>
    <p:extLst>
      <p:ext uri="{BB962C8B-B14F-4D97-AF65-F5344CB8AC3E}">
        <p14:creationId xmlns:p14="http://schemas.microsoft.com/office/powerpoint/2010/main" val="35401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8C449AA2-980A-734E-BA57-454E5FD43E66}"/>
              </a:ext>
            </a:extLst>
          </p:cNvPr>
          <p:cNvPicPr>
            <a:picLocks noChangeAspect="1"/>
          </p:cNvPicPr>
          <p:nvPr/>
        </p:nvPicPr>
        <p:blipFill>
          <a:blip r:embed="rId2"/>
          <a:stretch>
            <a:fillRect/>
          </a:stretch>
        </p:blipFill>
        <p:spPr>
          <a:xfrm>
            <a:off x="8360228" y="4504747"/>
            <a:ext cx="3256973" cy="1838614"/>
          </a:xfrm>
          <a:prstGeom prst="rect">
            <a:avLst/>
          </a:prstGeom>
        </p:spPr>
      </p:pic>
      <p:sp>
        <p:nvSpPr>
          <p:cNvPr id="4" name="標題 1">
            <a:extLst>
              <a:ext uri="{FF2B5EF4-FFF2-40B4-BE49-F238E27FC236}">
                <a16:creationId xmlns:a16="http://schemas.microsoft.com/office/drawing/2014/main" id="{58891E67-78C6-7E4E-B59E-7CC62E388466}"/>
              </a:ext>
            </a:extLst>
          </p:cNvPr>
          <p:cNvSpPr txBox="1">
            <a:spLocks/>
          </p:cNvSpPr>
          <p:nvPr/>
        </p:nvSpPr>
        <p:spPr>
          <a:xfrm>
            <a:off x="2178050" y="123825"/>
            <a:ext cx="68234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TW" altLang="en-US" sz="5400" u="sng" dirty="0">
                <a:solidFill>
                  <a:srgbClr val="FF0000"/>
                </a:solidFill>
                <a:latin typeface="王漢宗超明體繁" panose="02020300000000000000" pitchFamily="18" charset="-120"/>
                <a:ea typeface="王漢宗超明體繁" panose="02020300000000000000" pitchFamily="18" charset="-120"/>
              </a:rPr>
              <a:t>實作評量練習</a:t>
            </a:r>
          </a:p>
        </p:txBody>
      </p:sp>
      <p:sp>
        <p:nvSpPr>
          <p:cNvPr id="5" name="矩形 4">
            <a:extLst>
              <a:ext uri="{FF2B5EF4-FFF2-40B4-BE49-F238E27FC236}">
                <a16:creationId xmlns:a16="http://schemas.microsoft.com/office/drawing/2014/main" id="{AE012ADC-7F9D-3549-B839-2228F0FCACEE}"/>
              </a:ext>
            </a:extLst>
          </p:cNvPr>
          <p:cNvSpPr/>
          <p:nvPr/>
        </p:nvSpPr>
        <p:spPr>
          <a:xfrm>
            <a:off x="580429" y="2129528"/>
            <a:ext cx="10337006" cy="1666931"/>
          </a:xfrm>
          <a:prstGeom prst="rect">
            <a:avLst/>
          </a:prstGeom>
        </p:spPr>
        <p:txBody>
          <a:bodyPr wrap="square">
            <a:spAutoFit/>
          </a:bodyPr>
          <a:lstStyle/>
          <a:p>
            <a:pPr>
              <a:lnSpc>
                <a:spcPct val="150000"/>
              </a:lnSpc>
            </a:pPr>
            <a:r>
              <a:rPr lang="zh-TW" altLang="en-US" sz="3600" dirty="0">
                <a:latin typeface="Microsoft YaHei" panose="020B0503020204020204" pitchFamily="34" charset="-122"/>
                <a:ea typeface="Microsoft YaHei" panose="020B0503020204020204" pitchFamily="34" charset="-122"/>
              </a:rPr>
              <a:t>請依照之前選修課所設計的課程，規劃該課程的表現任務，並確認這個任務是否能對應到課程目標。</a:t>
            </a:r>
            <a:endParaRPr lang="zh-TW" altLang="en-US" sz="3600" dirty="0"/>
          </a:p>
        </p:txBody>
      </p:sp>
      <p:pic>
        <p:nvPicPr>
          <p:cNvPr id="9" name="圖片 8">
            <a:extLst>
              <a:ext uri="{FF2B5EF4-FFF2-40B4-BE49-F238E27FC236}">
                <a16:creationId xmlns:a16="http://schemas.microsoft.com/office/drawing/2014/main" id="{C9BD248E-5EAE-484C-A6FE-E3FA3C54C266}"/>
              </a:ext>
            </a:extLst>
          </p:cNvPr>
          <p:cNvPicPr>
            <a:picLocks noChangeAspect="1"/>
          </p:cNvPicPr>
          <p:nvPr/>
        </p:nvPicPr>
        <p:blipFill>
          <a:blip r:embed="rId3"/>
          <a:stretch>
            <a:fillRect/>
          </a:stretch>
        </p:blipFill>
        <p:spPr>
          <a:xfrm>
            <a:off x="580429" y="1204746"/>
            <a:ext cx="10595766" cy="1148507"/>
          </a:xfrm>
          <a:prstGeom prst="rect">
            <a:avLst/>
          </a:prstGeom>
        </p:spPr>
      </p:pic>
      <p:pic>
        <p:nvPicPr>
          <p:cNvPr id="3" name="圖片 2">
            <a:extLst>
              <a:ext uri="{FF2B5EF4-FFF2-40B4-BE49-F238E27FC236}">
                <a16:creationId xmlns:a16="http://schemas.microsoft.com/office/drawing/2014/main" id="{09C57819-FB52-4102-98C9-C662FCEADC89}"/>
              </a:ext>
            </a:extLst>
          </p:cNvPr>
          <p:cNvPicPr>
            <a:picLocks noChangeAspect="1"/>
          </p:cNvPicPr>
          <p:nvPr/>
        </p:nvPicPr>
        <p:blipFill rotWithShape="1">
          <a:blip r:embed="rId4"/>
          <a:srcRect l="1567"/>
          <a:stretch/>
        </p:blipFill>
        <p:spPr>
          <a:xfrm>
            <a:off x="574799" y="4033561"/>
            <a:ext cx="9004629" cy="2309800"/>
          </a:xfrm>
          <a:prstGeom prst="rect">
            <a:avLst/>
          </a:prstGeom>
          <a:ln w="38100">
            <a:solidFill>
              <a:schemeClr val="tx1"/>
            </a:solidFill>
          </a:ln>
        </p:spPr>
      </p:pic>
    </p:spTree>
    <p:extLst>
      <p:ext uri="{BB962C8B-B14F-4D97-AF65-F5344CB8AC3E}">
        <p14:creationId xmlns:p14="http://schemas.microsoft.com/office/powerpoint/2010/main" val="321779288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1"/>
          </p:nvPr>
        </p:nvSpPr>
        <p:spPr>
          <a:xfrm>
            <a:off x="3222155" y="661679"/>
            <a:ext cx="6852592" cy="480053"/>
          </a:xfrm>
        </p:spPr>
        <p:txBody>
          <a:bodyPr>
            <a:noAutofit/>
          </a:bodyPr>
          <a:lstStyle/>
          <a:p>
            <a:r>
              <a:rPr lang="zh-TW" altLang="en-US" sz="6000" b="1" dirty="0">
                <a:solidFill>
                  <a:schemeClr val="tx1"/>
                </a:solidFill>
                <a:latin typeface="微軟正黑體" panose="020B0604030504040204" pitchFamily="34" charset="-120"/>
                <a:ea typeface="微軟正黑體" panose="020B0604030504040204" pitchFamily="34" charset="-120"/>
              </a:rPr>
              <a:t>重理解的課程設計</a:t>
            </a:r>
          </a:p>
        </p:txBody>
      </p:sp>
      <p:sp>
        <p:nvSpPr>
          <p:cNvPr id="6" name="文字方塊 5"/>
          <p:cNvSpPr txBox="1"/>
          <p:nvPr/>
        </p:nvSpPr>
        <p:spPr>
          <a:xfrm>
            <a:off x="234216" y="6316681"/>
            <a:ext cx="3474028" cy="420564"/>
          </a:xfrm>
          <a:prstGeom prst="rect">
            <a:avLst/>
          </a:prstGeom>
          <a:noFill/>
        </p:spPr>
        <p:txBody>
          <a:bodyPr wrap="none" rtlCol="0">
            <a:spAutoFit/>
          </a:bodyPr>
          <a:lstStyle/>
          <a:p>
            <a:r>
              <a:rPr lang="zh-TW" altLang="en-US" sz="2133" b="1" dirty="0">
                <a:solidFill>
                  <a:schemeClr val="bg1">
                    <a:lumMod val="50000"/>
                  </a:schemeClr>
                </a:solidFill>
                <a:latin typeface="微軟正黑體" panose="020B0604030504040204" pitchFamily="34" charset="-120"/>
                <a:ea typeface="微軟正黑體" panose="020B0604030504040204" pitchFamily="34" charset="-120"/>
              </a:rPr>
              <a:t>臺北市景興國中李鳳華整理</a:t>
            </a:r>
          </a:p>
        </p:txBody>
      </p:sp>
      <p:pic>
        <p:nvPicPr>
          <p:cNvPr id="1026" name="Picture 2" descr="ãUbD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71" y="-151568"/>
            <a:ext cx="2775107" cy="208133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1158" y="2037804"/>
            <a:ext cx="4498347" cy="666786"/>
          </a:xfrm>
          <a:prstGeom prst="rect">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none">
            <a:spAutoFit/>
          </a:bodyPr>
          <a:lstStyle/>
          <a:p>
            <a:r>
              <a:rPr lang="zh-TW" altLang="en-US" sz="3733" dirty="0">
                <a:latin typeface="微軟正黑體" panose="020B0604030504040204" pitchFamily="34" charset="-120"/>
                <a:ea typeface="微軟正黑體" panose="020B0604030504040204" pitchFamily="34" charset="-120"/>
              </a:rPr>
              <a:t>確認期望的學習成果</a:t>
            </a:r>
          </a:p>
        </p:txBody>
      </p:sp>
      <p:sp>
        <p:nvSpPr>
          <p:cNvPr id="11" name="矩形 10"/>
          <p:cNvSpPr/>
          <p:nvPr/>
        </p:nvSpPr>
        <p:spPr>
          <a:xfrm>
            <a:off x="669002" y="3339121"/>
            <a:ext cx="3262661" cy="1241237"/>
          </a:xfrm>
          <a:prstGeom prst="rect">
            <a:avLst/>
          </a:prstGeom>
          <a:solidFill>
            <a:srgbClr val="FF660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r>
              <a:rPr lang="zh-TW" altLang="en-US" sz="3733" dirty="0">
                <a:latin typeface="微軟正黑體" panose="020B0604030504040204" pitchFamily="34" charset="-120"/>
                <a:ea typeface="微軟正黑體" panose="020B0604030504040204" pitchFamily="34" charset="-120"/>
              </a:rPr>
              <a:t>決定可接受的</a:t>
            </a:r>
            <a:endParaRPr lang="en-US" altLang="zh-TW" sz="3733" dirty="0">
              <a:latin typeface="微軟正黑體" panose="020B0604030504040204" pitchFamily="34" charset="-120"/>
              <a:ea typeface="微軟正黑體" panose="020B0604030504040204" pitchFamily="34" charset="-120"/>
            </a:endParaRPr>
          </a:p>
          <a:p>
            <a:r>
              <a:rPr lang="zh-TW" altLang="en-US" sz="3733" dirty="0">
                <a:latin typeface="微軟正黑體" panose="020B0604030504040204" pitchFamily="34" charset="-120"/>
                <a:ea typeface="微軟正黑體" panose="020B0604030504040204" pitchFamily="34" charset="-120"/>
              </a:rPr>
              <a:t>學習結果</a:t>
            </a:r>
          </a:p>
        </p:txBody>
      </p:sp>
      <p:sp>
        <p:nvSpPr>
          <p:cNvPr id="10" name="向下箭號 9"/>
          <p:cNvSpPr/>
          <p:nvPr/>
        </p:nvSpPr>
        <p:spPr>
          <a:xfrm>
            <a:off x="721771" y="2812633"/>
            <a:ext cx="480053" cy="39936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3" name="左大括弧 12"/>
          <p:cNvSpPr/>
          <p:nvPr/>
        </p:nvSpPr>
        <p:spPr>
          <a:xfrm>
            <a:off x="12775015" y="2209403"/>
            <a:ext cx="716004" cy="3970556"/>
          </a:xfrm>
          <a:prstGeom prst="leftBrace">
            <a:avLst>
              <a:gd name="adj1" fmla="val 8333"/>
              <a:gd name="adj2" fmla="val 664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p>
        </p:txBody>
      </p:sp>
      <p:sp>
        <p:nvSpPr>
          <p:cNvPr id="15" name="矩形 14"/>
          <p:cNvSpPr/>
          <p:nvPr/>
        </p:nvSpPr>
        <p:spPr>
          <a:xfrm>
            <a:off x="13491019" y="1772408"/>
            <a:ext cx="4281941"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導入</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（引起動機或複習舊經驗）</a:t>
            </a:r>
            <a:endParaRPr lang="zh-TW" altLang="zh-TW" sz="2667" b="1" kern="100" dirty="0">
              <a:solidFill>
                <a:srgbClr val="0070C0"/>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3525205" y="3004611"/>
            <a:ext cx="3599062"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開展</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（開始新概念的學習）</a:t>
            </a:r>
          </a:p>
        </p:txBody>
      </p:sp>
      <p:sp>
        <p:nvSpPr>
          <p:cNvPr id="18" name="矩形 17"/>
          <p:cNvSpPr/>
          <p:nvPr/>
        </p:nvSpPr>
        <p:spPr>
          <a:xfrm>
            <a:off x="13491019" y="4287666"/>
            <a:ext cx="3940502"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挑戰</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（實現伸展跳躍的課題）</a:t>
            </a:r>
          </a:p>
        </p:txBody>
      </p:sp>
      <p:sp>
        <p:nvSpPr>
          <p:cNvPr id="19" name="矩形 18"/>
          <p:cNvSpPr/>
          <p:nvPr/>
        </p:nvSpPr>
        <p:spPr>
          <a:xfrm>
            <a:off x="13555117" y="5512006"/>
            <a:ext cx="3599062"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總結</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（統整本節學習重點）</a:t>
            </a:r>
          </a:p>
        </p:txBody>
      </p:sp>
      <p:graphicFrame>
        <p:nvGraphicFramePr>
          <p:cNvPr id="7" name="表格 6"/>
          <p:cNvGraphicFramePr>
            <a:graphicFrameLocks noGrp="1"/>
          </p:cNvGraphicFramePr>
          <p:nvPr>
            <p:extLst/>
          </p:nvPr>
        </p:nvGraphicFramePr>
        <p:xfrm>
          <a:off x="12955703" y="-502148"/>
          <a:ext cx="8692236" cy="5762130"/>
        </p:xfrm>
        <a:graphic>
          <a:graphicData uri="http://schemas.openxmlformats.org/drawingml/2006/table">
            <a:tbl>
              <a:tblPr firstRow="1" bandRow="1">
                <a:tableStyleId>{3B4B98B0-60AC-42C2-AFA5-B58CD77FA1E5}</a:tableStyleId>
              </a:tblPr>
              <a:tblGrid>
                <a:gridCol w="2748173">
                  <a:extLst>
                    <a:ext uri="{9D8B030D-6E8A-4147-A177-3AD203B41FA5}">
                      <a16:colId xmlns:a16="http://schemas.microsoft.com/office/drawing/2014/main" val="1946023031"/>
                    </a:ext>
                  </a:extLst>
                </a:gridCol>
                <a:gridCol w="5944063">
                  <a:extLst>
                    <a:ext uri="{9D8B030D-6E8A-4147-A177-3AD203B41FA5}">
                      <a16:colId xmlns:a16="http://schemas.microsoft.com/office/drawing/2014/main" val="4291202205"/>
                    </a:ext>
                  </a:extLst>
                </a:gridCol>
              </a:tblGrid>
              <a:tr h="807955">
                <a:tc>
                  <a:txBody>
                    <a:bodyPr/>
                    <a:lstStyle/>
                    <a:p>
                      <a:pPr algn="ctr"/>
                      <a:r>
                        <a:rPr lang="en-US" altLang="zh-TW" sz="3200" dirty="0">
                          <a:latin typeface="Bahnschrift SemiBold" panose="020B0502040204020203" pitchFamily="34" charset="0"/>
                        </a:rPr>
                        <a:t>GRASPS</a:t>
                      </a:r>
                      <a:endParaRPr lang="zh-TW" altLang="en-US" sz="3200" dirty="0">
                        <a:latin typeface="Bahnschrift SemiBold" panose="020B0502040204020203" pitchFamily="34" charset="0"/>
                      </a:endParaRPr>
                    </a:p>
                  </a:txBody>
                  <a:tcPr anchor="ctr"/>
                </a:tc>
                <a:tc>
                  <a:txBody>
                    <a:bodyPr/>
                    <a:lstStyle/>
                    <a:p>
                      <a:pPr algn="ctr"/>
                      <a:r>
                        <a:rPr lang="zh-TW" altLang="en-US" sz="3200" dirty="0">
                          <a:latin typeface="微軟正黑體" panose="020B0604030504040204" pitchFamily="34" charset="-120"/>
                          <a:ea typeface="微軟正黑體" panose="020B0604030504040204" pitchFamily="34" charset="-120"/>
                        </a:rPr>
                        <a:t>內涵</a:t>
                      </a:r>
                    </a:p>
                  </a:txBody>
                  <a:tcPr anchor="ctr"/>
                </a:tc>
                <a:extLst>
                  <a:ext uri="{0D108BD9-81ED-4DB2-BD59-A6C34878D82A}">
                    <a16:rowId xmlns:a16="http://schemas.microsoft.com/office/drawing/2014/main" val="452164296"/>
                  </a:ext>
                </a:extLst>
              </a:tr>
              <a:tr h="914400">
                <a:tc>
                  <a:txBody>
                    <a:bodyPr/>
                    <a:lstStyle/>
                    <a:p>
                      <a:pPr algn="ctr">
                        <a:lnSpc>
                          <a:spcPts val="1350"/>
                        </a:lnSpc>
                        <a:spcAft>
                          <a:spcPts val="0"/>
                        </a:spcAft>
                      </a:pPr>
                      <a:r>
                        <a:rPr lang="en-US" sz="2400" b="1" kern="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Goal </a:t>
                      </a:r>
                      <a:r>
                        <a:rPr lang="zh-TW"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目標</a:t>
                      </a:r>
                      <a:endParaRPr lang="zh-TW" sz="3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nSpc>
                          <a:spcPct val="150000"/>
                        </a:lnSpc>
                        <a:spcAft>
                          <a:spcPts val="0"/>
                        </a:spcAft>
                      </a:pP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希望學習者在實作任務成果上能達成學習目標，或解決</a:t>
                      </a: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問題與挑戰，或克服障礙</a:t>
                      </a:r>
                      <a:endParaRPr lang="zh-TW" sz="3200" b="1" kern="100" dirty="0">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755564184"/>
                  </a:ext>
                </a:extLst>
              </a:tr>
              <a:tr h="807955">
                <a:tc>
                  <a:txBody>
                    <a:bodyPr/>
                    <a:lstStyle/>
                    <a:p>
                      <a:pPr algn="ctr">
                        <a:lnSpc>
                          <a:spcPts val="1350"/>
                        </a:lnSpc>
                        <a:spcAft>
                          <a:spcPts val="0"/>
                        </a:spcAft>
                      </a:pPr>
                      <a:r>
                        <a:rPr lang="en-US" sz="2400" b="1" kern="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Role </a:t>
                      </a:r>
                      <a:r>
                        <a:rPr lang="zh-TW"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角色</a:t>
                      </a:r>
                      <a:endParaRPr lang="zh-TW" sz="3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nSpc>
                          <a:spcPct val="150000"/>
                        </a:lnSpc>
                        <a:spcAft>
                          <a:spcPts val="0"/>
                        </a:spcAft>
                      </a:pP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學習者在實作任務中扮演的角色</a:t>
                      </a:r>
                      <a:endParaRPr lang="zh-TW" sz="3200" b="1" kern="100" dirty="0">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258604653"/>
                  </a:ext>
                </a:extLst>
              </a:tr>
              <a:tr h="807955">
                <a:tc>
                  <a:txBody>
                    <a:bodyPr/>
                    <a:lstStyle/>
                    <a:p>
                      <a:pPr algn="ctr">
                        <a:lnSpc>
                          <a:spcPts val="1350"/>
                        </a:lnSpc>
                        <a:spcAft>
                          <a:spcPts val="0"/>
                        </a:spcAft>
                      </a:pPr>
                      <a:r>
                        <a:rPr lang="en-US" sz="2400" b="1" kern="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Audience </a:t>
                      </a:r>
                      <a:r>
                        <a:rPr lang="zh-TW"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觀眾</a:t>
                      </a:r>
                      <a:endParaRPr lang="zh-TW" sz="3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nSpc>
                          <a:spcPct val="150000"/>
                        </a:lnSpc>
                        <a:spcAft>
                          <a:spcPts val="0"/>
                        </a:spcAft>
                      </a:pP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實作任務中的互動對象或利害關係者</a:t>
                      </a:r>
                      <a:endParaRPr lang="zh-TW" sz="3200" b="1" kern="100" dirty="0">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4198727532"/>
                  </a:ext>
                </a:extLst>
              </a:tr>
              <a:tr h="807955">
                <a:tc>
                  <a:txBody>
                    <a:bodyPr/>
                    <a:lstStyle/>
                    <a:p>
                      <a:pPr algn="ctr">
                        <a:lnSpc>
                          <a:spcPts val="1350"/>
                        </a:lnSpc>
                        <a:spcAft>
                          <a:spcPts val="0"/>
                        </a:spcAft>
                      </a:pPr>
                      <a:r>
                        <a:rPr lang="en-US"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 Situation </a:t>
                      </a:r>
                      <a:r>
                        <a:rPr lang="zh-TW"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情境</a:t>
                      </a:r>
                      <a:endParaRPr lang="zh-TW" sz="3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nSpc>
                          <a:spcPct val="150000"/>
                        </a:lnSpc>
                        <a:spcAft>
                          <a:spcPts val="0"/>
                        </a:spcAft>
                      </a:pP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實作任務的情境與環境</a:t>
                      </a:r>
                      <a:endParaRPr lang="zh-TW" sz="3200" b="1" kern="100" dirty="0">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71066051"/>
                  </a:ext>
                </a:extLst>
              </a:tr>
              <a:tr h="807955">
                <a:tc>
                  <a:txBody>
                    <a:bodyPr/>
                    <a:lstStyle/>
                    <a:p>
                      <a:pPr algn="ctr">
                        <a:lnSpc>
                          <a:spcPts val="1350"/>
                        </a:lnSpc>
                        <a:spcAft>
                          <a:spcPts val="0"/>
                        </a:spcAft>
                      </a:pPr>
                      <a:r>
                        <a:rPr lang="en-US" sz="2400" b="1" kern="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Performance </a:t>
                      </a:r>
                      <a:r>
                        <a:rPr lang="zh-TW"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表現</a:t>
                      </a:r>
                      <a:endParaRPr lang="zh-TW" sz="3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nSpc>
                          <a:spcPct val="150000"/>
                        </a:lnSpc>
                        <a:spcAft>
                          <a:spcPts val="0"/>
                        </a:spcAft>
                      </a:pP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學習者在經歷實作任務後所產出的成果</a:t>
                      </a:r>
                      <a:endParaRPr lang="zh-TW" sz="3200" b="1" kern="100" dirty="0">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1218393525"/>
                  </a:ext>
                </a:extLst>
              </a:tr>
              <a:tr h="807955">
                <a:tc>
                  <a:txBody>
                    <a:bodyPr/>
                    <a:lstStyle/>
                    <a:p>
                      <a:pPr algn="ctr">
                        <a:lnSpc>
                          <a:spcPts val="1350"/>
                        </a:lnSpc>
                        <a:spcAft>
                          <a:spcPts val="0"/>
                        </a:spcAft>
                      </a:pPr>
                      <a:r>
                        <a:rPr lang="en-US" sz="2400" b="1" kern="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Standards </a:t>
                      </a:r>
                      <a:r>
                        <a:rPr lang="zh-TW" sz="2400" b="1" kern="0" dirty="0">
                          <a:solidFill>
                            <a:srgbClr val="333333"/>
                          </a:solidFill>
                          <a:effectLst/>
                          <a:latin typeface="微軟正黑體" panose="020B0604030504040204" pitchFamily="34" charset="-120"/>
                          <a:ea typeface="微軟正黑體" panose="020B0604030504040204" pitchFamily="34" charset="-120"/>
                          <a:cs typeface="新細明體" panose="02020500000000000000" pitchFamily="18" charset="-120"/>
                        </a:rPr>
                        <a:t>標準</a:t>
                      </a:r>
                      <a:endParaRPr lang="zh-TW" sz="3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nSpc>
                          <a:spcPct val="150000"/>
                        </a:lnSpc>
                        <a:spcAft>
                          <a:spcPts val="0"/>
                        </a:spcAft>
                      </a:pP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評量學習者實作任務成效的標準</a:t>
                      </a: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 (</a:t>
                      </a:r>
                      <a:r>
                        <a:rPr lang="zh-TW"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即</a:t>
                      </a:r>
                      <a:r>
                        <a:rPr lang="en-US" sz="2000" b="1" kern="0" dirty="0">
                          <a:solidFill>
                            <a:srgbClr val="333333"/>
                          </a:solidFill>
                          <a:effectLst/>
                          <a:latin typeface="新細明體" panose="02020500000000000000" pitchFamily="18" charset="-120"/>
                          <a:ea typeface="新細明體" panose="02020500000000000000" pitchFamily="18" charset="-120"/>
                          <a:cs typeface="新細明體" panose="02020500000000000000" pitchFamily="18" charset="-120"/>
                        </a:rPr>
                        <a:t>RUBRICs)</a:t>
                      </a:r>
                      <a:endParaRPr lang="zh-TW" sz="3200" b="1" kern="100" dirty="0">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0" marR="0" marT="0" marB="0" anchor="ctr"/>
                </a:tc>
                <a:extLst>
                  <a:ext uri="{0D108BD9-81ED-4DB2-BD59-A6C34878D82A}">
                    <a16:rowId xmlns:a16="http://schemas.microsoft.com/office/drawing/2014/main" val="885410960"/>
                  </a:ext>
                </a:extLst>
              </a:tr>
            </a:tbl>
          </a:graphicData>
        </a:graphic>
      </p:graphicFrame>
      <p:pic>
        <p:nvPicPr>
          <p:cNvPr id="8" name="圖片 7"/>
          <p:cNvPicPr>
            <a:picLocks noChangeAspect="1"/>
          </p:cNvPicPr>
          <p:nvPr/>
        </p:nvPicPr>
        <p:blipFill>
          <a:blip r:embed="rId4"/>
          <a:stretch>
            <a:fillRect/>
          </a:stretch>
        </p:blipFill>
        <p:spPr>
          <a:xfrm>
            <a:off x="4718680" y="1333500"/>
            <a:ext cx="7269317" cy="5337925"/>
          </a:xfrm>
          <a:prstGeom prst="rect">
            <a:avLst/>
          </a:prstGeom>
          <a:ln>
            <a:solidFill>
              <a:schemeClr val="bg2">
                <a:lumMod val="10000"/>
              </a:schemeClr>
            </a:solidFill>
          </a:ln>
        </p:spPr>
      </p:pic>
      <p:sp>
        <p:nvSpPr>
          <p:cNvPr id="16" name="矩形 15"/>
          <p:cNvSpPr/>
          <p:nvPr/>
        </p:nvSpPr>
        <p:spPr>
          <a:xfrm>
            <a:off x="-3159" y="5216494"/>
            <a:ext cx="4637252" cy="584775"/>
          </a:xfrm>
          <a:prstGeom prst="rect">
            <a:avLst/>
          </a:prstGeom>
        </p:spPr>
        <p:txBody>
          <a:bodyPr wrap="square">
            <a:spAutoFit/>
          </a:bodyPr>
          <a:lstStyle/>
          <a:p>
            <a:pPr algn="ct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參考自</a:t>
            </a:r>
            <a:r>
              <a:rPr lang="zh-TW" altLang="zh-TW" sz="1600" kern="100" dirty="0">
                <a:latin typeface="Calibri" panose="020F0502020204030204" pitchFamily="34" charset="0"/>
                <a:ea typeface="華康宗楷體W7" panose="03000709000000000000" pitchFamily="65" charset="-120"/>
                <a:cs typeface="Times New Roman" panose="02020603050405020304" pitchFamily="18" charset="0"/>
              </a:rPr>
              <a:t>「</a:t>
            </a: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重理解的課程設計－專業發展實用手冊</a:t>
            </a:r>
            <a:r>
              <a:rPr lang="zh-TW" altLang="zh-TW" sz="1600" kern="100" dirty="0">
                <a:latin typeface="Calibri" panose="020F0502020204030204" pitchFamily="34" charset="0"/>
                <a:ea typeface="華康宗楷體W7" panose="03000709000000000000" pitchFamily="65" charset="-120"/>
                <a:cs typeface="Times New Roman" panose="02020603050405020304" pitchFamily="18" charset="0"/>
              </a:rPr>
              <a:t>」</a:t>
            </a:r>
            <a:r>
              <a:rPr lang="en-US" altLang="zh-TW" sz="1600" kern="100" dirty="0">
                <a:latin typeface="華康宗楷體W7" panose="03000709000000000000" pitchFamily="65" charset="-120"/>
                <a:ea typeface="新細明體" panose="02020500000000000000" pitchFamily="18" charset="-120"/>
                <a:cs typeface="Times New Roman" panose="02020603050405020304" pitchFamily="18" charset="0"/>
              </a:rPr>
              <a:t>Jay </a:t>
            </a:r>
            <a:r>
              <a:rPr lang="en-US" altLang="zh-TW" sz="1600" kern="100" dirty="0" err="1">
                <a:latin typeface="華康宗楷體W7" panose="03000709000000000000" pitchFamily="65" charset="-120"/>
                <a:ea typeface="新細明體" panose="02020500000000000000" pitchFamily="18" charset="-120"/>
                <a:cs typeface="Times New Roman" panose="02020603050405020304" pitchFamily="18" charset="0"/>
              </a:rPr>
              <a:t>McTighe</a:t>
            </a:r>
            <a:r>
              <a:rPr lang="en-US" altLang="zh-TW" sz="1600" kern="100" dirty="0">
                <a:latin typeface="華康宗楷體W7" panose="03000709000000000000" pitchFamily="65" charset="-120"/>
                <a:ea typeface="新細明體" panose="02020500000000000000" pitchFamily="18" charset="-120"/>
                <a:cs typeface="Times New Roman" panose="02020603050405020304" pitchFamily="18" charset="0"/>
              </a:rPr>
              <a:t> &amp; Grant Wiggins</a:t>
            </a:r>
            <a:endParaRPr lang="zh-TW" altLang="zh-TW" sz="16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6469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1"/>
          </p:nvPr>
        </p:nvSpPr>
        <p:spPr>
          <a:xfrm>
            <a:off x="3222155" y="661679"/>
            <a:ext cx="6852592" cy="480053"/>
          </a:xfrm>
        </p:spPr>
        <p:txBody>
          <a:bodyPr>
            <a:noAutofit/>
          </a:bodyPr>
          <a:lstStyle/>
          <a:p>
            <a:r>
              <a:rPr lang="zh-TW" altLang="en-US" sz="6000" b="1" dirty="0">
                <a:solidFill>
                  <a:schemeClr val="tx1"/>
                </a:solidFill>
                <a:latin typeface="微軟正黑體" panose="020B0604030504040204" pitchFamily="34" charset="-120"/>
                <a:ea typeface="微軟正黑體" panose="020B0604030504040204" pitchFamily="34" charset="-120"/>
              </a:rPr>
              <a:t>重理解的課程設計</a:t>
            </a:r>
          </a:p>
        </p:txBody>
      </p:sp>
      <p:sp>
        <p:nvSpPr>
          <p:cNvPr id="6" name="文字方塊 5"/>
          <p:cNvSpPr txBox="1"/>
          <p:nvPr/>
        </p:nvSpPr>
        <p:spPr>
          <a:xfrm>
            <a:off x="234216" y="6316681"/>
            <a:ext cx="3474028" cy="420564"/>
          </a:xfrm>
          <a:prstGeom prst="rect">
            <a:avLst/>
          </a:prstGeom>
          <a:noFill/>
        </p:spPr>
        <p:txBody>
          <a:bodyPr wrap="none" rtlCol="0">
            <a:spAutoFit/>
          </a:bodyPr>
          <a:lstStyle/>
          <a:p>
            <a:r>
              <a:rPr lang="zh-TW" altLang="en-US" sz="2133" b="1" dirty="0">
                <a:solidFill>
                  <a:schemeClr val="bg1">
                    <a:lumMod val="50000"/>
                  </a:schemeClr>
                </a:solidFill>
                <a:latin typeface="微軟正黑體" panose="020B0604030504040204" pitchFamily="34" charset="-120"/>
                <a:ea typeface="微軟正黑體" panose="020B0604030504040204" pitchFamily="34" charset="-120"/>
              </a:rPr>
              <a:t>臺北市景興國中李鳳華整理</a:t>
            </a:r>
          </a:p>
        </p:txBody>
      </p:sp>
      <p:pic>
        <p:nvPicPr>
          <p:cNvPr id="1026" name="Picture 2" descr="ãUbD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71" y="-151568"/>
            <a:ext cx="2775107" cy="208133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10138" y="1965399"/>
            <a:ext cx="4498347" cy="666786"/>
          </a:xfrm>
          <a:prstGeom prst="rect">
            <a:avLst/>
          </a:prstGeom>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wrap="none">
            <a:spAutoFit/>
          </a:bodyPr>
          <a:lstStyle/>
          <a:p>
            <a:r>
              <a:rPr lang="zh-TW" altLang="en-US" sz="3733" dirty="0">
                <a:latin typeface="微軟正黑體" panose="020B0604030504040204" pitchFamily="34" charset="-120"/>
                <a:ea typeface="微軟正黑體" panose="020B0604030504040204" pitchFamily="34" charset="-120"/>
              </a:rPr>
              <a:t>確認期望的學習成果</a:t>
            </a:r>
          </a:p>
        </p:txBody>
      </p:sp>
      <p:sp>
        <p:nvSpPr>
          <p:cNvPr id="11" name="矩形 10"/>
          <p:cNvSpPr/>
          <p:nvPr/>
        </p:nvSpPr>
        <p:spPr>
          <a:xfrm>
            <a:off x="812728" y="3260125"/>
            <a:ext cx="3309573" cy="1241237"/>
          </a:xfrm>
          <a:prstGeom prst="rect">
            <a:avLst/>
          </a:prstGeom>
          <a:solidFill>
            <a:srgbClr val="FF6600"/>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wrap="square">
            <a:spAutoFit/>
          </a:bodyPr>
          <a:lstStyle/>
          <a:p>
            <a:r>
              <a:rPr lang="zh-TW" altLang="en-US" sz="3733" dirty="0">
                <a:latin typeface="微軟正黑體" panose="020B0604030504040204" pitchFamily="34" charset="-120"/>
                <a:ea typeface="微軟正黑體" panose="020B0604030504040204" pitchFamily="34" charset="-120"/>
              </a:rPr>
              <a:t>決定可接受的</a:t>
            </a:r>
            <a:endParaRPr lang="en-US" altLang="zh-TW" sz="3733" dirty="0">
              <a:latin typeface="微軟正黑體" panose="020B0604030504040204" pitchFamily="34" charset="-120"/>
              <a:ea typeface="微軟正黑體" panose="020B0604030504040204" pitchFamily="34" charset="-120"/>
            </a:endParaRPr>
          </a:p>
          <a:p>
            <a:r>
              <a:rPr lang="zh-TW" altLang="en-US" sz="3733" dirty="0">
                <a:latin typeface="微軟正黑體" panose="020B0604030504040204" pitchFamily="34" charset="-120"/>
                <a:ea typeface="微軟正黑體" panose="020B0604030504040204" pitchFamily="34" charset="-120"/>
              </a:rPr>
              <a:t>學習結果</a:t>
            </a:r>
          </a:p>
        </p:txBody>
      </p:sp>
      <p:sp>
        <p:nvSpPr>
          <p:cNvPr id="12" name="矩形 11"/>
          <p:cNvSpPr/>
          <p:nvPr/>
        </p:nvSpPr>
        <p:spPr>
          <a:xfrm>
            <a:off x="1771832" y="5009331"/>
            <a:ext cx="3185224" cy="1241237"/>
          </a:xfrm>
          <a:prstGeom prst="rect">
            <a:avLst/>
          </a:prstGeom>
          <a:solidFill>
            <a:srgbClr val="00B05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r>
              <a:rPr lang="zh-TW" altLang="en-US" sz="3733" dirty="0">
                <a:latin typeface="微軟正黑體" panose="020B0604030504040204" pitchFamily="34" charset="-120"/>
                <a:ea typeface="微軟正黑體" panose="020B0604030504040204" pitchFamily="34" charset="-120"/>
              </a:rPr>
              <a:t>設計學習經驗</a:t>
            </a:r>
            <a:endParaRPr lang="en-US" altLang="zh-TW" sz="3733" dirty="0">
              <a:latin typeface="微軟正黑體" panose="020B0604030504040204" pitchFamily="34" charset="-120"/>
              <a:ea typeface="微軟正黑體" panose="020B0604030504040204" pitchFamily="34" charset="-120"/>
            </a:endParaRPr>
          </a:p>
          <a:p>
            <a:r>
              <a:rPr lang="zh-TW" altLang="en-US" sz="3733" dirty="0">
                <a:latin typeface="微軟正黑體" panose="020B0604030504040204" pitchFamily="34" charset="-120"/>
                <a:ea typeface="微軟正黑體" panose="020B0604030504040204" pitchFamily="34" charset="-120"/>
              </a:rPr>
              <a:t>及教學活動</a:t>
            </a:r>
          </a:p>
        </p:txBody>
      </p:sp>
      <p:sp>
        <p:nvSpPr>
          <p:cNvPr id="10" name="向下箭號 9"/>
          <p:cNvSpPr/>
          <p:nvPr/>
        </p:nvSpPr>
        <p:spPr>
          <a:xfrm>
            <a:off x="1154168" y="2799341"/>
            <a:ext cx="480053" cy="39936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4" name="向下箭號 13"/>
          <p:cNvSpPr/>
          <p:nvPr/>
        </p:nvSpPr>
        <p:spPr>
          <a:xfrm>
            <a:off x="2911444" y="4640304"/>
            <a:ext cx="480053" cy="399369"/>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13" name="左大括弧 12"/>
          <p:cNvSpPr/>
          <p:nvPr/>
        </p:nvSpPr>
        <p:spPr>
          <a:xfrm>
            <a:off x="12775015" y="2209403"/>
            <a:ext cx="716004" cy="3970556"/>
          </a:xfrm>
          <a:prstGeom prst="leftBrace">
            <a:avLst>
              <a:gd name="adj1" fmla="val 8333"/>
              <a:gd name="adj2" fmla="val 664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p>
        </p:txBody>
      </p:sp>
      <p:sp>
        <p:nvSpPr>
          <p:cNvPr id="15" name="矩形 14"/>
          <p:cNvSpPr/>
          <p:nvPr/>
        </p:nvSpPr>
        <p:spPr>
          <a:xfrm>
            <a:off x="13491019" y="1772408"/>
            <a:ext cx="4281941"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導入</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（引起動機或複習舊經驗）</a:t>
            </a:r>
            <a:endParaRPr lang="zh-TW" altLang="zh-TW" sz="2667" b="1" kern="100" dirty="0">
              <a:solidFill>
                <a:srgbClr val="0070C0"/>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3525205" y="3004611"/>
            <a:ext cx="3599062"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開展</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（開始新概念的學習）</a:t>
            </a:r>
          </a:p>
        </p:txBody>
      </p:sp>
      <p:sp>
        <p:nvSpPr>
          <p:cNvPr id="18" name="矩形 17"/>
          <p:cNvSpPr/>
          <p:nvPr/>
        </p:nvSpPr>
        <p:spPr>
          <a:xfrm>
            <a:off x="13491019" y="4287666"/>
            <a:ext cx="3940502"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挑戰</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（實現伸展跳躍的課題）</a:t>
            </a:r>
          </a:p>
        </p:txBody>
      </p:sp>
      <p:sp>
        <p:nvSpPr>
          <p:cNvPr id="19" name="矩形 18"/>
          <p:cNvSpPr/>
          <p:nvPr/>
        </p:nvSpPr>
        <p:spPr>
          <a:xfrm>
            <a:off x="13555117" y="5512006"/>
            <a:ext cx="3599062" cy="1159420"/>
          </a:xfrm>
          <a:prstGeom prst="rect">
            <a:avLst/>
          </a:prstGeom>
        </p:spPr>
        <p:txBody>
          <a:bodyPr wrap="none">
            <a:spAutoFit/>
          </a:bodyPr>
          <a:lstStyle/>
          <a:p>
            <a:r>
              <a:rPr lang="zh-TW" altLang="zh-TW" sz="4267" b="1" kern="0" dirty="0">
                <a:solidFill>
                  <a:srgbClr val="0070C0"/>
                </a:solidFill>
                <a:latin typeface="微軟正黑體" panose="020B0604030504040204" pitchFamily="34" charset="-120"/>
                <a:ea typeface="微軟正黑體" panose="020B0604030504040204" pitchFamily="34" charset="-120"/>
              </a:rPr>
              <a:t>總結</a:t>
            </a:r>
            <a:endParaRPr lang="en-US" altLang="zh-TW" sz="4267" b="1" kern="0" dirty="0">
              <a:solidFill>
                <a:srgbClr val="0070C0"/>
              </a:solidFill>
              <a:latin typeface="微軟正黑體" panose="020B0604030504040204" pitchFamily="34" charset="-120"/>
              <a:ea typeface="微軟正黑體" panose="020B0604030504040204" pitchFamily="34" charset="-120"/>
            </a:endParaRPr>
          </a:p>
          <a:p>
            <a:r>
              <a:rPr lang="zh-TW" altLang="zh-TW" sz="2667" b="1" kern="0" dirty="0">
                <a:solidFill>
                  <a:srgbClr val="0070C0"/>
                </a:solidFill>
                <a:latin typeface="微軟正黑體" panose="020B0604030504040204" pitchFamily="34" charset="-120"/>
                <a:ea typeface="微軟正黑體" panose="020B0604030504040204" pitchFamily="34" charset="-120"/>
              </a:rPr>
              <a:t>（統整本節學習重點）</a:t>
            </a:r>
          </a:p>
        </p:txBody>
      </p:sp>
      <p:pic>
        <p:nvPicPr>
          <p:cNvPr id="16" name="圖片 15"/>
          <p:cNvPicPr>
            <a:picLocks noChangeAspect="1"/>
          </p:cNvPicPr>
          <p:nvPr/>
        </p:nvPicPr>
        <p:blipFill>
          <a:blip r:embed="rId4"/>
          <a:stretch>
            <a:fillRect/>
          </a:stretch>
        </p:blipFill>
        <p:spPr>
          <a:xfrm>
            <a:off x="5094668" y="1314451"/>
            <a:ext cx="7100661" cy="5002231"/>
          </a:xfrm>
          <a:prstGeom prst="rect">
            <a:avLst/>
          </a:prstGeom>
        </p:spPr>
      </p:pic>
      <p:sp>
        <p:nvSpPr>
          <p:cNvPr id="20" name="矩形 19"/>
          <p:cNvSpPr/>
          <p:nvPr/>
        </p:nvSpPr>
        <p:spPr>
          <a:xfrm>
            <a:off x="6343481" y="6228529"/>
            <a:ext cx="4637252" cy="584775"/>
          </a:xfrm>
          <a:prstGeom prst="rect">
            <a:avLst/>
          </a:prstGeom>
        </p:spPr>
        <p:txBody>
          <a:bodyPr wrap="square">
            <a:spAutoFit/>
          </a:bodyPr>
          <a:lstStyle/>
          <a:p>
            <a:pPr algn="ct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參考自</a:t>
            </a:r>
            <a:r>
              <a:rPr lang="zh-TW" altLang="zh-TW" sz="1600" kern="100" dirty="0">
                <a:latin typeface="Calibri" panose="020F0502020204030204" pitchFamily="34" charset="0"/>
                <a:ea typeface="華康宗楷體W7" panose="03000709000000000000" pitchFamily="65" charset="-120"/>
                <a:cs typeface="Times New Roman" panose="02020603050405020304" pitchFamily="18" charset="0"/>
              </a:rPr>
              <a:t>「</a:t>
            </a:r>
            <a:r>
              <a:rPr lang="zh-TW" altLang="zh-TW" sz="1600" kern="100" dirty="0">
                <a:latin typeface="Calibri" panose="020F0502020204030204" pitchFamily="34" charset="0"/>
                <a:ea typeface="新細明體" panose="02020500000000000000" pitchFamily="18" charset="-120"/>
                <a:cs typeface="Times New Roman" panose="02020603050405020304" pitchFamily="18" charset="0"/>
              </a:rPr>
              <a:t>重理解的課程設計－專業發展實用手冊</a:t>
            </a:r>
            <a:r>
              <a:rPr lang="zh-TW" altLang="zh-TW" sz="1600" kern="100" dirty="0">
                <a:latin typeface="Calibri" panose="020F0502020204030204" pitchFamily="34" charset="0"/>
                <a:ea typeface="華康宗楷體W7" panose="03000709000000000000" pitchFamily="65" charset="-120"/>
                <a:cs typeface="Times New Roman" panose="02020603050405020304" pitchFamily="18" charset="0"/>
              </a:rPr>
              <a:t>」</a:t>
            </a:r>
            <a:r>
              <a:rPr lang="en-US" altLang="zh-TW" sz="1600" kern="100" dirty="0">
                <a:latin typeface="華康宗楷體W7" panose="03000709000000000000" pitchFamily="65" charset="-120"/>
                <a:ea typeface="新細明體" panose="02020500000000000000" pitchFamily="18" charset="-120"/>
                <a:cs typeface="Times New Roman" panose="02020603050405020304" pitchFamily="18" charset="0"/>
              </a:rPr>
              <a:t>Jay </a:t>
            </a:r>
            <a:r>
              <a:rPr lang="en-US" altLang="zh-TW" sz="1600" kern="100" dirty="0" err="1">
                <a:latin typeface="華康宗楷體W7" panose="03000709000000000000" pitchFamily="65" charset="-120"/>
                <a:ea typeface="新細明體" panose="02020500000000000000" pitchFamily="18" charset="-120"/>
                <a:cs typeface="Times New Roman" panose="02020603050405020304" pitchFamily="18" charset="0"/>
              </a:rPr>
              <a:t>McTighe</a:t>
            </a:r>
            <a:r>
              <a:rPr lang="en-US" altLang="zh-TW" sz="1600" kern="100" dirty="0">
                <a:latin typeface="華康宗楷體W7" panose="03000709000000000000" pitchFamily="65" charset="-120"/>
                <a:ea typeface="新細明體" panose="02020500000000000000" pitchFamily="18" charset="-120"/>
                <a:cs typeface="Times New Roman" panose="02020603050405020304" pitchFamily="18" charset="0"/>
              </a:rPr>
              <a:t> &amp; Grant Wiggins</a:t>
            </a:r>
            <a:endParaRPr lang="zh-TW" altLang="zh-TW" sz="16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990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l="2542" t="5334" r="4458" b="11556"/>
          <a:stretch/>
        </p:blipFill>
        <p:spPr>
          <a:xfrm>
            <a:off x="0" y="0"/>
            <a:ext cx="12096485" cy="6080760"/>
          </a:xfrm>
          <a:prstGeom prst="rect">
            <a:avLst/>
          </a:prstGeom>
        </p:spPr>
      </p:pic>
    </p:spTree>
    <p:extLst>
      <p:ext uri="{BB962C8B-B14F-4D97-AF65-F5344CB8AC3E}">
        <p14:creationId xmlns:p14="http://schemas.microsoft.com/office/powerpoint/2010/main" val="678312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941161"/>
          </a:xfrm>
        </p:spPr>
        <p:txBody>
          <a:bodyPr>
            <a:normAutofit/>
          </a:bodyPr>
          <a:lstStyle/>
          <a:p>
            <a:r>
              <a:rPr lang="en-US" altLang="zh-TW" sz="3600" dirty="0"/>
              <a:t>Criterions for referees’ scoring (could be revised.)</a:t>
            </a:r>
            <a:endParaRPr lang="zh-TW" altLang="en-US" sz="3600" dirty="0"/>
          </a:p>
        </p:txBody>
      </p:sp>
      <p:sp>
        <p:nvSpPr>
          <p:cNvPr id="3" name="內容版面配置區 2"/>
          <p:cNvSpPr>
            <a:spLocks noGrp="1"/>
          </p:cNvSpPr>
          <p:nvPr>
            <p:ph idx="1"/>
          </p:nvPr>
        </p:nvSpPr>
        <p:spPr>
          <a:xfrm>
            <a:off x="838200" y="1306286"/>
            <a:ext cx="10515600" cy="4870677"/>
          </a:xfrm>
        </p:spPr>
        <p:txBody>
          <a:bodyPr>
            <a:noAutofit/>
          </a:bodyPr>
          <a:lstStyle/>
          <a:p>
            <a:pPr marL="514350" lvl="0" indent="-514350" algn="just">
              <a:spcAft>
                <a:spcPts val="0"/>
              </a:spcAft>
              <a:buFont typeface="+mj-lt"/>
              <a:buAutoNum type="arabicPeriod"/>
            </a:pPr>
            <a:r>
              <a:rPr lang="en-US" altLang="zh-TW" sz="2000" kern="100" dirty="0">
                <a:latin typeface="Times New Roman" panose="02020603050405020304" pitchFamily="18" charset="0"/>
                <a:cs typeface="Times New Roman" panose="02020603050405020304" pitchFamily="18" charset="0"/>
              </a:rPr>
              <a:t>Originality of Product (20%)</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To what degree is the work a creative and original application?</a:t>
            </a:r>
          </a:p>
          <a:p>
            <a:pPr marL="342900" indent="-342900" algn="just">
              <a:buFont typeface="Wingdings" panose="05000000000000000000" pitchFamily="2" charset="2"/>
              <a:buChar char=""/>
            </a:pPr>
            <a:r>
              <a:rPr lang="en-US" altLang="zh-TW" sz="2000" dirty="0"/>
              <a:t>Does the product satisfy the requirements of originality, flexibility, fluency, and elaboration?</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Do the team members </a:t>
            </a:r>
            <a:r>
              <a:rPr lang="en-US" altLang="zh-TW" sz="2000"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explicitly</a:t>
            </a: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explain or illustrate their train of thought?</a:t>
            </a:r>
          </a:p>
          <a:p>
            <a:pPr marL="0" lvl="0" indent="0" algn="just">
              <a:spcAft>
                <a:spcPts val="0"/>
              </a:spcAft>
              <a:buNone/>
            </a:pPr>
            <a:endPar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Tips:</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***Briefly and explicitly illustrate where did your ideas come from.</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***Using a diagram to illustrate your train of thought could be easier way for audiences to understand.</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kern="100" dirty="0">
                <a:latin typeface="Calibri" panose="020F0502020204030204" pitchFamily="34" charset="0"/>
                <a:cs typeface="Times New Roman" panose="02020603050405020304" pitchFamily="18" charset="0"/>
              </a:rPr>
              <a:t>One-minute presentation for one page of power point.</a:t>
            </a:r>
            <a:endParaRPr lang="zh-TW" altLang="zh-TW" sz="2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944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Criterions for referees’ scoring</a:t>
            </a:r>
            <a:endParaRPr lang="zh-TW" altLang="en-US" dirty="0"/>
          </a:p>
        </p:txBody>
      </p:sp>
      <p:sp>
        <p:nvSpPr>
          <p:cNvPr id="3" name="內容版面配置區 2"/>
          <p:cNvSpPr>
            <a:spLocks noGrp="1"/>
          </p:cNvSpPr>
          <p:nvPr>
            <p:ph idx="1"/>
          </p:nvPr>
        </p:nvSpPr>
        <p:spPr>
          <a:xfrm>
            <a:off x="620487" y="1560060"/>
            <a:ext cx="10515600" cy="4351338"/>
          </a:xfrm>
        </p:spPr>
        <p:txBody>
          <a:bodyPr>
            <a:noAutofit/>
          </a:bodyPr>
          <a:lstStyle/>
          <a:p>
            <a:pPr marL="514350" indent="-514350" algn="just">
              <a:buFont typeface="+mj-lt"/>
              <a:buAutoNum type="arabicPeriod" startAt="2"/>
            </a:pPr>
            <a:r>
              <a:rPr lang="en-US" altLang="zh-TW" sz="2000" kern="100" dirty="0">
                <a:latin typeface="Times New Roman" panose="02020603050405020304" pitchFamily="18" charset="0"/>
                <a:cs typeface="Times New Roman" panose="02020603050405020304" pitchFamily="18" charset="0"/>
              </a:rPr>
              <a:t>Connection to the theme (20%)</a:t>
            </a:r>
            <a:r>
              <a:rPr lang="zh-TW" altLang="en-US" sz="2000" kern="100" dirty="0">
                <a:latin typeface="Times New Roman" panose="02020603050405020304" pitchFamily="18" charset="0"/>
                <a:cs typeface="Times New Roman" panose="02020603050405020304" pitchFamily="18" charset="0"/>
              </a:rPr>
              <a:t>－</a:t>
            </a:r>
            <a:r>
              <a:rPr lang="en-US" altLang="zh-TW" sz="2000" kern="100" dirty="0">
                <a:solidFill>
                  <a:srgbClr val="FF0000"/>
                </a:solidFill>
                <a:latin typeface="Times New Roman" panose="02020603050405020304" pitchFamily="18" charset="0"/>
                <a:cs typeface="Times New Roman" panose="02020603050405020304" pitchFamily="18" charset="0"/>
              </a:rPr>
              <a:t>Past, Present &amp; Future</a:t>
            </a:r>
            <a:endParaRPr lang="zh-TW" altLang="zh-TW" sz="2000" kern="100" dirty="0">
              <a:solidFill>
                <a:srgbClr val="FF0000"/>
              </a:solidFill>
              <a:latin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Is this product clearly related to the theme?</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How this product attributes functionality in the theme?</a:t>
            </a:r>
          </a:p>
          <a:p>
            <a:pPr marL="0" lvl="0" indent="0" algn="just">
              <a:spcAft>
                <a:spcPts val="0"/>
              </a:spcAft>
              <a:buNone/>
            </a:pPr>
            <a:endParaRPr lang="en-US" altLang="zh-TW" sz="2000" kern="100" dirty="0">
              <a:latin typeface="Calibri" panose="020F0502020204030204" pitchFamily="34" charset="0"/>
              <a:cs typeface="Times New Roman" panose="02020603050405020304" pitchFamily="18" charset="0"/>
            </a:endParaRPr>
          </a:p>
          <a:p>
            <a:pPr marL="0" lvl="0" indent="0" algn="just">
              <a:spcAft>
                <a:spcPts val="0"/>
              </a:spcAft>
              <a:buNone/>
            </a:pPr>
            <a:r>
              <a:rPr lang="en-US" altLang="zh-TW" sz="2000" kern="100" dirty="0">
                <a:latin typeface="Calibri" panose="020F0502020204030204" pitchFamily="34" charset="0"/>
                <a:cs typeface="Times New Roman" panose="02020603050405020304" pitchFamily="18" charset="0"/>
              </a:rPr>
              <a:t>Tips:</a:t>
            </a:r>
          </a:p>
          <a:p>
            <a:pPr marL="0" lvl="0" indent="0" algn="just">
              <a:spcAft>
                <a:spcPts val="0"/>
              </a:spcAft>
              <a:buNone/>
            </a:pPr>
            <a:r>
              <a:rPr lang="en-US" altLang="zh-TW" sz="2000" kern="100" dirty="0">
                <a:latin typeface="Calibri" panose="020F0502020204030204" pitchFamily="34" charset="0"/>
                <a:cs typeface="Times New Roman" panose="02020603050405020304" pitchFamily="18" charset="0"/>
              </a:rPr>
              <a:t>***Solving problems in the future could learn lessons from the history and traditional experiences.</a:t>
            </a:r>
          </a:p>
          <a:p>
            <a:pPr marL="0" lvl="0" indent="0" algn="just">
              <a:spcAft>
                <a:spcPts val="0"/>
              </a:spcAft>
              <a:buNone/>
            </a:pPr>
            <a:r>
              <a:rPr lang="en-US" altLang="zh-TW" sz="2000" kern="100" dirty="0">
                <a:latin typeface="Calibri" panose="020F0502020204030204" pitchFamily="34" charset="0"/>
                <a:cs typeface="Times New Roman" panose="02020603050405020304" pitchFamily="18" charset="0"/>
              </a:rPr>
              <a:t>***Some ideas could learn from the experience (e.g. improving the of solutions used in the past and nowadays) field trip on Wednesday.</a:t>
            </a:r>
          </a:p>
        </p:txBody>
      </p:sp>
    </p:spTree>
    <p:extLst>
      <p:ext uri="{BB962C8B-B14F-4D97-AF65-F5344CB8AC3E}">
        <p14:creationId xmlns:p14="http://schemas.microsoft.com/office/powerpoint/2010/main" val="319704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Criterions for referees’ scoring</a:t>
            </a:r>
            <a:endParaRPr lang="zh-TW" altLang="en-US" dirty="0"/>
          </a:p>
        </p:txBody>
      </p:sp>
      <p:sp>
        <p:nvSpPr>
          <p:cNvPr id="3" name="內容版面配置區 2"/>
          <p:cNvSpPr>
            <a:spLocks noGrp="1"/>
          </p:cNvSpPr>
          <p:nvPr>
            <p:ph idx="1"/>
          </p:nvPr>
        </p:nvSpPr>
        <p:spPr/>
        <p:txBody>
          <a:bodyPr>
            <a:noAutofit/>
          </a:bodyPr>
          <a:lstStyle/>
          <a:p>
            <a:pPr marL="514350" lvl="0" indent="-514350" algn="just">
              <a:spcAft>
                <a:spcPts val="0"/>
              </a:spcAft>
              <a:buFont typeface="+mj-lt"/>
              <a:buAutoNum type="arabicPeriod" startAt="3"/>
            </a:pPr>
            <a:r>
              <a:rPr lang="en-US" altLang="zh-TW" sz="2000" kern="100" dirty="0">
                <a:latin typeface="Times New Roman" panose="02020603050405020304" pitchFamily="18" charset="0"/>
                <a:cs typeface="Times New Roman" panose="02020603050405020304" pitchFamily="18" charset="0"/>
              </a:rPr>
              <a:t>Communication of Concept (20%)</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Are the concepts and ideas conveyed clearly and concisely to the audience?</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How effectively did the team work together on this project?</a:t>
            </a:r>
          </a:p>
          <a:p>
            <a:pPr marL="0" lvl="0" indent="0" algn="just">
              <a:spcAft>
                <a:spcPts val="0"/>
              </a:spcAft>
              <a:buNone/>
            </a:pPr>
            <a:endPar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Tips:</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Good time control is very important (final presentation).</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Organize your presentation according to 5Ws-framework (Why, What, When, Who, &amp; How).</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Utilize multi-represented ways to convey your ideas (Words, figures, multimedia…)</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explicitly show your team work on your product. </a:t>
            </a:r>
            <a:endParaRPr lang="zh-TW" altLang="en-US" sz="2000" dirty="0"/>
          </a:p>
        </p:txBody>
      </p:sp>
    </p:spTree>
    <p:extLst>
      <p:ext uri="{BB962C8B-B14F-4D97-AF65-F5344CB8AC3E}">
        <p14:creationId xmlns:p14="http://schemas.microsoft.com/office/powerpoint/2010/main" val="132742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136650" y="0"/>
            <a:ext cx="7886700" cy="1325563"/>
          </a:xfrm>
        </p:spPr>
        <p:txBody>
          <a:bodyPr>
            <a:normAutofit/>
          </a:bodyPr>
          <a:lstStyle/>
          <a:p>
            <a:r>
              <a:rPr lang="zh-TW" altLang="en-US" sz="4800" b="1" dirty="0">
                <a:latin typeface="微軟正黑體" panose="020B0604030504040204" pitchFamily="34" charset="-120"/>
                <a:ea typeface="微軟正黑體" panose="020B0604030504040204" pitchFamily="34" charset="-120"/>
              </a:rPr>
              <a:t>報告內容</a:t>
            </a:r>
            <a:endParaRPr lang="zh-TW" altLang="en-US" sz="4800" b="1" dirty="0"/>
          </a:p>
        </p:txBody>
      </p:sp>
      <p:sp>
        <p:nvSpPr>
          <p:cNvPr id="3" name="內容版面配置區 2"/>
          <p:cNvSpPr>
            <a:spLocks noGrp="1"/>
          </p:cNvSpPr>
          <p:nvPr>
            <p:ph idx="1"/>
          </p:nvPr>
        </p:nvSpPr>
        <p:spPr>
          <a:xfrm>
            <a:off x="1726928" y="1151527"/>
            <a:ext cx="8012430" cy="3219961"/>
          </a:xfrm>
        </p:spPr>
        <p:txBody>
          <a:bodyPr>
            <a:noAutofit/>
          </a:bodyPr>
          <a:lstStyle/>
          <a:p>
            <a:pPr marL="0" indent="0">
              <a:lnSpc>
                <a:spcPct val="100000"/>
              </a:lnSpc>
              <a:buNone/>
            </a:pPr>
            <a:r>
              <a:rPr lang="zh-TW" altLang="en-US" sz="3600" b="1" dirty="0">
                <a:solidFill>
                  <a:srgbClr val="0070C0"/>
                </a:solidFill>
                <a:latin typeface="微軟正黑體" panose="020B0604030504040204" pitchFamily="34" charset="-120"/>
                <a:ea typeface="微軟正黑體" panose="020B0604030504040204" pitchFamily="34" charset="-120"/>
              </a:rPr>
              <a:t>壹、情境教學</a:t>
            </a:r>
            <a:endParaRPr lang="en-US" altLang="zh-TW" sz="3600" b="1" dirty="0">
              <a:solidFill>
                <a:srgbClr val="0070C0"/>
              </a:solidFill>
              <a:latin typeface="微軟正黑體" panose="020B0604030504040204" pitchFamily="34" charset="-120"/>
              <a:ea typeface="微軟正黑體" panose="020B0604030504040204" pitchFamily="34" charset="-120"/>
            </a:endParaRPr>
          </a:p>
          <a:p>
            <a:pPr marL="0" indent="0">
              <a:lnSpc>
                <a:spcPct val="100000"/>
              </a:lnSpc>
              <a:buNone/>
            </a:pPr>
            <a:r>
              <a:rPr lang="zh-TW" altLang="en-US" sz="3600" b="1" dirty="0">
                <a:latin typeface="微軟正黑體" panose="020B0604030504040204" pitchFamily="34" charset="-120"/>
                <a:ea typeface="微軟正黑體" panose="020B0604030504040204" pitchFamily="34" charset="-120"/>
              </a:rPr>
              <a:t>         －撲克牌機率教學</a:t>
            </a:r>
            <a:endParaRPr lang="en-US" altLang="zh-TW" sz="3600" b="1" dirty="0">
              <a:latin typeface="微軟正黑體" panose="020B0604030504040204" pitchFamily="34" charset="-120"/>
              <a:ea typeface="微軟正黑體" panose="020B0604030504040204" pitchFamily="34" charset="-120"/>
            </a:endParaRPr>
          </a:p>
          <a:p>
            <a:pPr marL="0" indent="0">
              <a:lnSpc>
                <a:spcPct val="100000"/>
              </a:lnSpc>
              <a:buNone/>
            </a:pPr>
            <a:r>
              <a:rPr lang="en-US" altLang="zh-TW" sz="3600" b="1" dirty="0">
                <a:latin typeface="微軟正黑體" panose="020B0604030504040204" pitchFamily="34" charset="-120"/>
                <a:ea typeface="微軟正黑體" panose="020B0604030504040204" pitchFamily="34" charset="-120"/>
              </a:rPr>
              <a:t>          -</a:t>
            </a:r>
            <a:r>
              <a:rPr lang="zh-TW" altLang="en-US" sz="3600" b="1" dirty="0">
                <a:latin typeface="微軟正黑體" panose="020B0604030504040204" pitchFamily="34" charset="-120"/>
                <a:ea typeface="微軟正黑體" panose="020B0604030504040204" pitchFamily="34" charset="-120"/>
              </a:rPr>
              <a:t> 文言文論證教學</a:t>
            </a:r>
            <a:endParaRPr lang="en-US" altLang="zh-TW" sz="3600" b="1" dirty="0">
              <a:latin typeface="微軟正黑體" panose="020B0604030504040204" pitchFamily="34" charset="-120"/>
              <a:ea typeface="微軟正黑體" panose="020B0604030504040204" pitchFamily="34" charset="-120"/>
            </a:endParaRPr>
          </a:p>
          <a:p>
            <a:pPr marL="0" indent="0">
              <a:lnSpc>
                <a:spcPct val="100000"/>
              </a:lnSpc>
              <a:buNone/>
            </a:pPr>
            <a:r>
              <a:rPr lang="zh-TW" altLang="en-US" sz="3600" b="1" dirty="0">
                <a:solidFill>
                  <a:srgbClr val="0070C0"/>
                </a:solidFill>
                <a:latin typeface="微軟正黑體" panose="020B0604030504040204" pitchFamily="34" charset="-120"/>
                <a:ea typeface="微軟正黑體" panose="020B0604030504040204" pitchFamily="34" charset="-120"/>
              </a:rPr>
              <a:t>貳、</a:t>
            </a:r>
            <a:r>
              <a:rPr lang="zh-TW" altLang="zh-TW" sz="3600" b="1" dirty="0">
                <a:solidFill>
                  <a:srgbClr val="0070C0"/>
                </a:solidFill>
                <a:latin typeface="微軟正黑體" panose="020B0604030504040204" pitchFamily="34" charset="-120"/>
                <a:ea typeface="微軟正黑體" panose="020B0604030504040204" pitchFamily="34" charset="-120"/>
              </a:rPr>
              <a:t>教學中的提問討論</a:t>
            </a:r>
            <a:r>
              <a:rPr lang="zh-TW" altLang="en-US" sz="3600" b="1" dirty="0">
                <a:solidFill>
                  <a:srgbClr val="0070C0"/>
                </a:solidFill>
                <a:latin typeface="微軟正黑體" panose="020B0604030504040204" pitchFamily="34" charset="-120"/>
                <a:ea typeface="微軟正黑體" panose="020B0604030504040204" pitchFamily="34" charset="-120"/>
              </a:rPr>
              <a:t>          </a:t>
            </a:r>
          </a:p>
          <a:p>
            <a:pPr marL="0" indent="0">
              <a:lnSpc>
                <a:spcPct val="100000"/>
              </a:lnSpc>
              <a:buNone/>
            </a:pPr>
            <a:r>
              <a:rPr lang="zh-TW" altLang="en-US" sz="3600" b="1" dirty="0">
                <a:solidFill>
                  <a:srgbClr val="0070C0"/>
                </a:solidFill>
                <a:latin typeface="微軟正黑體" panose="020B0604030504040204" pitchFamily="34" charset="-120"/>
                <a:ea typeface="微軟正黑體" panose="020B0604030504040204" pitchFamily="34" charset="-120"/>
              </a:rPr>
              <a:t>參、</a:t>
            </a:r>
            <a:r>
              <a:rPr lang="zh-TW" altLang="zh-TW" sz="3600" b="1" dirty="0">
                <a:solidFill>
                  <a:srgbClr val="0070C0"/>
                </a:solidFill>
                <a:latin typeface="微軟正黑體" panose="020B0604030504040204" pitchFamily="34" charset="-120"/>
                <a:ea typeface="微軟正黑體" panose="020B0604030504040204" pitchFamily="34" charset="-120"/>
              </a:rPr>
              <a:t>提問轉評量的示例</a:t>
            </a:r>
            <a:r>
              <a:rPr lang="zh-TW" altLang="en-US" sz="3600" b="1" dirty="0">
                <a:solidFill>
                  <a:srgbClr val="0070C0"/>
                </a:solidFill>
                <a:latin typeface="微軟正黑體" panose="020B0604030504040204" pitchFamily="34" charset="-120"/>
                <a:ea typeface="微軟正黑體" panose="020B0604030504040204" pitchFamily="34" charset="-120"/>
              </a:rPr>
              <a:t>與實作</a:t>
            </a:r>
            <a:br>
              <a:rPr lang="en-US" altLang="zh-TW" sz="3600" b="1" dirty="0">
                <a:latin typeface="微軟正黑體" panose="020B0604030504040204" pitchFamily="34" charset="-120"/>
                <a:ea typeface="微軟正黑體" panose="020B0604030504040204" pitchFamily="34" charset="-120"/>
              </a:rPr>
            </a:br>
            <a:endParaRPr lang="zh-TW" altLang="en-US"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9124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Criterions for referees’ scoring</a:t>
            </a:r>
            <a:endParaRPr lang="zh-TW" altLang="en-US" dirty="0"/>
          </a:p>
        </p:txBody>
      </p:sp>
      <p:sp>
        <p:nvSpPr>
          <p:cNvPr id="3" name="內容版面配置區 2"/>
          <p:cNvSpPr>
            <a:spLocks noGrp="1"/>
          </p:cNvSpPr>
          <p:nvPr>
            <p:ph idx="1"/>
          </p:nvPr>
        </p:nvSpPr>
        <p:spPr/>
        <p:txBody>
          <a:bodyPr>
            <a:noAutofit/>
          </a:bodyPr>
          <a:lstStyle/>
          <a:p>
            <a:pPr marL="514350" lvl="0" indent="-514350" algn="just">
              <a:spcAft>
                <a:spcPts val="0"/>
              </a:spcAft>
              <a:buFont typeface="+mj-lt"/>
              <a:buAutoNum type="arabicPeriod"/>
            </a:pPr>
            <a:endParaRPr lang="zh-TW" altLang="zh-TW" sz="2000" kern="100" dirty="0">
              <a:latin typeface="Calibri" panose="020F0502020204030204" pitchFamily="34" charset="0"/>
              <a:cs typeface="Times New Roman" panose="02020603050405020304" pitchFamily="18" charset="0"/>
            </a:endParaRPr>
          </a:p>
          <a:p>
            <a:pPr marL="514350" lvl="0" indent="-514350" algn="just">
              <a:spcAft>
                <a:spcPts val="0"/>
              </a:spcAft>
              <a:buFont typeface="+mj-lt"/>
              <a:buAutoNum type="arabicPeriod" startAt="4"/>
            </a:pPr>
            <a:r>
              <a:rPr lang="en-US" altLang="zh-TW" sz="2000" kern="100" dirty="0">
                <a:latin typeface="Times New Roman" panose="02020603050405020304" pitchFamily="18" charset="0"/>
                <a:cs typeface="Times New Roman" panose="02020603050405020304" pitchFamily="18" charset="0"/>
              </a:rPr>
              <a:t>Appropriate Application of Science (20%)</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How well does the team describe scientific ideas and method?</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How appropriate is the project’s use of scientific theory?</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Does the product satisfy environmental protection requirement?</a:t>
            </a:r>
          </a:p>
          <a:p>
            <a:pPr marL="0" lvl="0" indent="0" algn="just">
              <a:spcAft>
                <a:spcPts val="0"/>
              </a:spcAft>
              <a:buNone/>
            </a:pPr>
            <a:endPar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Tips:</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Explain how your product works according to scientific theories or laws.</a:t>
            </a:r>
          </a:p>
          <a:p>
            <a:pPr marL="0" lvl="0" indent="0" algn="just">
              <a:spcAft>
                <a:spcPts val="0"/>
              </a:spcAft>
              <a:buNone/>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 Cite your resources (i.e. online articles, animation tools or academic papers et al.) as you use them.</a:t>
            </a:r>
          </a:p>
        </p:txBody>
      </p:sp>
    </p:spTree>
    <p:extLst>
      <p:ext uri="{BB962C8B-B14F-4D97-AF65-F5344CB8AC3E}">
        <p14:creationId xmlns:p14="http://schemas.microsoft.com/office/powerpoint/2010/main" val="4005311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Criterions for referees’ scoring</a:t>
            </a:r>
            <a:endParaRPr lang="zh-TW" altLang="en-US" dirty="0"/>
          </a:p>
        </p:txBody>
      </p:sp>
      <p:sp>
        <p:nvSpPr>
          <p:cNvPr id="3" name="內容版面配置區 2"/>
          <p:cNvSpPr>
            <a:spLocks noGrp="1"/>
          </p:cNvSpPr>
          <p:nvPr>
            <p:ph idx="1"/>
          </p:nvPr>
        </p:nvSpPr>
        <p:spPr/>
        <p:txBody>
          <a:bodyPr>
            <a:noAutofit/>
          </a:bodyPr>
          <a:lstStyle/>
          <a:p>
            <a:pPr marL="514350" lvl="0" indent="-514350" algn="just">
              <a:spcAft>
                <a:spcPts val="0"/>
              </a:spcAft>
              <a:buFont typeface="+mj-lt"/>
              <a:buAutoNum type="arabicPeriod"/>
            </a:pPr>
            <a:endParaRPr lang="zh-TW" altLang="zh-TW" sz="2000" kern="100" dirty="0">
              <a:latin typeface="Calibri" panose="020F0502020204030204" pitchFamily="34" charset="0"/>
              <a:cs typeface="Times New Roman" panose="02020603050405020304" pitchFamily="18" charset="0"/>
            </a:endParaRPr>
          </a:p>
          <a:p>
            <a:pPr marL="514350" lvl="0" indent="-514350" algn="just">
              <a:spcAft>
                <a:spcPts val="0"/>
              </a:spcAft>
              <a:buFont typeface="+mj-lt"/>
              <a:buAutoNum type="arabicPeriod" startAt="5"/>
            </a:pPr>
            <a:r>
              <a:rPr lang="en-US" altLang="zh-TW" sz="2000" kern="100" dirty="0">
                <a:latin typeface="Times New Roman" panose="02020603050405020304" pitchFamily="18" charset="0"/>
                <a:cs typeface="Times New Roman" panose="02020603050405020304" pitchFamily="18" charset="0"/>
              </a:rPr>
              <a:t>Proven Functionality (20%)</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Does the product really work?</a:t>
            </a:r>
            <a:endParaRPr lang="zh-TW" altLang="zh-TW" sz="2000" kern="100" dirty="0">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kern="0" dirty="0">
                <a:latin typeface="Times New Roman" panose="02020603050405020304" pitchFamily="18" charset="0"/>
                <a:ea typeface="標楷體" panose="03000509000000000000" pitchFamily="65" charset="-120"/>
                <a:cs typeface="Times New Roman" panose="02020603050405020304" pitchFamily="18" charset="0"/>
              </a:rPr>
              <a:t>Can the product be applied in future problem solving?</a:t>
            </a:r>
            <a:endParaRPr lang="zh-TW" altLang="zh-TW" sz="2000" kern="100" dirty="0">
              <a:latin typeface="Calibri" panose="020F0502020204030204" pitchFamily="34" charset="0"/>
              <a:cs typeface="Times New Roman" panose="02020603050405020304" pitchFamily="18" charset="0"/>
            </a:endParaRPr>
          </a:p>
          <a:p>
            <a:pPr marL="0" indent="0">
              <a:buNone/>
            </a:pPr>
            <a:endParaRPr lang="en-US" altLang="zh-TW" sz="2000" dirty="0"/>
          </a:p>
          <a:p>
            <a:pPr marL="0" indent="0">
              <a:buNone/>
            </a:pPr>
            <a:r>
              <a:rPr lang="en-US" altLang="zh-TW" sz="2000" dirty="0"/>
              <a:t>Tips: </a:t>
            </a:r>
          </a:p>
          <a:p>
            <a:pPr marL="0" indent="0">
              <a:buNone/>
            </a:pPr>
            <a:r>
              <a:rPr lang="en-US" altLang="zh-TW" sz="2000" dirty="0"/>
              <a:t>*** The best way to prove the of your product is to finish the product.</a:t>
            </a:r>
          </a:p>
          <a:p>
            <a:pPr marL="0" indent="0">
              <a:buNone/>
            </a:pPr>
            <a:r>
              <a:rPr lang="en-US" altLang="zh-TW" sz="2000" dirty="0"/>
              <a:t>*** Start your hand-on jobs as soon as possible, discuss and exchange your ideas with your team members during the field trip. </a:t>
            </a:r>
          </a:p>
          <a:p>
            <a:pPr marL="0" indent="0">
              <a:buNone/>
            </a:pPr>
            <a:r>
              <a:rPr lang="en-US" altLang="zh-TW" sz="2000" dirty="0"/>
              <a:t>*** A good team work can help you finish your product on time.  Everyone takes a portion of responsibility on the project.</a:t>
            </a:r>
            <a:endParaRPr lang="zh-TW" altLang="en-US" sz="2000" dirty="0"/>
          </a:p>
        </p:txBody>
      </p:sp>
    </p:spTree>
    <p:extLst>
      <p:ext uri="{BB962C8B-B14F-4D97-AF65-F5344CB8AC3E}">
        <p14:creationId xmlns:p14="http://schemas.microsoft.com/office/powerpoint/2010/main" val="1519655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Criterions for referees’ scoring</a:t>
            </a:r>
            <a:endParaRPr lang="zh-TW" altLang="en-US" dirty="0"/>
          </a:p>
        </p:txBody>
      </p:sp>
      <p:sp>
        <p:nvSpPr>
          <p:cNvPr id="3" name="內容版面配置區 2"/>
          <p:cNvSpPr>
            <a:spLocks noGrp="1"/>
          </p:cNvSpPr>
          <p:nvPr>
            <p:ph idx="1"/>
          </p:nvPr>
        </p:nvSpPr>
        <p:spPr/>
        <p:txBody>
          <a:bodyPr>
            <a:noAutofit/>
          </a:bodyPr>
          <a:lstStyle/>
          <a:p>
            <a:pPr marL="514350" lvl="0" indent="-514350" algn="just">
              <a:spcAft>
                <a:spcPts val="0"/>
              </a:spcAft>
              <a:buFont typeface="+mj-lt"/>
              <a:buAutoNum type="arabicPeriod"/>
            </a:pPr>
            <a:endParaRPr lang="zh-TW" altLang="zh-TW" sz="2000" kern="100" dirty="0">
              <a:latin typeface="Calibri" panose="020F0502020204030204" pitchFamily="34" charset="0"/>
              <a:cs typeface="Times New Roman" panose="02020603050405020304" pitchFamily="18" charset="0"/>
            </a:endParaRPr>
          </a:p>
          <a:p>
            <a:pPr marL="514350" lvl="0" indent="-514350" algn="just">
              <a:spcAft>
                <a:spcPts val="0"/>
              </a:spcAft>
              <a:buFont typeface="+mj-lt"/>
              <a:buAutoNum type="arabicPeriod" startAt="6"/>
            </a:pPr>
            <a:r>
              <a:rPr lang="en-US" altLang="zh-TW" sz="2000" kern="100" dirty="0">
                <a:solidFill>
                  <a:srgbClr val="FF0000"/>
                </a:solidFill>
                <a:latin typeface="Times New Roman" panose="02020603050405020304" pitchFamily="18" charset="0"/>
                <a:cs typeface="Times New Roman" panose="02020603050405020304" pitchFamily="18" charset="0"/>
              </a:rPr>
              <a:t>Additional bonus (up to additional 10%)</a:t>
            </a:r>
            <a:endParaRPr lang="zh-TW" altLang="zh-TW" sz="2000" kern="100" dirty="0">
              <a:solidFill>
                <a:srgbClr val="FF0000"/>
              </a:solidFill>
              <a:latin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TW" sz="2000" dirty="0"/>
              <a:t>If the ideas are inspired by the field trip, additional points (up to five points) are suggested to add on the original score point.</a:t>
            </a:r>
          </a:p>
          <a:p>
            <a:pPr marL="0" lvl="0" indent="0" algn="just">
              <a:spcAft>
                <a:spcPts val="0"/>
              </a:spcAft>
              <a:buNone/>
            </a:pPr>
            <a:endParaRPr lang="en-US" altLang="zh-TW" sz="2000" dirty="0"/>
          </a:p>
          <a:p>
            <a:pPr marL="0" indent="0">
              <a:buNone/>
            </a:pPr>
            <a:r>
              <a:rPr lang="en-US" altLang="zh-TW" sz="2000" dirty="0"/>
              <a:t>Tips: </a:t>
            </a:r>
          </a:p>
          <a:p>
            <a:pPr marL="0" indent="0">
              <a:buNone/>
            </a:pPr>
            <a:r>
              <a:rPr lang="en-US" altLang="zh-TW" sz="2000" dirty="0"/>
              <a:t>*** Explicitly specify what experiences in the field trip inspired on your ideas.</a:t>
            </a:r>
            <a:endParaRPr lang="zh-TW" altLang="en-US" sz="2000" dirty="0"/>
          </a:p>
        </p:txBody>
      </p:sp>
    </p:spTree>
    <p:extLst>
      <p:ext uri="{BB962C8B-B14F-4D97-AF65-F5344CB8AC3E}">
        <p14:creationId xmlns:p14="http://schemas.microsoft.com/office/powerpoint/2010/main" val="420716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 &amp;A</a:t>
            </a:r>
            <a:endParaRPr lang="zh-TW" altLang="en-US" dirty="0"/>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176370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860097" y="1946615"/>
            <a:ext cx="8820150" cy="1325563"/>
          </a:xfrm>
        </p:spPr>
        <p:txBody>
          <a:bodyPr>
            <a:noAutofit/>
          </a:bodyPr>
          <a:lstStyle/>
          <a:p>
            <a:r>
              <a:rPr lang="zh-TW" altLang="en-US" sz="4800" b="1" dirty="0">
                <a:solidFill>
                  <a:srgbClr val="0070C0"/>
                </a:solidFill>
                <a:latin typeface="微軟正黑體" panose="020B0604030504040204" pitchFamily="34" charset="-120"/>
                <a:ea typeface="微軟正黑體" panose="020B0604030504040204" pitchFamily="34" charset="-120"/>
              </a:rPr>
              <a:t>壹、情境教學</a:t>
            </a:r>
            <a:br>
              <a:rPr lang="en-US" altLang="zh-TW" sz="4800" b="1" dirty="0">
                <a:solidFill>
                  <a:srgbClr val="0070C0"/>
                </a:solidFill>
                <a:latin typeface="微軟正黑體" panose="020B0604030504040204" pitchFamily="34" charset="-120"/>
                <a:ea typeface="微軟正黑體" panose="020B0604030504040204" pitchFamily="34" charset="-120"/>
              </a:rPr>
            </a:br>
            <a:br>
              <a:rPr lang="en-US" altLang="zh-TW" sz="4800" b="1" dirty="0">
                <a:solidFill>
                  <a:srgbClr val="0070C0"/>
                </a:solidFill>
                <a:latin typeface="微軟正黑體" panose="020B0604030504040204" pitchFamily="34" charset="-120"/>
                <a:ea typeface="微軟正黑體" panose="020B0604030504040204" pitchFamily="34" charset="-120"/>
              </a:rPr>
            </a:br>
            <a:r>
              <a:rPr lang="zh-TW" altLang="en-US" b="1" dirty="0">
                <a:solidFill>
                  <a:srgbClr val="0070C0"/>
                </a:solidFill>
                <a:latin typeface="微軟正黑體" panose="020B0604030504040204" pitchFamily="34" charset="-120"/>
                <a:ea typeface="微軟正黑體" panose="020B0604030504040204" pitchFamily="34" charset="-120"/>
              </a:rPr>
              <a:t>從教學開始－看看這個例子</a:t>
            </a:r>
          </a:p>
        </p:txBody>
      </p:sp>
    </p:spTree>
    <p:extLst>
      <p:ext uri="{BB962C8B-B14F-4D97-AF65-F5344CB8AC3E}">
        <p14:creationId xmlns:p14="http://schemas.microsoft.com/office/powerpoint/2010/main" val="383524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0857" y="682458"/>
            <a:ext cx="10508343" cy="5721499"/>
          </a:xfrm>
        </p:spPr>
        <p:txBody>
          <a:bodyPr>
            <a:normAutofit/>
          </a:bodyPr>
          <a:lstStyle/>
          <a:p>
            <a:pPr marL="0" indent="0">
              <a:lnSpc>
                <a:spcPct val="150000"/>
              </a:lnSpc>
              <a:buNone/>
            </a:pPr>
            <a:r>
              <a:rPr lang="zh-TW" altLang="en-US" sz="3200" b="1" dirty="0">
                <a:latin typeface="微軟正黑體" pitchFamily="34" charset="-120"/>
                <a:ea typeface="微軟正黑體" pitchFamily="34" charset="-120"/>
              </a:rPr>
              <a:t>如果你參加一個猜獎的電視節目，進入了最後一關，主持人讓你從三張撲克牌中挑選一張，其中只有一張是百萬獎金，另外兩張都是銘謝惠顧</a:t>
            </a:r>
            <a:r>
              <a:rPr lang="en-US" altLang="zh-TW" sz="3200" b="1" dirty="0">
                <a:latin typeface="微軟正黑體" pitchFamily="34" charset="-120"/>
                <a:ea typeface="微軟正黑體" pitchFamily="34" charset="-120"/>
              </a:rPr>
              <a:t>…</a:t>
            </a:r>
          </a:p>
          <a:p>
            <a:pPr marL="0" indent="0">
              <a:lnSpc>
                <a:spcPct val="150000"/>
              </a:lnSpc>
              <a:buNone/>
            </a:pPr>
            <a:endParaRPr lang="en-US" altLang="zh-TW" sz="3200" b="1" dirty="0">
              <a:latin typeface="微軟正黑體" pitchFamily="34" charset="-120"/>
              <a:ea typeface="微軟正黑體" pitchFamily="34" charset="-120"/>
            </a:endParaRPr>
          </a:p>
          <a:p>
            <a:pPr marL="0" indent="0">
              <a:lnSpc>
                <a:spcPct val="150000"/>
              </a:lnSpc>
              <a:buNone/>
            </a:pPr>
            <a:endParaRPr lang="en-US" altLang="zh-TW" sz="3200" b="1" dirty="0">
              <a:latin typeface="微軟正黑體" pitchFamily="34" charset="-120"/>
              <a:ea typeface="微軟正黑體" pitchFamily="34" charset="-120"/>
            </a:endParaRPr>
          </a:p>
          <a:p>
            <a:pPr marL="0" indent="0">
              <a:lnSpc>
                <a:spcPct val="150000"/>
              </a:lnSpc>
              <a:buNone/>
            </a:pPr>
            <a:endParaRPr lang="en-US" altLang="zh-TW" sz="3200" b="1" dirty="0">
              <a:latin typeface="微軟正黑體" pitchFamily="34" charset="-120"/>
              <a:ea typeface="微軟正黑體"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906" y="3120450"/>
            <a:ext cx="2171700" cy="30607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178" y="3114842"/>
            <a:ext cx="2171700" cy="306070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442" y="3104426"/>
            <a:ext cx="2171700" cy="3060700"/>
          </a:xfrm>
          <a:prstGeom prst="rect">
            <a:avLst/>
          </a:prstGeom>
        </p:spPr>
      </p:pic>
    </p:spTree>
    <p:extLst>
      <p:ext uri="{BB962C8B-B14F-4D97-AF65-F5344CB8AC3E}">
        <p14:creationId xmlns:p14="http://schemas.microsoft.com/office/powerpoint/2010/main" val="355531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320801" y="317946"/>
            <a:ext cx="7886700" cy="1325563"/>
          </a:xfrm>
        </p:spPr>
        <p:txBody>
          <a:bodyPr>
            <a:normAutofit/>
          </a:bodyPr>
          <a:lstStyle/>
          <a:p>
            <a:pPr>
              <a:lnSpc>
                <a:spcPct val="100000"/>
              </a:lnSpc>
            </a:pPr>
            <a:r>
              <a:rPr lang="zh-TW" altLang="en-US" sz="3200" b="1" dirty="0">
                <a:latin typeface="微軟正黑體" pitchFamily="34" charset="-120"/>
                <a:ea typeface="微軟正黑體" pitchFamily="34" charset="-120"/>
              </a:rPr>
              <a:t>當你選定其中一張</a:t>
            </a:r>
            <a:r>
              <a:rPr lang="en-US" altLang="zh-TW" sz="3200" b="1" dirty="0">
                <a:latin typeface="微軟正黑體" pitchFamily="34" charset="-120"/>
                <a:ea typeface="微軟正黑體" pitchFamily="34" charset="-120"/>
              </a:rPr>
              <a:t>…</a:t>
            </a:r>
            <a:endParaRPr lang="zh-TW" altLang="en-US" sz="3200" b="1" dirty="0">
              <a:latin typeface="微軟正黑體" pitchFamily="34" charset="-120"/>
              <a:ea typeface="微軟正黑體"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527" y="2928888"/>
            <a:ext cx="2171700" cy="30607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823" y="2928888"/>
            <a:ext cx="2171700" cy="306070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008" y="2928888"/>
            <a:ext cx="2171700" cy="3060700"/>
          </a:xfrm>
          <a:prstGeom prst="rect">
            <a:avLst/>
          </a:prstGeom>
        </p:spPr>
      </p:pic>
      <p:sp>
        <p:nvSpPr>
          <p:cNvPr id="7" name="矩形 6"/>
          <p:cNvSpPr/>
          <p:nvPr/>
        </p:nvSpPr>
        <p:spPr>
          <a:xfrm>
            <a:off x="2149511" y="2784872"/>
            <a:ext cx="2448272" cy="3312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prstClr val="white"/>
              </a:solidFill>
            </a:endParaRPr>
          </a:p>
        </p:txBody>
      </p:sp>
      <p:sp>
        <p:nvSpPr>
          <p:cNvPr id="8" name="矩形 7"/>
          <p:cNvSpPr/>
          <p:nvPr/>
        </p:nvSpPr>
        <p:spPr>
          <a:xfrm>
            <a:off x="4957823" y="2928888"/>
            <a:ext cx="2171700" cy="3060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FF0000"/>
                </a:solidFill>
              </a:rPr>
              <a:t>銘</a:t>
            </a:r>
            <a:endParaRPr lang="en-US" altLang="zh-TW" sz="2800" b="1" dirty="0">
              <a:solidFill>
                <a:srgbClr val="FF0000"/>
              </a:solidFill>
            </a:endParaRPr>
          </a:p>
          <a:p>
            <a:pPr algn="ctr"/>
            <a:r>
              <a:rPr lang="zh-TW" altLang="en-US" sz="2800" b="1" dirty="0">
                <a:solidFill>
                  <a:srgbClr val="FF0000"/>
                </a:solidFill>
              </a:rPr>
              <a:t>謝</a:t>
            </a:r>
            <a:endParaRPr lang="en-US" altLang="zh-TW" sz="2800" b="1" dirty="0">
              <a:solidFill>
                <a:srgbClr val="FF0000"/>
              </a:solidFill>
            </a:endParaRPr>
          </a:p>
          <a:p>
            <a:pPr algn="ctr"/>
            <a:r>
              <a:rPr lang="zh-TW" altLang="en-US" sz="2800" b="1" dirty="0">
                <a:solidFill>
                  <a:srgbClr val="FF0000"/>
                </a:solidFill>
              </a:rPr>
              <a:t>惠</a:t>
            </a:r>
            <a:endParaRPr lang="en-US" altLang="zh-TW" sz="2800" b="1" dirty="0">
              <a:solidFill>
                <a:srgbClr val="FF0000"/>
              </a:solidFill>
            </a:endParaRPr>
          </a:p>
          <a:p>
            <a:pPr algn="ctr"/>
            <a:r>
              <a:rPr lang="zh-TW" altLang="en-US" sz="2800" b="1" dirty="0">
                <a:solidFill>
                  <a:srgbClr val="FF0000"/>
                </a:solidFill>
              </a:rPr>
              <a:t>顧</a:t>
            </a:r>
          </a:p>
        </p:txBody>
      </p:sp>
      <p:sp>
        <p:nvSpPr>
          <p:cNvPr id="9" name="標題 1"/>
          <p:cNvSpPr txBox="1">
            <a:spLocks/>
          </p:cNvSpPr>
          <p:nvPr/>
        </p:nvSpPr>
        <p:spPr>
          <a:xfrm>
            <a:off x="1320801" y="1383308"/>
            <a:ext cx="9855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200" b="1" dirty="0">
                <a:solidFill>
                  <a:prstClr val="black"/>
                </a:solidFill>
                <a:latin typeface="微軟正黑體" pitchFamily="34" charset="-120"/>
                <a:ea typeface="微軟正黑體" pitchFamily="34" charset="-120"/>
              </a:rPr>
              <a:t>此時，主持人依慣例翻開另外兩張中的一張背後寫著「銘謝惠顧」的牌，問你要不要換？</a:t>
            </a:r>
          </a:p>
        </p:txBody>
      </p:sp>
    </p:spTree>
    <p:extLst>
      <p:ext uri="{BB962C8B-B14F-4D97-AF65-F5344CB8AC3E}">
        <p14:creationId xmlns:p14="http://schemas.microsoft.com/office/powerpoint/2010/main" val="4981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fade">
                                      <p:cBhvr>
                                        <p:cTn id="24" dur="2000"/>
                                        <p:tgtEl>
                                          <p:spTgt spid="8">
                                            <p:bg/>
                                          </p:spTgt>
                                        </p:tgtEl>
                                      </p:cBhvr>
                                    </p:animEffect>
                                    <p:anim calcmode="lin" valueType="num">
                                      <p:cBhvr>
                                        <p:cTn id="25" dur="2000" fill="hold"/>
                                        <p:tgtEl>
                                          <p:spTgt spid="8">
                                            <p:bg/>
                                          </p:spTgt>
                                        </p:tgtEl>
                                        <p:attrNameLst>
                                          <p:attrName>ppt_w</p:attrName>
                                        </p:attrNameLst>
                                      </p:cBhvr>
                                      <p:tavLst>
                                        <p:tav tm="0" fmla="#ppt_w*sin(2.5*pi*$)">
                                          <p:val>
                                            <p:fltVal val="0"/>
                                          </p:val>
                                        </p:tav>
                                        <p:tav tm="100000">
                                          <p:val>
                                            <p:fltVal val="1"/>
                                          </p:val>
                                        </p:tav>
                                      </p:tavLst>
                                    </p:anim>
                                    <p:anim calcmode="lin" valueType="num">
                                      <p:cBhvr>
                                        <p:cTn id="26" dur="2000" fill="hold"/>
                                        <p:tgtEl>
                                          <p:spTgt spid="8">
                                            <p:bg/>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2000"/>
                                        <p:tgtEl>
                                          <p:spTgt spid="8">
                                            <p:txEl>
                                              <p:pRg st="0" end="0"/>
                                            </p:txEl>
                                          </p:spTgt>
                                        </p:tgtEl>
                                      </p:cBhvr>
                                    </p:animEffect>
                                    <p:anim calcmode="lin" valueType="num">
                                      <p:cBhvr>
                                        <p:cTn id="30"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31" dur="2000" fill="hold"/>
                                        <p:tgtEl>
                                          <p:spTgt spid="8">
                                            <p:txEl>
                                              <p:pRg st="0" end="0"/>
                                            </p:txEl>
                                          </p:spTgt>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2000"/>
                                        <p:tgtEl>
                                          <p:spTgt spid="8">
                                            <p:txEl>
                                              <p:pRg st="1" end="1"/>
                                            </p:txEl>
                                          </p:spTgt>
                                        </p:tgtEl>
                                      </p:cBhvr>
                                    </p:animEffect>
                                    <p:anim calcmode="lin" valueType="num">
                                      <p:cBhvr>
                                        <p:cTn id="35"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36" dur="2000" fill="hold"/>
                                        <p:tgtEl>
                                          <p:spTgt spid="8">
                                            <p:txEl>
                                              <p:pRg st="1" end="1"/>
                                            </p:txEl>
                                          </p:spTgt>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2000"/>
                                        <p:tgtEl>
                                          <p:spTgt spid="8">
                                            <p:txEl>
                                              <p:pRg st="2" end="2"/>
                                            </p:txEl>
                                          </p:spTgt>
                                        </p:tgtEl>
                                      </p:cBhvr>
                                    </p:animEffect>
                                    <p:anim calcmode="lin" valueType="num">
                                      <p:cBhvr>
                                        <p:cTn id="40"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8">
                                            <p:txEl>
                                              <p:pRg st="2" end="2"/>
                                            </p:txEl>
                                          </p:spTgt>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fade">
                                      <p:cBhvr>
                                        <p:cTn id="44" dur="2000"/>
                                        <p:tgtEl>
                                          <p:spTgt spid="8">
                                            <p:txEl>
                                              <p:pRg st="3" end="3"/>
                                            </p:txEl>
                                          </p:spTgt>
                                        </p:tgtEl>
                                      </p:cBhvr>
                                    </p:animEffect>
                                    <p:anim calcmode="lin" valueType="num">
                                      <p:cBhvr>
                                        <p:cTn id="45"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46" dur="2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build="allAtOnce" animBg="1"/>
      <p:bldP spid="9" grpId="0" build="allAtOnce"/>
    </p:bldLst>
  </p:timing>
</p:sld>
</file>

<file path=ppt/theme/theme1.xml><?xml version="1.0" encoding="utf-8"?>
<a:theme xmlns:a="http://schemas.openxmlformats.org/drawingml/2006/main" name="NAER_ppt_template_white 16 to 9">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AER_ppt_template_white 16 to 9">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4442</Words>
  <Application>Microsoft Office PowerPoint</Application>
  <PresentationFormat>寬螢幕</PresentationFormat>
  <Paragraphs>523</Paragraphs>
  <Slides>63</Slides>
  <Notes>35</Notes>
  <HiddenSlides>0</HiddenSlides>
  <MMClips>0</MMClips>
  <ScaleCrop>false</ScaleCrop>
  <HeadingPairs>
    <vt:vector size="6" baseType="variant">
      <vt:variant>
        <vt:lpstr>使用字型</vt:lpstr>
      </vt:variant>
      <vt:variant>
        <vt:i4>18</vt:i4>
      </vt:variant>
      <vt:variant>
        <vt:lpstr>佈景主題</vt:lpstr>
      </vt:variant>
      <vt:variant>
        <vt:i4>4</vt:i4>
      </vt:variant>
      <vt:variant>
        <vt:lpstr>投影片標題</vt:lpstr>
      </vt:variant>
      <vt:variant>
        <vt:i4>63</vt:i4>
      </vt:variant>
    </vt:vector>
  </HeadingPairs>
  <TitlesOfParts>
    <vt:vector size="85" baseType="lpstr">
      <vt:lpstr>Adobe 黑体 Std R</vt:lpstr>
      <vt:lpstr>맑은 고딕</vt:lpstr>
      <vt:lpstr>Microsoft YaHei</vt:lpstr>
      <vt:lpstr>宋体</vt:lpstr>
      <vt:lpstr>王漢宗超明體繁</vt:lpstr>
      <vt:lpstr>華康宗楷體W7</vt:lpstr>
      <vt:lpstr>微軟正黑體</vt:lpstr>
      <vt:lpstr>微軟正黑體 Light</vt:lpstr>
      <vt:lpstr>新細明體</vt:lpstr>
      <vt:lpstr>標楷體</vt:lpstr>
      <vt:lpstr>Arial</vt:lpstr>
      <vt:lpstr>Bahnschrift SemiBold</vt:lpstr>
      <vt:lpstr>Calibri</vt:lpstr>
      <vt:lpstr>Calibri Light</vt:lpstr>
      <vt:lpstr>Cambria Math</vt:lpstr>
      <vt:lpstr>Symbol</vt:lpstr>
      <vt:lpstr>Times New Roman</vt:lpstr>
      <vt:lpstr>Wingdings</vt:lpstr>
      <vt:lpstr>NAER_ppt_template_white 16 to 9</vt:lpstr>
      <vt:lpstr>1_NAER_ppt_template_white 16 to 9</vt:lpstr>
      <vt:lpstr>Office 佈景主題</vt:lpstr>
      <vt:lpstr>1_Office 佈景主題</vt:lpstr>
      <vt:lpstr>十二年國教素養導向教學與評量的實踐－從教學提問開始</vt:lpstr>
      <vt:lpstr>請閉上眼睛幫我想像三個畫面</vt:lpstr>
      <vt:lpstr>PowerPoint 簡報</vt:lpstr>
      <vt:lpstr>PowerPoint 簡報</vt:lpstr>
      <vt:lpstr>PowerPoint 簡報</vt:lpstr>
      <vt:lpstr>報告內容</vt:lpstr>
      <vt:lpstr>壹、情境教學  從教學開始－看看這個例子</vt:lpstr>
      <vt:lpstr>PowerPoint 簡報</vt:lpstr>
      <vt:lpstr>當你選定其中一張…</vt:lpstr>
      <vt:lpstr>實驗假設：</vt:lpstr>
      <vt:lpstr>實驗設計：</vt:lpstr>
      <vt:lpstr>實驗操作：</vt:lpstr>
      <vt:lpstr>實驗結果 與討論：</vt:lpstr>
      <vt:lpstr>貳、教學中的提問討論</vt:lpstr>
      <vt:lpstr>PowerPoint 簡報</vt:lpstr>
      <vt:lpstr>PowerPoint 簡報</vt:lpstr>
      <vt:lpstr>PowerPoint 簡報</vt:lpstr>
      <vt:lpstr>PowerPoint 簡報</vt:lpstr>
      <vt:lpstr>PowerPoint 簡報</vt:lpstr>
      <vt:lpstr>PowerPoint 簡報</vt:lpstr>
      <vt:lpstr>PowerPoint 簡報</vt:lpstr>
      <vt:lpstr>孟子選「生於憂患死於安樂也」</vt:lpstr>
      <vt:lpstr>跨域核心素養範例－論證能力</vt:lpstr>
      <vt:lpstr>跨領域核心素養－範例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界定素養導向評量要素一</vt:lpstr>
      <vt:lpstr>PowerPoint 簡報</vt:lpstr>
      <vt:lpstr>界定素養導向評量要素二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Criterions for referees’ scoring (could be revised.)</vt:lpstr>
      <vt:lpstr>Criterions for referees’ scoring</vt:lpstr>
      <vt:lpstr>Criterions for referees’ scoring</vt:lpstr>
      <vt:lpstr>Criterions for referees’ scoring</vt:lpstr>
      <vt:lpstr>Criterions for referees’ scoring</vt:lpstr>
      <vt:lpstr>Criterions for referees’ scoring</vt:lpstr>
      <vt:lpstr>Q &amp;A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素養導向學習評量</dc:title>
  <dc:creator>MIS5</dc:creator>
  <cp:lastModifiedBy>HC</cp:lastModifiedBy>
  <cp:revision>97</cp:revision>
  <dcterms:created xsi:type="dcterms:W3CDTF">2018-09-20T06:32:12Z</dcterms:created>
  <dcterms:modified xsi:type="dcterms:W3CDTF">2020-12-25T04:14:37Z</dcterms:modified>
</cp:coreProperties>
</file>