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1" r:id="rId4"/>
    <p:sldId id="476" r:id="rId5"/>
    <p:sldId id="480" r:id="rId6"/>
    <p:sldId id="478" r:id="rId7"/>
    <p:sldId id="479" r:id="rId8"/>
    <p:sldId id="256" r:id="rId9"/>
    <p:sldId id="258" r:id="rId10"/>
    <p:sldId id="259" r:id="rId11"/>
    <p:sldId id="262" r:id="rId12"/>
    <p:sldId id="260" r:id="rId13"/>
    <p:sldId id="263" r:id="rId14"/>
    <p:sldId id="264" r:id="rId15"/>
    <p:sldId id="477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1603FB-D422-43AF-998C-C642CEB93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F3AA10-8EF4-44CB-BDF3-3431DABF4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207269-A9D3-4EB5-831D-BA077250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23A47B-D6C1-4FCA-AD74-EA4CD7B8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82DF74-408C-48B5-AE0A-24378584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55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D2A7C-D840-412F-8574-04648230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D016A1-2E22-42E1-B7F7-4221AED2A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F2D6C3-5ACC-49A5-9E32-FA7B500B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3247C2-86B9-47B8-A7C7-6E6E4546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C35E1A-FB87-4E2E-8232-AAA2582C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86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0081D8-3541-4595-A589-DA60E5E33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14FBE0-0FF7-44A8-B4AA-D0661880D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8AF86-6C8A-4FD2-A6DD-118E2CE1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232EAC-63E5-45C2-9311-365F0F29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1FC75C-486E-4F01-B181-5CA86327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38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線條" descr="線條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54" y="1926999"/>
            <a:ext cx="10203941" cy="44902"/>
          </a:xfrm>
          <a:prstGeom prst="rect">
            <a:avLst/>
          </a:prstGeom>
        </p:spPr>
      </p:pic>
      <p:sp>
        <p:nvSpPr>
          <p:cNvPr id="64" name="大標題文字"/>
          <p:cNvSpPr txBox="1">
            <a:spLocks noGrp="1"/>
          </p:cNvSpPr>
          <p:nvPr>
            <p:ph type="title"/>
          </p:nvPr>
        </p:nvSpPr>
        <p:spPr>
          <a:xfrm>
            <a:off x="1187450" y="488950"/>
            <a:ext cx="9810751" cy="133985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5" name="內文層級一…"/>
          <p:cNvSpPr txBox="1">
            <a:spLocks noGrp="1"/>
          </p:cNvSpPr>
          <p:nvPr>
            <p:ph type="body" idx="1"/>
          </p:nvPr>
        </p:nvSpPr>
        <p:spPr>
          <a:xfrm>
            <a:off x="1187450" y="2292350"/>
            <a:ext cx="9810751" cy="401955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1930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2FF4B-198A-484D-8550-E5D7BE57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2C473D-05D9-4DF9-9B8A-FA959E6A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7CE151-E082-4ECE-A90B-6723B40A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A45D23-0684-47F2-805C-8D86808A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6D17E3-5D6A-4E0C-9E18-275C9F017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3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C1DB9E-15FA-4E07-A26F-3F546716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8835C6-D9D7-471B-B17B-2F91E9A20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8D0DC3-5C42-45E1-8290-41BFDFE1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C19911-4366-445A-833F-AF912E46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319E21-2A1C-4B11-A180-F6A57814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78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1E68C-5CAD-4446-BD27-E04D667C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C40401-2C4A-45A3-A950-8A20254CE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838D6-3150-4257-BD4E-DD937D6DB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B021BD-8F0F-42BF-9921-59204705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EA21C2-EE0D-4038-838A-33D02B20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65B599-8CB1-49C4-9CFF-2C038143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88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F279E-6E33-4D38-AFBD-EBF4C519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C8565F3-1227-4E2A-8C2E-69D4350F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6463F2-9B01-45D6-BFCB-F7BD73CA2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D02D87-9B24-4096-B5FD-92EFE196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2C56F80-2F03-4C30-B9DE-FDCC2B65B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116708-C28D-4746-BE87-18B37494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938AA16-544B-46C9-9DB1-33EE5AB1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2824C26-B955-460B-873E-F794E226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9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BE99DE-7644-48B6-86AB-174BBA8F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FC5B54-C534-473F-A526-0A20FB16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7C4038-0E54-46A3-B03B-59B4F206B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1BFDC2-6AC5-4020-A934-DC0FA46C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21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ACD6A9F-1741-4AA8-8C0B-77D78864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0BE2237-3E30-4C95-A4F9-6BD28C3D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05FDEA-1C34-4F2A-AA6E-CEF66CDC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8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1BE399-50D6-4080-8889-C1C64E5B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2187DC-9794-48B7-805A-48D7BD323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B9DD0A-04D8-4619-B335-5043AD393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6A05F1-DC67-470C-84EC-89ED2E8F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864E77A-F8AC-4161-A33B-3847F919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5F39E1-55E6-4C7E-BB04-FBA3888A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65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E6AD2-8295-46BA-8B00-1492F790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B02BBD-B008-4031-900F-2933240FB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02483-1AD2-408A-B2E2-C2110FDD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EC4351-63DE-43EB-A35A-15BDE5A5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098F2B-AFC0-4263-AE9B-1E7F95FF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CFA974-8E80-4ABD-B7B6-461EF04D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9999FF"/>
            </a:gs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84000">
              <a:srgbClr val="99CCFF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4B7B300-FA1E-4A72-BCEB-9CC16A43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B77B38-882F-4378-B965-8C65EC77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B81ECF-80D8-4F2B-9C24-9A85D8F20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715B-8D98-4816-A805-D2E24E676070}" type="datetimeFigureOut">
              <a:rPr lang="zh-TW" altLang="en-US" smtClean="0"/>
              <a:t>2022/12/24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BD0351-910A-4E03-9001-9F31C8D0D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BF17F6-F84B-4FDC-A82C-7700FD62E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9A88-6500-4FE4-A01C-D02ABF6968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s://www.ime.ntnu.edu.tw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https://www.ime.ntnu.edu.t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hyperlink" Target="https://www.ime.ntnu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32A3806-A2CD-42BF-82D3-2DF34CAE4B08}"/>
              </a:ext>
            </a:extLst>
          </p:cNvPr>
          <p:cNvSpPr txBox="1"/>
          <p:nvPr/>
        </p:nvSpPr>
        <p:spPr>
          <a:xfrm>
            <a:off x="1924639" y="4596485"/>
            <a:ext cx="834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央團近期研發推廣的方向簡介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FBFB606-ABFE-497B-9191-190724FFC28D}"/>
              </a:ext>
            </a:extLst>
          </p:cNvPr>
          <p:cNvSpPr txBox="1"/>
          <p:nvPr/>
        </p:nvSpPr>
        <p:spPr>
          <a:xfrm>
            <a:off x="1253765" y="1260968"/>
            <a:ext cx="97567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學年度新竹市國小團</a:t>
            </a: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到團服務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03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C97E547-EA77-4A28-BBB0-CAB38D8D4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39" y="81280"/>
            <a:ext cx="8212543" cy="67767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CCDAE7-AAE1-4CBE-9892-E2F9BED309A5}"/>
              </a:ext>
            </a:extLst>
          </p:cNvPr>
          <p:cNvSpPr/>
          <p:nvPr/>
        </p:nvSpPr>
        <p:spPr>
          <a:xfrm>
            <a:off x="8996264" y="614680"/>
            <a:ext cx="3099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https://www.ime.ntnu.edu.tw/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D2E340-022D-419D-B0D0-102E4D1EE346}"/>
              </a:ext>
            </a:extLst>
          </p:cNvPr>
          <p:cNvSpPr txBox="1"/>
          <p:nvPr/>
        </p:nvSpPr>
        <p:spPr>
          <a:xfrm>
            <a:off x="457200" y="551934"/>
            <a:ext cx="403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相關資源</a:t>
            </a:r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資源連結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8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6B284AA-FCF7-4679-B194-A2D6F78A5EAE}"/>
              </a:ext>
            </a:extLst>
          </p:cNvPr>
          <p:cNvSpPr txBox="1"/>
          <p:nvPr/>
        </p:nvSpPr>
        <p:spPr>
          <a:xfrm>
            <a:off x="1381684" y="1413498"/>
            <a:ext cx="10078796" cy="497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講師培訓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世紀數學素養模組包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(111.12.30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師大分部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教師培訓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素養奠基包共備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世紀數學素養模組包共備 </a:t>
            </a:r>
            <a:b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四期活動師培訓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(112.1.14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32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25C3672-8FC0-4A39-B323-B1696923D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9" y="0"/>
            <a:ext cx="1009624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55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7A79F55-D355-4AD1-8206-DF8C37D2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7" y="0"/>
            <a:ext cx="10032226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8D9EE78-1C3F-442A-B95F-1A6AE60166A6}"/>
              </a:ext>
            </a:extLst>
          </p:cNvPr>
          <p:cNvSpPr txBox="1"/>
          <p:nvPr/>
        </p:nvSpPr>
        <p:spPr>
          <a:xfrm>
            <a:off x="923109" y="0"/>
            <a:ext cx="4493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學年度北區座談會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111.11.18(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宜蘭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07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7D6FB35-52F2-4DF3-8B35-EB825216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3" y="0"/>
            <a:ext cx="1125535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71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5ADF8F3-C2FF-458F-B4EC-A0817ACA9D58}"/>
              </a:ext>
            </a:extLst>
          </p:cNvPr>
          <p:cNvSpPr txBox="1"/>
          <p:nvPr/>
        </p:nvSpPr>
        <p:spPr>
          <a:xfrm>
            <a:off x="2432115" y="1857080"/>
            <a:ext cx="7362334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歡迎各位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112.3.17</a:t>
            </a: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一同參與中區座談會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61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44BA646-508D-4EDA-ADA4-4B04AFE7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5" y="344695"/>
            <a:ext cx="10765410" cy="6168609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5F2C8381-45EE-411A-BFC2-BCF9C3CAC24C}"/>
              </a:ext>
            </a:extLst>
          </p:cNvPr>
          <p:cNvSpPr/>
          <p:nvPr/>
        </p:nvSpPr>
        <p:spPr>
          <a:xfrm>
            <a:off x="6096000" y="4969295"/>
            <a:ext cx="5008775" cy="1134229"/>
          </a:xfrm>
          <a:prstGeom prst="ellipse">
            <a:avLst/>
          </a:prstGeom>
          <a:noFill/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E608C78C-88CA-48C5-A528-718D58C668A2}"/>
              </a:ext>
            </a:extLst>
          </p:cNvPr>
          <p:cNvSpPr/>
          <p:nvPr/>
        </p:nvSpPr>
        <p:spPr>
          <a:xfrm>
            <a:off x="1709807" y="4580321"/>
            <a:ext cx="3814939" cy="1134229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4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7457A0-261E-4B28-B62D-3BF7CDF3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1" y="0"/>
            <a:ext cx="4468893" cy="6858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584A51F-48CE-4E3A-B930-41E5CFA7C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91" y="0"/>
            <a:ext cx="4466617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237D5AF-B16D-4371-A306-A4B052F1947A}"/>
              </a:ext>
            </a:extLst>
          </p:cNvPr>
          <p:cNvSpPr/>
          <p:nvPr/>
        </p:nvSpPr>
        <p:spPr>
          <a:xfrm>
            <a:off x="0" y="6113282"/>
            <a:ext cx="6753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年度素養微課程與評量研發審查中</a:t>
            </a:r>
            <a:r>
              <a:rPr lang="en-US" altLang="zh-TW" sz="28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highlight>
                <a:srgbClr val="FFFF00"/>
              </a:highlight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B103FBC-8A0E-43D1-AFEF-442B854656DD}"/>
              </a:ext>
            </a:extLst>
          </p:cNvPr>
          <p:cNvSpPr/>
          <p:nvPr/>
        </p:nvSpPr>
        <p:spPr>
          <a:xfrm>
            <a:off x="245097" y="744718"/>
            <a:ext cx="5938887" cy="1640263"/>
          </a:xfrm>
          <a:prstGeom prst="ellipse">
            <a:avLst/>
          </a:prstGeom>
          <a:noFill/>
          <a:ln w="762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55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1556D6-FEE1-4534-B901-96B123C77C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6431" y="1700808"/>
          <a:ext cx="810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65321148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619814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2616526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79370949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4093740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96839715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924076427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溝通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系統思考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創造力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49652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表達想法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事件描述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找元素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流暢性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9728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調適想法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詮釋了解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找關係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變通性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20267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統整想法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批判鑑賞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建系統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獨創性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09444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A63DF68-7985-4130-B385-D1FB08BF1A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6431" y="4293096"/>
          <a:ext cx="8100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2653211485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134619814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226165268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279370949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409374023"/>
                    </a:ext>
                  </a:extLst>
                </a:gridCol>
                <a:gridCol w="252000">
                  <a:extLst>
                    <a:ext uri="{9D8B030D-6E8A-4147-A177-3AD203B41FA5}">
                      <a16:colId xmlns:a16="http://schemas.microsoft.com/office/drawing/2014/main" val="2968397151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val="3924076427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研究探究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自主堅持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批判思考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資訊使用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496526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提想法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自主導向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察覺矛盾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模擬操作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972800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做試驗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自動自發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說理反駁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探究實驗</a:t>
                      </a:r>
                      <a:endParaRPr lang="en-US" altLang="zh-TW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9202677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下結論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堅持不懈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判斷有效性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反思溝通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709444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D6E67DE7-9123-4458-86DF-C34A8C03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0"/>
            <a:ext cx="9143999" cy="1844824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世紀公民素養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4486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1E1A0AF-6F22-4F89-8529-EC08E387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29"/>
          <a:stretch/>
        </p:blipFill>
        <p:spPr>
          <a:xfrm>
            <a:off x="-25723" y="132805"/>
            <a:ext cx="12243446" cy="6592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77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A24609-9072-46C8-B3D2-75BA19D5B13A}"/>
              </a:ext>
            </a:extLst>
          </p:cNvPr>
          <p:cNvSpPr/>
          <p:nvPr/>
        </p:nvSpPr>
        <p:spPr>
          <a:xfrm>
            <a:off x="326795" y="0"/>
            <a:ext cx="11865205" cy="6845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數學素養微課程界定與說明 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謝豐瑞整理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素養微課程之界定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世紀數學素養微課程」是以一系列輕巧、簡短之微型活 動分散地融入正式課堂教學中，以達到培養學生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世紀思考技能之課程目的。 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分散、輕巧、簡短、融入、有效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是微型活動之要點，目的是讓教師在較無壓力的狀況下，願意執行這類活動，進而漸漸滲透入日常的教學，養成素養教學習慣。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素養微課程目標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 微課程之目標乃於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正式數學課堂中某些時段，安排數個輕巧、 簡短的微型活動以培養學生某單一或少量 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世紀思考技能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並促進教師發展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世紀數學素養的教學思維與技能。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48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BF8E391-9549-41A5-9934-20BB8704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86" y="81412"/>
            <a:ext cx="4816352" cy="669517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C699E73-A59B-4CCC-8155-8B1F8A3B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64" y="81412"/>
            <a:ext cx="4885317" cy="6699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587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99872AF-E6AC-456B-BA39-465B623FC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025029F-C381-4952-8A77-C0C2ED92833B}"/>
              </a:ext>
            </a:extLst>
          </p:cNvPr>
          <p:cNvSpPr txBox="1"/>
          <p:nvPr/>
        </p:nvSpPr>
        <p:spPr>
          <a:xfrm>
            <a:off x="1873578" y="53340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師大數教中心   官網搬新家～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F18C3F-8DDB-4308-85B8-C5267557A1AA}"/>
              </a:ext>
            </a:extLst>
          </p:cNvPr>
          <p:cNvSpPr/>
          <p:nvPr/>
        </p:nvSpPr>
        <p:spPr>
          <a:xfrm>
            <a:off x="4546184" y="5967214"/>
            <a:ext cx="3099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https://www.ime.ntnu.edu.tw/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DC69096-8669-49FF-AF1D-1F5973A35ED6}"/>
              </a:ext>
            </a:extLst>
          </p:cNvPr>
          <p:cNvSpPr txBox="1"/>
          <p:nvPr/>
        </p:nvSpPr>
        <p:spPr>
          <a:xfrm>
            <a:off x="4875152" y="36983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7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34D547-70CE-4A5A-B4CC-833AB67A7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33730"/>
            <a:ext cx="7596589" cy="682426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FCCDAE7-AAE1-4CBE-9892-E2F9BED309A5}"/>
              </a:ext>
            </a:extLst>
          </p:cNvPr>
          <p:cNvSpPr/>
          <p:nvPr/>
        </p:nvSpPr>
        <p:spPr>
          <a:xfrm>
            <a:off x="8996264" y="614680"/>
            <a:ext cx="3099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4"/>
              </a:rPr>
              <a:t>https://www.ime.ntnu.edu.tw/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2D2E340-022D-419D-B0D0-102E4D1EE346}"/>
              </a:ext>
            </a:extLst>
          </p:cNvPr>
          <p:cNvSpPr txBox="1"/>
          <p:nvPr/>
        </p:nvSpPr>
        <p:spPr>
          <a:xfrm>
            <a:off x="457200" y="551934"/>
            <a:ext cx="4033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相關資源</a:t>
            </a:r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下載專區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902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3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365</Words>
  <Application>Microsoft Office PowerPoint</Application>
  <PresentationFormat>寬螢幕</PresentationFormat>
  <Paragraphs>56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21世紀公民素養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懿瑩 黎</dc:creator>
  <cp:lastModifiedBy>懿瑩 黎</cp:lastModifiedBy>
  <cp:revision>13</cp:revision>
  <dcterms:created xsi:type="dcterms:W3CDTF">2022-03-24T00:33:52Z</dcterms:created>
  <dcterms:modified xsi:type="dcterms:W3CDTF">2022-12-24T07:08:44Z</dcterms:modified>
</cp:coreProperties>
</file>