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71" r:id="rId3"/>
    <p:sldId id="260" r:id="rId4"/>
    <p:sldId id="261" r:id="rId5"/>
    <p:sldId id="275" r:id="rId6"/>
    <p:sldId id="257" r:id="rId7"/>
    <p:sldId id="258" r:id="rId8"/>
    <p:sldId id="272" r:id="rId9"/>
    <p:sldId id="273" r:id="rId10"/>
    <p:sldId id="274" r:id="rId11"/>
    <p:sldId id="266" r:id="rId12"/>
    <p:sldId id="267" r:id="rId13"/>
    <p:sldId id="269" r:id="rId14"/>
    <p:sldId id="270" r:id="rId15"/>
    <p:sldId id="280" r:id="rId16"/>
    <p:sldId id="282" r:id="rId17"/>
  </p:sldIdLst>
  <p:sldSz cx="12192000" cy="6858000"/>
  <p:notesSz cx="6735763" cy="9866313"/>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806C98"/>
    <a:srgbClr val="9F90B1"/>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CF1AB2-1976-4502-BF36-3FF5EA218861}" styleName="中等深淺樣式 4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淺色樣式 1 - 輔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中等深淺樣式 3 - 輔色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18" y="82"/>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FE99EEFC-B2EE-4212-B7CE-774093AA442A}" type="datetimeFigureOut">
              <a:rPr lang="zh-TW" altLang="en-US" smtClean="0"/>
              <a:t>2023/8/29</a:t>
            </a:fld>
            <a:endParaRPr lang="zh-TW" altLang="en-US"/>
          </a:p>
        </p:txBody>
      </p:sp>
      <p:sp>
        <p:nvSpPr>
          <p:cNvPr id="4" name="頁尾版面配置區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4F883CEE-7F48-4CF9-9030-401709E108E3}" type="slidenum">
              <a:rPr lang="zh-TW" altLang="en-US" smtClean="0"/>
              <a:t>‹#›</a:t>
            </a:fld>
            <a:endParaRPr lang="zh-TW" altLang="en-US"/>
          </a:p>
        </p:txBody>
      </p:sp>
    </p:spTree>
    <p:extLst>
      <p:ext uri="{BB962C8B-B14F-4D97-AF65-F5344CB8AC3E}">
        <p14:creationId xmlns:p14="http://schemas.microsoft.com/office/powerpoint/2010/main" val="254444941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AFB086F-AFBC-4040-8C08-E3EC4E2B49B1}"/>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584C61E3-4AA6-461D-AC1C-F8DBEC6A8F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0496CDC3-5AE5-4DF0-8E43-0F40AB49A293}"/>
              </a:ext>
            </a:extLst>
          </p:cNvPr>
          <p:cNvSpPr>
            <a:spLocks noGrp="1"/>
          </p:cNvSpPr>
          <p:nvPr>
            <p:ph type="dt" sz="half" idx="10"/>
          </p:nvPr>
        </p:nvSpPr>
        <p:spPr/>
        <p:txBody>
          <a:bodyPr/>
          <a:lstStyle/>
          <a:p>
            <a:fld id="{173C3C6A-2762-42E9-A22E-3C201A280A8A}" type="datetimeFigureOut">
              <a:rPr lang="zh-TW" altLang="en-US" smtClean="0"/>
              <a:t>2023/8/29</a:t>
            </a:fld>
            <a:endParaRPr lang="zh-TW" altLang="en-US"/>
          </a:p>
        </p:txBody>
      </p:sp>
      <p:sp>
        <p:nvSpPr>
          <p:cNvPr id="5" name="頁尾版面配置區 4">
            <a:extLst>
              <a:ext uri="{FF2B5EF4-FFF2-40B4-BE49-F238E27FC236}">
                <a16:creationId xmlns:a16="http://schemas.microsoft.com/office/drawing/2014/main" id="{8129B4A7-23BA-4D10-9410-88F65D19D3CE}"/>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47E7A637-B5C2-4989-A216-8FD1A1E33F0F}"/>
              </a:ext>
            </a:extLst>
          </p:cNvPr>
          <p:cNvSpPr>
            <a:spLocks noGrp="1"/>
          </p:cNvSpPr>
          <p:nvPr>
            <p:ph type="sldNum" sz="quarter" idx="12"/>
          </p:nvPr>
        </p:nvSpPr>
        <p:spPr/>
        <p:txBody>
          <a:bodyPr/>
          <a:lstStyle/>
          <a:p>
            <a:fld id="{385B7D71-4850-4295-8F32-66EE8EC69F44}" type="slidenum">
              <a:rPr lang="zh-TW" altLang="en-US" smtClean="0"/>
              <a:t>‹#›</a:t>
            </a:fld>
            <a:endParaRPr lang="zh-TW" altLang="en-US"/>
          </a:p>
        </p:txBody>
      </p:sp>
    </p:spTree>
    <p:extLst>
      <p:ext uri="{BB962C8B-B14F-4D97-AF65-F5344CB8AC3E}">
        <p14:creationId xmlns:p14="http://schemas.microsoft.com/office/powerpoint/2010/main" val="1716127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093C5AA-01D5-4632-8198-F6A689657CA5}"/>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BDC83E42-2E74-4981-B8BF-BF8638286F02}"/>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DB4DD5A3-35BC-4A6A-84C8-9FF37BF66048}"/>
              </a:ext>
            </a:extLst>
          </p:cNvPr>
          <p:cNvSpPr>
            <a:spLocks noGrp="1"/>
          </p:cNvSpPr>
          <p:nvPr>
            <p:ph type="dt" sz="half" idx="10"/>
          </p:nvPr>
        </p:nvSpPr>
        <p:spPr/>
        <p:txBody>
          <a:bodyPr/>
          <a:lstStyle/>
          <a:p>
            <a:fld id="{173C3C6A-2762-42E9-A22E-3C201A280A8A}" type="datetimeFigureOut">
              <a:rPr lang="zh-TW" altLang="en-US" smtClean="0"/>
              <a:t>2023/8/29</a:t>
            </a:fld>
            <a:endParaRPr lang="zh-TW" altLang="en-US"/>
          </a:p>
        </p:txBody>
      </p:sp>
      <p:sp>
        <p:nvSpPr>
          <p:cNvPr id="5" name="頁尾版面配置區 4">
            <a:extLst>
              <a:ext uri="{FF2B5EF4-FFF2-40B4-BE49-F238E27FC236}">
                <a16:creationId xmlns:a16="http://schemas.microsoft.com/office/drawing/2014/main" id="{E09E4DBC-9BD4-4454-BC57-EFA67D123FFA}"/>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AA3A404-C0C8-4D68-A290-78D2F844D13C}"/>
              </a:ext>
            </a:extLst>
          </p:cNvPr>
          <p:cNvSpPr>
            <a:spLocks noGrp="1"/>
          </p:cNvSpPr>
          <p:nvPr>
            <p:ph type="sldNum" sz="quarter" idx="12"/>
          </p:nvPr>
        </p:nvSpPr>
        <p:spPr/>
        <p:txBody>
          <a:bodyPr/>
          <a:lstStyle/>
          <a:p>
            <a:fld id="{385B7D71-4850-4295-8F32-66EE8EC69F44}" type="slidenum">
              <a:rPr lang="zh-TW" altLang="en-US" smtClean="0"/>
              <a:t>‹#›</a:t>
            </a:fld>
            <a:endParaRPr lang="zh-TW" altLang="en-US"/>
          </a:p>
        </p:txBody>
      </p:sp>
    </p:spTree>
    <p:extLst>
      <p:ext uri="{BB962C8B-B14F-4D97-AF65-F5344CB8AC3E}">
        <p14:creationId xmlns:p14="http://schemas.microsoft.com/office/powerpoint/2010/main" val="213682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D2055136-63D4-45DB-B692-4FA2CE758C3D}"/>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07AAA9CA-2EA6-4761-854D-6EE9E164B4FE}"/>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27972D75-62C4-4824-9BDE-3E98F4499EDC}"/>
              </a:ext>
            </a:extLst>
          </p:cNvPr>
          <p:cNvSpPr>
            <a:spLocks noGrp="1"/>
          </p:cNvSpPr>
          <p:nvPr>
            <p:ph type="dt" sz="half" idx="10"/>
          </p:nvPr>
        </p:nvSpPr>
        <p:spPr/>
        <p:txBody>
          <a:bodyPr/>
          <a:lstStyle/>
          <a:p>
            <a:fld id="{173C3C6A-2762-42E9-A22E-3C201A280A8A}" type="datetimeFigureOut">
              <a:rPr lang="zh-TW" altLang="en-US" smtClean="0"/>
              <a:t>2023/8/29</a:t>
            </a:fld>
            <a:endParaRPr lang="zh-TW" altLang="en-US"/>
          </a:p>
        </p:txBody>
      </p:sp>
      <p:sp>
        <p:nvSpPr>
          <p:cNvPr id="5" name="頁尾版面配置區 4">
            <a:extLst>
              <a:ext uri="{FF2B5EF4-FFF2-40B4-BE49-F238E27FC236}">
                <a16:creationId xmlns:a16="http://schemas.microsoft.com/office/drawing/2014/main" id="{4B634F0F-BD54-4629-9667-37FC5A67525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EA2B717C-AB00-4AEB-9328-A3D4BE108889}"/>
              </a:ext>
            </a:extLst>
          </p:cNvPr>
          <p:cNvSpPr>
            <a:spLocks noGrp="1"/>
          </p:cNvSpPr>
          <p:nvPr>
            <p:ph type="sldNum" sz="quarter" idx="12"/>
          </p:nvPr>
        </p:nvSpPr>
        <p:spPr/>
        <p:txBody>
          <a:bodyPr/>
          <a:lstStyle/>
          <a:p>
            <a:fld id="{385B7D71-4850-4295-8F32-66EE8EC69F44}" type="slidenum">
              <a:rPr lang="zh-TW" altLang="en-US" smtClean="0"/>
              <a:t>‹#›</a:t>
            </a:fld>
            <a:endParaRPr lang="zh-TW" altLang="en-US"/>
          </a:p>
        </p:txBody>
      </p:sp>
    </p:spTree>
    <p:extLst>
      <p:ext uri="{BB962C8B-B14F-4D97-AF65-F5344CB8AC3E}">
        <p14:creationId xmlns:p14="http://schemas.microsoft.com/office/powerpoint/2010/main" val="2040886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8190311B-6F75-4C1E-9E8B-7433E666902B}"/>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D1CF8C9B-382E-416B-B194-63D93C120945}"/>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317A59D7-2D24-4420-8FC4-CC398C0CA150}"/>
              </a:ext>
            </a:extLst>
          </p:cNvPr>
          <p:cNvSpPr>
            <a:spLocks noGrp="1"/>
          </p:cNvSpPr>
          <p:nvPr>
            <p:ph type="dt" sz="half" idx="10"/>
          </p:nvPr>
        </p:nvSpPr>
        <p:spPr/>
        <p:txBody>
          <a:bodyPr/>
          <a:lstStyle/>
          <a:p>
            <a:fld id="{173C3C6A-2762-42E9-A22E-3C201A280A8A}" type="datetimeFigureOut">
              <a:rPr lang="zh-TW" altLang="en-US" smtClean="0"/>
              <a:t>2023/8/29</a:t>
            </a:fld>
            <a:endParaRPr lang="zh-TW" altLang="en-US"/>
          </a:p>
        </p:txBody>
      </p:sp>
      <p:sp>
        <p:nvSpPr>
          <p:cNvPr id="5" name="頁尾版面配置區 4">
            <a:extLst>
              <a:ext uri="{FF2B5EF4-FFF2-40B4-BE49-F238E27FC236}">
                <a16:creationId xmlns:a16="http://schemas.microsoft.com/office/drawing/2014/main" id="{1140A8A8-D03E-4666-B0F5-1DA1DDBCCF53}"/>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A7BFEC3D-F43C-44F0-9D04-25F8F332D152}"/>
              </a:ext>
            </a:extLst>
          </p:cNvPr>
          <p:cNvSpPr>
            <a:spLocks noGrp="1"/>
          </p:cNvSpPr>
          <p:nvPr>
            <p:ph type="sldNum" sz="quarter" idx="12"/>
          </p:nvPr>
        </p:nvSpPr>
        <p:spPr/>
        <p:txBody>
          <a:bodyPr/>
          <a:lstStyle/>
          <a:p>
            <a:fld id="{385B7D71-4850-4295-8F32-66EE8EC69F44}" type="slidenum">
              <a:rPr lang="zh-TW" altLang="en-US" smtClean="0"/>
              <a:t>‹#›</a:t>
            </a:fld>
            <a:endParaRPr lang="zh-TW" altLang="en-US"/>
          </a:p>
        </p:txBody>
      </p:sp>
    </p:spTree>
    <p:extLst>
      <p:ext uri="{BB962C8B-B14F-4D97-AF65-F5344CB8AC3E}">
        <p14:creationId xmlns:p14="http://schemas.microsoft.com/office/powerpoint/2010/main" val="6952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66000A2-C70D-4C3D-9B00-C5A21D72CBF1}"/>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E711D8D9-EB90-4D05-8902-E859AD71CC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BB1602B9-198E-400F-B4DF-A6A203ADDA48}"/>
              </a:ext>
            </a:extLst>
          </p:cNvPr>
          <p:cNvSpPr>
            <a:spLocks noGrp="1"/>
          </p:cNvSpPr>
          <p:nvPr>
            <p:ph type="dt" sz="half" idx="10"/>
          </p:nvPr>
        </p:nvSpPr>
        <p:spPr/>
        <p:txBody>
          <a:bodyPr/>
          <a:lstStyle/>
          <a:p>
            <a:fld id="{173C3C6A-2762-42E9-A22E-3C201A280A8A}" type="datetimeFigureOut">
              <a:rPr lang="zh-TW" altLang="en-US" smtClean="0"/>
              <a:t>2023/8/29</a:t>
            </a:fld>
            <a:endParaRPr lang="zh-TW" altLang="en-US"/>
          </a:p>
        </p:txBody>
      </p:sp>
      <p:sp>
        <p:nvSpPr>
          <p:cNvPr id="5" name="頁尾版面配置區 4">
            <a:extLst>
              <a:ext uri="{FF2B5EF4-FFF2-40B4-BE49-F238E27FC236}">
                <a16:creationId xmlns:a16="http://schemas.microsoft.com/office/drawing/2014/main" id="{A8E8146A-76C8-422D-A7CE-1C7F8A3BDB5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F991AD88-CEAA-41B7-A713-59A27E6D74AC}"/>
              </a:ext>
            </a:extLst>
          </p:cNvPr>
          <p:cNvSpPr>
            <a:spLocks noGrp="1"/>
          </p:cNvSpPr>
          <p:nvPr>
            <p:ph type="sldNum" sz="quarter" idx="12"/>
          </p:nvPr>
        </p:nvSpPr>
        <p:spPr/>
        <p:txBody>
          <a:bodyPr/>
          <a:lstStyle/>
          <a:p>
            <a:fld id="{385B7D71-4850-4295-8F32-66EE8EC69F44}" type="slidenum">
              <a:rPr lang="zh-TW" altLang="en-US" smtClean="0"/>
              <a:t>‹#›</a:t>
            </a:fld>
            <a:endParaRPr lang="zh-TW" altLang="en-US"/>
          </a:p>
        </p:txBody>
      </p:sp>
    </p:spTree>
    <p:extLst>
      <p:ext uri="{BB962C8B-B14F-4D97-AF65-F5344CB8AC3E}">
        <p14:creationId xmlns:p14="http://schemas.microsoft.com/office/powerpoint/2010/main" val="1652416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7588B1C-49ED-485C-8937-0BC95A9C43A4}"/>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58EF2BCB-E6FC-4E67-B1F6-1B4A474AA520}"/>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B5DBAA32-2608-4F94-A80E-0E40C16A971A}"/>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A5571433-5A36-4DF3-9CF9-8284BB074F9D}"/>
              </a:ext>
            </a:extLst>
          </p:cNvPr>
          <p:cNvSpPr>
            <a:spLocks noGrp="1"/>
          </p:cNvSpPr>
          <p:nvPr>
            <p:ph type="dt" sz="half" idx="10"/>
          </p:nvPr>
        </p:nvSpPr>
        <p:spPr/>
        <p:txBody>
          <a:bodyPr/>
          <a:lstStyle/>
          <a:p>
            <a:fld id="{173C3C6A-2762-42E9-A22E-3C201A280A8A}" type="datetimeFigureOut">
              <a:rPr lang="zh-TW" altLang="en-US" smtClean="0"/>
              <a:t>2023/8/29</a:t>
            </a:fld>
            <a:endParaRPr lang="zh-TW" altLang="en-US"/>
          </a:p>
        </p:txBody>
      </p:sp>
      <p:sp>
        <p:nvSpPr>
          <p:cNvPr id="6" name="頁尾版面配置區 5">
            <a:extLst>
              <a:ext uri="{FF2B5EF4-FFF2-40B4-BE49-F238E27FC236}">
                <a16:creationId xmlns:a16="http://schemas.microsoft.com/office/drawing/2014/main" id="{6A96CE35-A192-4C52-8757-001184EEC9ED}"/>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26CB8626-DE7A-4D34-A4AF-2F0305374A63}"/>
              </a:ext>
            </a:extLst>
          </p:cNvPr>
          <p:cNvSpPr>
            <a:spLocks noGrp="1"/>
          </p:cNvSpPr>
          <p:nvPr>
            <p:ph type="sldNum" sz="quarter" idx="12"/>
          </p:nvPr>
        </p:nvSpPr>
        <p:spPr/>
        <p:txBody>
          <a:bodyPr/>
          <a:lstStyle/>
          <a:p>
            <a:fld id="{385B7D71-4850-4295-8F32-66EE8EC69F44}" type="slidenum">
              <a:rPr lang="zh-TW" altLang="en-US" smtClean="0"/>
              <a:t>‹#›</a:t>
            </a:fld>
            <a:endParaRPr lang="zh-TW" altLang="en-US"/>
          </a:p>
        </p:txBody>
      </p:sp>
    </p:spTree>
    <p:extLst>
      <p:ext uri="{BB962C8B-B14F-4D97-AF65-F5344CB8AC3E}">
        <p14:creationId xmlns:p14="http://schemas.microsoft.com/office/powerpoint/2010/main" val="3054891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54C66C7-4117-4ACA-A729-E8042C22488D}"/>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CCA3AEC1-42B5-46C6-87CE-F5EDF1D7AE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9DC1CF4E-CD9E-4DAB-A61F-C985ADB77217}"/>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200E87A5-9262-4948-BD95-AC42BA507F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C761FA9E-80C2-4A2A-AFD1-8534109A1A90}"/>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DED66B3E-EF1B-4513-BEE7-63A04A6A56AE}"/>
              </a:ext>
            </a:extLst>
          </p:cNvPr>
          <p:cNvSpPr>
            <a:spLocks noGrp="1"/>
          </p:cNvSpPr>
          <p:nvPr>
            <p:ph type="dt" sz="half" idx="10"/>
          </p:nvPr>
        </p:nvSpPr>
        <p:spPr/>
        <p:txBody>
          <a:bodyPr/>
          <a:lstStyle/>
          <a:p>
            <a:fld id="{173C3C6A-2762-42E9-A22E-3C201A280A8A}" type="datetimeFigureOut">
              <a:rPr lang="zh-TW" altLang="en-US" smtClean="0"/>
              <a:t>2023/8/29</a:t>
            </a:fld>
            <a:endParaRPr lang="zh-TW" altLang="en-US"/>
          </a:p>
        </p:txBody>
      </p:sp>
      <p:sp>
        <p:nvSpPr>
          <p:cNvPr id="8" name="頁尾版面配置區 7">
            <a:extLst>
              <a:ext uri="{FF2B5EF4-FFF2-40B4-BE49-F238E27FC236}">
                <a16:creationId xmlns:a16="http://schemas.microsoft.com/office/drawing/2014/main" id="{4B9BFA8D-D621-45C4-B5D5-6625FA46D964}"/>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17F9B733-DFA4-4FAA-945B-1D7EB5ED5A9E}"/>
              </a:ext>
            </a:extLst>
          </p:cNvPr>
          <p:cNvSpPr>
            <a:spLocks noGrp="1"/>
          </p:cNvSpPr>
          <p:nvPr>
            <p:ph type="sldNum" sz="quarter" idx="12"/>
          </p:nvPr>
        </p:nvSpPr>
        <p:spPr/>
        <p:txBody>
          <a:bodyPr/>
          <a:lstStyle/>
          <a:p>
            <a:fld id="{385B7D71-4850-4295-8F32-66EE8EC69F44}" type="slidenum">
              <a:rPr lang="zh-TW" altLang="en-US" smtClean="0"/>
              <a:t>‹#›</a:t>
            </a:fld>
            <a:endParaRPr lang="zh-TW" altLang="en-US"/>
          </a:p>
        </p:txBody>
      </p:sp>
    </p:spTree>
    <p:extLst>
      <p:ext uri="{BB962C8B-B14F-4D97-AF65-F5344CB8AC3E}">
        <p14:creationId xmlns:p14="http://schemas.microsoft.com/office/powerpoint/2010/main" val="269478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36C3FFA-7967-4713-B818-8B04089D071C}"/>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EB338457-F2F0-4769-A297-0BE8ED7596D6}"/>
              </a:ext>
            </a:extLst>
          </p:cNvPr>
          <p:cNvSpPr>
            <a:spLocks noGrp="1"/>
          </p:cNvSpPr>
          <p:nvPr>
            <p:ph type="dt" sz="half" idx="10"/>
          </p:nvPr>
        </p:nvSpPr>
        <p:spPr/>
        <p:txBody>
          <a:bodyPr/>
          <a:lstStyle/>
          <a:p>
            <a:fld id="{173C3C6A-2762-42E9-A22E-3C201A280A8A}" type="datetimeFigureOut">
              <a:rPr lang="zh-TW" altLang="en-US" smtClean="0"/>
              <a:t>2023/8/29</a:t>
            </a:fld>
            <a:endParaRPr lang="zh-TW" altLang="en-US"/>
          </a:p>
        </p:txBody>
      </p:sp>
      <p:sp>
        <p:nvSpPr>
          <p:cNvPr id="4" name="頁尾版面配置區 3">
            <a:extLst>
              <a:ext uri="{FF2B5EF4-FFF2-40B4-BE49-F238E27FC236}">
                <a16:creationId xmlns:a16="http://schemas.microsoft.com/office/drawing/2014/main" id="{F866298E-FAA6-42C6-99D1-01C33071BA67}"/>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1BCA4EC0-180A-4D25-BB69-49A23E956FC8}"/>
              </a:ext>
            </a:extLst>
          </p:cNvPr>
          <p:cNvSpPr>
            <a:spLocks noGrp="1"/>
          </p:cNvSpPr>
          <p:nvPr>
            <p:ph type="sldNum" sz="quarter" idx="12"/>
          </p:nvPr>
        </p:nvSpPr>
        <p:spPr/>
        <p:txBody>
          <a:bodyPr/>
          <a:lstStyle/>
          <a:p>
            <a:fld id="{385B7D71-4850-4295-8F32-66EE8EC69F44}" type="slidenum">
              <a:rPr lang="zh-TW" altLang="en-US" smtClean="0"/>
              <a:t>‹#›</a:t>
            </a:fld>
            <a:endParaRPr lang="zh-TW" altLang="en-US"/>
          </a:p>
        </p:txBody>
      </p:sp>
    </p:spTree>
    <p:extLst>
      <p:ext uri="{BB962C8B-B14F-4D97-AF65-F5344CB8AC3E}">
        <p14:creationId xmlns:p14="http://schemas.microsoft.com/office/powerpoint/2010/main" val="2145406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532C2ABE-BCB2-4060-8983-DE2A5DC6CB77}"/>
              </a:ext>
            </a:extLst>
          </p:cNvPr>
          <p:cNvSpPr>
            <a:spLocks noGrp="1"/>
          </p:cNvSpPr>
          <p:nvPr>
            <p:ph type="dt" sz="half" idx="10"/>
          </p:nvPr>
        </p:nvSpPr>
        <p:spPr/>
        <p:txBody>
          <a:bodyPr/>
          <a:lstStyle/>
          <a:p>
            <a:fld id="{173C3C6A-2762-42E9-A22E-3C201A280A8A}" type="datetimeFigureOut">
              <a:rPr lang="zh-TW" altLang="en-US" smtClean="0"/>
              <a:t>2023/8/29</a:t>
            </a:fld>
            <a:endParaRPr lang="zh-TW" altLang="en-US"/>
          </a:p>
        </p:txBody>
      </p:sp>
      <p:sp>
        <p:nvSpPr>
          <p:cNvPr id="3" name="頁尾版面配置區 2">
            <a:extLst>
              <a:ext uri="{FF2B5EF4-FFF2-40B4-BE49-F238E27FC236}">
                <a16:creationId xmlns:a16="http://schemas.microsoft.com/office/drawing/2014/main" id="{385693EE-171D-49FB-9BFD-DA6DED4B6C3D}"/>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92BFED07-6B41-4FFB-BB5C-47A2A133F387}"/>
              </a:ext>
            </a:extLst>
          </p:cNvPr>
          <p:cNvSpPr>
            <a:spLocks noGrp="1"/>
          </p:cNvSpPr>
          <p:nvPr>
            <p:ph type="sldNum" sz="quarter" idx="12"/>
          </p:nvPr>
        </p:nvSpPr>
        <p:spPr/>
        <p:txBody>
          <a:bodyPr/>
          <a:lstStyle/>
          <a:p>
            <a:fld id="{385B7D71-4850-4295-8F32-66EE8EC69F44}" type="slidenum">
              <a:rPr lang="zh-TW" altLang="en-US" smtClean="0"/>
              <a:t>‹#›</a:t>
            </a:fld>
            <a:endParaRPr lang="zh-TW" altLang="en-US"/>
          </a:p>
        </p:txBody>
      </p:sp>
    </p:spTree>
    <p:extLst>
      <p:ext uri="{BB962C8B-B14F-4D97-AF65-F5344CB8AC3E}">
        <p14:creationId xmlns:p14="http://schemas.microsoft.com/office/powerpoint/2010/main" val="3329626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56F87FE-83A1-445B-A156-F9EE028853D0}"/>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3B9CF175-6C10-4FA3-8004-84889752DB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9A417603-44B9-44B5-A3D7-4E9F998729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A86ED0C5-3157-4731-BAAC-A51D60C2E2CA}"/>
              </a:ext>
            </a:extLst>
          </p:cNvPr>
          <p:cNvSpPr>
            <a:spLocks noGrp="1"/>
          </p:cNvSpPr>
          <p:nvPr>
            <p:ph type="dt" sz="half" idx="10"/>
          </p:nvPr>
        </p:nvSpPr>
        <p:spPr/>
        <p:txBody>
          <a:bodyPr/>
          <a:lstStyle/>
          <a:p>
            <a:fld id="{173C3C6A-2762-42E9-A22E-3C201A280A8A}" type="datetimeFigureOut">
              <a:rPr lang="zh-TW" altLang="en-US" smtClean="0"/>
              <a:t>2023/8/29</a:t>
            </a:fld>
            <a:endParaRPr lang="zh-TW" altLang="en-US"/>
          </a:p>
        </p:txBody>
      </p:sp>
      <p:sp>
        <p:nvSpPr>
          <p:cNvPr id="6" name="頁尾版面配置區 5">
            <a:extLst>
              <a:ext uri="{FF2B5EF4-FFF2-40B4-BE49-F238E27FC236}">
                <a16:creationId xmlns:a16="http://schemas.microsoft.com/office/drawing/2014/main" id="{B2AA93CC-6520-4AB8-8122-CD54B88B6D97}"/>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737FAB33-3B34-453A-A75C-9E34779FA21B}"/>
              </a:ext>
            </a:extLst>
          </p:cNvPr>
          <p:cNvSpPr>
            <a:spLocks noGrp="1"/>
          </p:cNvSpPr>
          <p:nvPr>
            <p:ph type="sldNum" sz="quarter" idx="12"/>
          </p:nvPr>
        </p:nvSpPr>
        <p:spPr/>
        <p:txBody>
          <a:bodyPr/>
          <a:lstStyle/>
          <a:p>
            <a:fld id="{385B7D71-4850-4295-8F32-66EE8EC69F44}" type="slidenum">
              <a:rPr lang="zh-TW" altLang="en-US" smtClean="0"/>
              <a:t>‹#›</a:t>
            </a:fld>
            <a:endParaRPr lang="zh-TW" altLang="en-US"/>
          </a:p>
        </p:txBody>
      </p:sp>
    </p:spTree>
    <p:extLst>
      <p:ext uri="{BB962C8B-B14F-4D97-AF65-F5344CB8AC3E}">
        <p14:creationId xmlns:p14="http://schemas.microsoft.com/office/powerpoint/2010/main" val="637949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2E92557-D991-4969-B50E-7EFA56CFFED5}"/>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8FD0BC6C-47F9-4D98-854F-35F309FA25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6D98C74F-D9E1-41A2-B2EB-AF8DAACE70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191F3E01-1466-452B-AA63-699A234D3533}"/>
              </a:ext>
            </a:extLst>
          </p:cNvPr>
          <p:cNvSpPr>
            <a:spLocks noGrp="1"/>
          </p:cNvSpPr>
          <p:nvPr>
            <p:ph type="dt" sz="half" idx="10"/>
          </p:nvPr>
        </p:nvSpPr>
        <p:spPr/>
        <p:txBody>
          <a:bodyPr/>
          <a:lstStyle/>
          <a:p>
            <a:fld id="{173C3C6A-2762-42E9-A22E-3C201A280A8A}" type="datetimeFigureOut">
              <a:rPr lang="zh-TW" altLang="en-US" smtClean="0"/>
              <a:t>2023/8/29</a:t>
            </a:fld>
            <a:endParaRPr lang="zh-TW" altLang="en-US"/>
          </a:p>
        </p:txBody>
      </p:sp>
      <p:sp>
        <p:nvSpPr>
          <p:cNvPr id="6" name="頁尾版面配置區 5">
            <a:extLst>
              <a:ext uri="{FF2B5EF4-FFF2-40B4-BE49-F238E27FC236}">
                <a16:creationId xmlns:a16="http://schemas.microsoft.com/office/drawing/2014/main" id="{2602B3AD-9544-4FBA-8749-4CF1EE40A46B}"/>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40EF06B2-F4B5-4854-A564-98A88379B9EE}"/>
              </a:ext>
            </a:extLst>
          </p:cNvPr>
          <p:cNvSpPr>
            <a:spLocks noGrp="1"/>
          </p:cNvSpPr>
          <p:nvPr>
            <p:ph type="sldNum" sz="quarter" idx="12"/>
          </p:nvPr>
        </p:nvSpPr>
        <p:spPr/>
        <p:txBody>
          <a:bodyPr/>
          <a:lstStyle/>
          <a:p>
            <a:fld id="{385B7D71-4850-4295-8F32-66EE8EC69F44}" type="slidenum">
              <a:rPr lang="zh-TW" altLang="en-US" smtClean="0"/>
              <a:t>‹#›</a:t>
            </a:fld>
            <a:endParaRPr lang="zh-TW" altLang="en-US"/>
          </a:p>
        </p:txBody>
      </p:sp>
    </p:spTree>
    <p:extLst>
      <p:ext uri="{BB962C8B-B14F-4D97-AF65-F5344CB8AC3E}">
        <p14:creationId xmlns:p14="http://schemas.microsoft.com/office/powerpoint/2010/main" val="577417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4572DEA9-1B8F-4B0B-9B93-88B7CC69EE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E7210795-AEDF-46AD-8811-022AF9DB6F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B16A25E1-32C3-423B-AF1C-2D9B32F57E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3C3C6A-2762-42E9-A22E-3C201A280A8A}" type="datetimeFigureOut">
              <a:rPr lang="zh-TW" altLang="en-US" smtClean="0"/>
              <a:t>2023/8/29</a:t>
            </a:fld>
            <a:endParaRPr lang="zh-TW" altLang="en-US"/>
          </a:p>
        </p:txBody>
      </p:sp>
      <p:sp>
        <p:nvSpPr>
          <p:cNvPr id="5" name="頁尾版面配置區 4">
            <a:extLst>
              <a:ext uri="{FF2B5EF4-FFF2-40B4-BE49-F238E27FC236}">
                <a16:creationId xmlns:a16="http://schemas.microsoft.com/office/drawing/2014/main" id="{36AA4526-4716-4957-B9FC-00E9274AA2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9D3F5110-C565-4A0B-AE4C-4884D1DEE6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B7D71-4850-4295-8F32-66EE8EC69F44}" type="slidenum">
              <a:rPr lang="zh-TW" altLang="en-US" smtClean="0"/>
              <a:t>‹#›</a:t>
            </a:fld>
            <a:endParaRPr lang="zh-TW" altLang="en-US"/>
          </a:p>
        </p:txBody>
      </p:sp>
    </p:spTree>
    <p:extLst>
      <p:ext uri="{BB962C8B-B14F-4D97-AF65-F5344CB8AC3E}">
        <p14:creationId xmlns:p14="http://schemas.microsoft.com/office/powerpoint/2010/main" val="34274937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任意多边形 34">
            <a:extLst>
              <a:ext uri="{FF2B5EF4-FFF2-40B4-BE49-F238E27FC236}">
                <a16:creationId xmlns:a16="http://schemas.microsoft.com/office/drawing/2014/main" id="{A8F11476-3F8B-4CA7-9DB1-FFF00A4EC132}"/>
              </a:ext>
            </a:extLst>
          </p:cNvPr>
          <p:cNvSpPr/>
          <p:nvPr/>
        </p:nvSpPr>
        <p:spPr>
          <a:xfrm rot="2182719">
            <a:off x="6943721" y="1444050"/>
            <a:ext cx="1569030" cy="157033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BDB0C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 name="標題 1">
            <a:extLst>
              <a:ext uri="{FF2B5EF4-FFF2-40B4-BE49-F238E27FC236}">
                <a16:creationId xmlns:a16="http://schemas.microsoft.com/office/drawing/2014/main" id="{90D75358-8F8E-40AD-9E7A-C0BB31712E1E}"/>
              </a:ext>
            </a:extLst>
          </p:cNvPr>
          <p:cNvSpPr>
            <a:spLocks noGrp="1"/>
          </p:cNvSpPr>
          <p:nvPr>
            <p:ph type="ctrTitle"/>
          </p:nvPr>
        </p:nvSpPr>
        <p:spPr>
          <a:xfrm>
            <a:off x="1477617" y="2125219"/>
            <a:ext cx="9144000" cy="2595716"/>
          </a:xfrm>
        </p:spPr>
        <p:txBody>
          <a:bodyPr>
            <a:normAutofit/>
          </a:bodyPr>
          <a:lstStyle/>
          <a:p>
            <a:r>
              <a:rPr lang="en-US" altLang="zh-TW" sz="7200" b="1" dirty="0">
                <a:solidFill>
                  <a:srgbClr val="806C98"/>
                </a:solidFill>
                <a:latin typeface="標楷體" panose="03000509000000000000" pitchFamily="65" charset="-120"/>
                <a:ea typeface="標楷體" panose="03000509000000000000" pitchFamily="65" charset="-120"/>
              </a:rPr>
              <a:t>112</a:t>
            </a:r>
            <a:r>
              <a:rPr lang="zh-TW" altLang="en-US" sz="7200" b="1" dirty="0">
                <a:solidFill>
                  <a:srgbClr val="806C98"/>
                </a:solidFill>
                <a:latin typeface="標楷體" panose="03000509000000000000" pitchFamily="65" charset="-120"/>
                <a:ea typeface="標楷體" panose="03000509000000000000" pitchFamily="65" charset="-120"/>
              </a:rPr>
              <a:t>學年本土語開班</a:t>
            </a:r>
            <a:br>
              <a:rPr lang="en-US" altLang="zh-TW" sz="7200" b="1" dirty="0">
                <a:solidFill>
                  <a:srgbClr val="806C98"/>
                </a:solidFill>
                <a:latin typeface="標楷體" panose="03000509000000000000" pitchFamily="65" charset="-120"/>
                <a:ea typeface="標楷體" panose="03000509000000000000" pitchFamily="65" charset="-120"/>
              </a:rPr>
            </a:br>
            <a:r>
              <a:rPr lang="zh-TW" altLang="en-US" sz="7200" b="1" dirty="0">
                <a:solidFill>
                  <a:srgbClr val="806C98"/>
                </a:solidFill>
                <a:latin typeface="標楷體" panose="03000509000000000000" pitchFamily="65" charset="-120"/>
                <a:ea typeface="標楷體" panose="03000509000000000000" pitchFamily="65" charset="-120"/>
              </a:rPr>
              <a:t>及師資整備會議</a:t>
            </a:r>
          </a:p>
        </p:txBody>
      </p:sp>
      <p:grpSp>
        <p:nvGrpSpPr>
          <p:cNvPr id="6" name="组合 36">
            <a:extLst>
              <a:ext uri="{FF2B5EF4-FFF2-40B4-BE49-F238E27FC236}">
                <a16:creationId xmlns:a16="http://schemas.microsoft.com/office/drawing/2014/main" id="{A952C8B2-24C7-4597-8589-74F6211B82ED}"/>
              </a:ext>
            </a:extLst>
          </p:cNvPr>
          <p:cNvGrpSpPr/>
          <p:nvPr/>
        </p:nvGrpSpPr>
        <p:grpSpPr>
          <a:xfrm>
            <a:off x="-666937" y="-497071"/>
            <a:ext cx="4474640" cy="3920148"/>
            <a:chOff x="-1308099" y="-978936"/>
            <a:chExt cx="5066112" cy="4438327"/>
          </a:xfrm>
        </p:grpSpPr>
        <p:sp>
          <p:nvSpPr>
            <p:cNvPr id="7" name="椭圆 22">
              <a:extLst>
                <a:ext uri="{FF2B5EF4-FFF2-40B4-BE49-F238E27FC236}">
                  <a16:creationId xmlns:a16="http://schemas.microsoft.com/office/drawing/2014/main" id="{E2D65696-95CC-4551-9492-6D9877D0B7A8}"/>
                </a:ext>
              </a:extLst>
            </p:cNvPr>
            <p:cNvSpPr/>
            <p:nvPr/>
          </p:nvSpPr>
          <p:spPr>
            <a:xfrm>
              <a:off x="-1308099" y="-978936"/>
              <a:ext cx="3644900" cy="3644900"/>
            </a:xfrm>
            <a:prstGeom prst="ellipse">
              <a:avLst/>
            </a:prstGeom>
            <a:solidFill>
              <a:srgbClr val="BDB0C2">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8" name="任意多边形 21">
              <a:extLst>
                <a:ext uri="{FF2B5EF4-FFF2-40B4-BE49-F238E27FC236}">
                  <a16:creationId xmlns:a16="http://schemas.microsoft.com/office/drawing/2014/main" id="{9425CAC3-A52C-4A8D-BDDA-F20774F1D351}"/>
                </a:ext>
              </a:extLst>
            </p:cNvPr>
            <p:cNvSpPr/>
            <p:nvPr/>
          </p:nvSpPr>
          <p:spPr>
            <a:xfrm rot="2182719">
              <a:off x="1191184" y="-690123"/>
              <a:ext cx="2566829" cy="2568970"/>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29">
              <a:extLst>
                <a:ext uri="{FF2B5EF4-FFF2-40B4-BE49-F238E27FC236}">
                  <a16:creationId xmlns:a16="http://schemas.microsoft.com/office/drawing/2014/main" id="{A1D57877-309D-4A48-9105-49AD93A592D5}"/>
                </a:ext>
              </a:extLst>
            </p:cNvPr>
            <p:cNvSpPr/>
            <p:nvPr/>
          </p:nvSpPr>
          <p:spPr>
            <a:xfrm>
              <a:off x="-675001" y="2187489"/>
              <a:ext cx="1271902" cy="127190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10" name="组合 37">
            <a:extLst>
              <a:ext uri="{FF2B5EF4-FFF2-40B4-BE49-F238E27FC236}">
                <a16:creationId xmlns:a16="http://schemas.microsoft.com/office/drawing/2014/main" id="{D9F3DDC4-8086-4E4A-AC20-1E4524B8BD04}"/>
              </a:ext>
            </a:extLst>
          </p:cNvPr>
          <p:cNvGrpSpPr/>
          <p:nvPr/>
        </p:nvGrpSpPr>
        <p:grpSpPr>
          <a:xfrm>
            <a:off x="8648579" y="3111257"/>
            <a:ext cx="4787166" cy="4935456"/>
            <a:chOff x="8624579" y="3718280"/>
            <a:chExt cx="5419948" cy="5587840"/>
          </a:xfrm>
        </p:grpSpPr>
        <p:sp>
          <p:nvSpPr>
            <p:cNvPr id="11" name="椭圆 30">
              <a:extLst>
                <a:ext uri="{FF2B5EF4-FFF2-40B4-BE49-F238E27FC236}">
                  <a16:creationId xmlns:a16="http://schemas.microsoft.com/office/drawing/2014/main" id="{8947C1B5-E984-436E-91E4-6E233F9E8720}"/>
                </a:ext>
              </a:extLst>
            </p:cNvPr>
            <p:cNvSpPr/>
            <p:nvPr/>
          </p:nvSpPr>
          <p:spPr>
            <a:xfrm>
              <a:off x="10399627" y="3718280"/>
              <a:ext cx="3644900" cy="3644900"/>
            </a:xfrm>
            <a:prstGeom prst="ellipse">
              <a:avLst/>
            </a:prstGeom>
            <a:solidFill>
              <a:srgbClr val="BDB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任意多边形 32">
              <a:extLst>
                <a:ext uri="{FF2B5EF4-FFF2-40B4-BE49-F238E27FC236}">
                  <a16:creationId xmlns:a16="http://schemas.microsoft.com/office/drawing/2014/main" id="{6608E043-44CF-47C0-AB6F-A8252BE1D99C}"/>
                </a:ext>
              </a:extLst>
            </p:cNvPr>
            <p:cNvSpPr/>
            <p:nvPr/>
          </p:nvSpPr>
          <p:spPr>
            <a:xfrm rot="2182719">
              <a:off x="8624579" y="5813272"/>
              <a:ext cx="3489938" cy="349284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33">
              <a:extLst>
                <a:ext uri="{FF2B5EF4-FFF2-40B4-BE49-F238E27FC236}">
                  <a16:creationId xmlns:a16="http://schemas.microsoft.com/office/drawing/2014/main" id="{FF7E4941-7730-45EE-9895-D7F414C0EA35}"/>
                </a:ext>
              </a:extLst>
            </p:cNvPr>
            <p:cNvSpPr/>
            <p:nvPr/>
          </p:nvSpPr>
          <p:spPr>
            <a:xfrm>
              <a:off x="9042398" y="5540730"/>
              <a:ext cx="885262" cy="88526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5" name="椭圆 31">
            <a:extLst>
              <a:ext uri="{FF2B5EF4-FFF2-40B4-BE49-F238E27FC236}">
                <a16:creationId xmlns:a16="http://schemas.microsoft.com/office/drawing/2014/main" id="{FB5339FD-CCF8-4A5C-99FC-8B4E4EE7B3B1}"/>
              </a:ext>
            </a:extLst>
          </p:cNvPr>
          <p:cNvSpPr/>
          <p:nvPr/>
        </p:nvSpPr>
        <p:spPr>
          <a:xfrm>
            <a:off x="1391001" y="5103003"/>
            <a:ext cx="431315" cy="431315"/>
          </a:xfrm>
          <a:prstGeom prst="ellipse">
            <a:avLst/>
          </a:prstGeom>
          <a:solidFill>
            <a:srgbClr val="9F90B1">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extLst>
      <p:ext uri="{BB962C8B-B14F-4D97-AF65-F5344CB8AC3E}">
        <p14:creationId xmlns:p14="http://schemas.microsoft.com/office/powerpoint/2010/main" val="2877441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组合 36">
            <a:extLst>
              <a:ext uri="{FF2B5EF4-FFF2-40B4-BE49-F238E27FC236}">
                <a16:creationId xmlns:a16="http://schemas.microsoft.com/office/drawing/2014/main" id="{520B3A9D-BD57-4B3C-AFF2-FBE401B18524}"/>
              </a:ext>
            </a:extLst>
          </p:cNvPr>
          <p:cNvGrpSpPr/>
          <p:nvPr/>
        </p:nvGrpSpPr>
        <p:grpSpPr>
          <a:xfrm>
            <a:off x="-1528179" y="-1960074"/>
            <a:ext cx="4474640" cy="3920148"/>
            <a:chOff x="-1308099" y="-978936"/>
            <a:chExt cx="5066112" cy="4438327"/>
          </a:xfrm>
        </p:grpSpPr>
        <p:sp>
          <p:nvSpPr>
            <p:cNvPr id="8" name="椭圆 22">
              <a:extLst>
                <a:ext uri="{FF2B5EF4-FFF2-40B4-BE49-F238E27FC236}">
                  <a16:creationId xmlns:a16="http://schemas.microsoft.com/office/drawing/2014/main" id="{B1FD0AC3-9D65-4922-B86B-88020BBB8650}"/>
                </a:ext>
              </a:extLst>
            </p:cNvPr>
            <p:cNvSpPr/>
            <p:nvPr/>
          </p:nvSpPr>
          <p:spPr>
            <a:xfrm>
              <a:off x="-1308099" y="-978936"/>
              <a:ext cx="3644900" cy="3644900"/>
            </a:xfrm>
            <a:prstGeom prst="ellipse">
              <a:avLst/>
            </a:prstGeom>
            <a:solidFill>
              <a:srgbClr val="BDB0C2">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任意多边形 21">
              <a:extLst>
                <a:ext uri="{FF2B5EF4-FFF2-40B4-BE49-F238E27FC236}">
                  <a16:creationId xmlns:a16="http://schemas.microsoft.com/office/drawing/2014/main" id="{1C8D3C89-8B1F-4FE9-9BFF-5B878CF10F4C}"/>
                </a:ext>
              </a:extLst>
            </p:cNvPr>
            <p:cNvSpPr/>
            <p:nvPr/>
          </p:nvSpPr>
          <p:spPr>
            <a:xfrm rot="2182719">
              <a:off x="1191184" y="-690123"/>
              <a:ext cx="2566829" cy="2568970"/>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29">
              <a:extLst>
                <a:ext uri="{FF2B5EF4-FFF2-40B4-BE49-F238E27FC236}">
                  <a16:creationId xmlns:a16="http://schemas.microsoft.com/office/drawing/2014/main" id="{58472422-6DF7-4E72-9B79-E149CBFEBF21}"/>
                </a:ext>
              </a:extLst>
            </p:cNvPr>
            <p:cNvSpPr/>
            <p:nvPr/>
          </p:nvSpPr>
          <p:spPr>
            <a:xfrm>
              <a:off x="-675001" y="2187489"/>
              <a:ext cx="1271902" cy="127190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 name="標題 1">
            <a:extLst>
              <a:ext uri="{FF2B5EF4-FFF2-40B4-BE49-F238E27FC236}">
                <a16:creationId xmlns:a16="http://schemas.microsoft.com/office/drawing/2014/main" id="{999413CC-CC38-407E-B370-41D8D8B01D05}"/>
              </a:ext>
            </a:extLst>
          </p:cNvPr>
          <p:cNvSpPr>
            <a:spLocks noGrp="1"/>
          </p:cNvSpPr>
          <p:nvPr>
            <p:ph type="title"/>
          </p:nvPr>
        </p:nvSpPr>
        <p:spPr/>
        <p:txBody>
          <a:bodyPr>
            <a:normAutofit/>
          </a:bodyPr>
          <a:lstStyle/>
          <a:p>
            <a:r>
              <a:rPr lang="zh-TW" altLang="en-US" b="1" dirty="0">
                <a:latin typeface="標楷體" panose="03000509000000000000" pitchFamily="65" charset="-120"/>
                <a:ea typeface="標楷體" panose="03000509000000000000" pitchFamily="65" charset="-120"/>
              </a:rPr>
              <a:t>任教資格（臺灣手語）</a:t>
            </a:r>
          </a:p>
        </p:txBody>
      </p:sp>
      <p:graphicFrame>
        <p:nvGraphicFramePr>
          <p:cNvPr id="4" name="表格 4">
            <a:extLst>
              <a:ext uri="{FF2B5EF4-FFF2-40B4-BE49-F238E27FC236}">
                <a16:creationId xmlns:a16="http://schemas.microsoft.com/office/drawing/2014/main" id="{3130ACF6-D6E1-41EA-B7C7-A070A9792B47}"/>
              </a:ext>
            </a:extLst>
          </p:cNvPr>
          <p:cNvGraphicFramePr>
            <a:graphicFrameLocks noGrp="1"/>
          </p:cNvGraphicFramePr>
          <p:nvPr>
            <p:ph idx="1"/>
            <p:extLst>
              <p:ext uri="{D42A27DB-BD31-4B8C-83A1-F6EECF244321}">
                <p14:modId xmlns:p14="http://schemas.microsoft.com/office/powerpoint/2010/main" val="2369530898"/>
              </p:ext>
            </p:extLst>
          </p:nvPr>
        </p:nvGraphicFramePr>
        <p:xfrm>
          <a:off x="838200" y="1609316"/>
          <a:ext cx="10515600" cy="4785585"/>
        </p:xfrm>
        <a:graphic>
          <a:graphicData uri="http://schemas.openxmlformats.org/drawingml/2006/table">
            <a:tbl>
              <a:tblPr firstRow="1" bandRow="1">
                <a:tableStyleId>{69CF1AB2-1976-4502-BF36-3FF5EA218861}</a:tableStyleId>
              </a:tblPr>
              <a:tblGrid>
                <a:gridCol w="5257800">
                  <a:extLst>
                    <a:ext uri="{9D8B030D-6E8A-4147-A177-3AD203B41FA5}">
                      <a16:colId xmlns:a16="http://schemas.microsoft.com/office/drawing/2014/main" val="3721966975"/>
                    </a:ext>
                  </a:extLst>
                </a:gridCol>
                <a:gridCol w="5257800">
                  <a:extLst>
                    <a:ext uri="{9D8B030D-6E8A-4147-A177-3AD203B41FA5}">
                      <a16:colId xmlns:a16="http://schemas.microsoft.com/office/drawing/2014/main" val="485188439"/>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2400" dirty="0">
                          <a:latin typeface="標楷體" panose="03000509000000000000" pitchFamily="65" charset="-120"/>
                          <a:ea typeface="標楷體" panose="03000509000000000000" pitchFamily="65" charset="-120"/>
                        </a:rPr>
                        <a:t>教支類：只需手語合格證</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2400" dirty="0">
                          <a:latin typeface="標楷體" panose="03000509000000000000" pitchFamily="65" charset="-120"/>
                          <a:ea typeface="標楷體" panose="03000509000000000000" pitchFamily="65" charset="-120"/>
                        </a:rPr>
                        <a:t>教師類：需有</a:t>
                      </a:r>
                      <a:r>
                        <a:rPr lang="zh-TW" altLang="en-US" sz="2400" dirty="0">
                          <a:solidFill>
                            <a:srgbClr val="FF0000"/>
                          </a:solidFill>
                          <a:latin typeface="標楷體" panose="03000509000000000000" pitchFamily="65" charset="-120"/>
                          <a:ea typeface="標楷體" panose="03000509000000000000" pitchFamily="65" charset="-120"/>
                        </a:rPr>
                        <a:t>教師證</a:t>
                      </a:r>
                      <a:r>
                        <a:rPr lang="zh-TW" altLang="en-US" sz="2400" dirty="0">
                          <a:latin typeface="標楷體" panose="03000509000000000000" pitchFamily="65" charset="-120"/>
                          <a:ea typeface="標楷體" panose="03000509000000000000" pitchFamily="65" charset="-120"/>
                        </a:rPr>
                        <a:t>與</a:t>
                      </a:r>
                      <a:r>
                        <a:rPr lang="zh-TW" altLang="en-US" sz="2400" dirty="0">
                          <a:solidFill>
                            <a:srgbClr val="FF0000"/>
                          </a:solidFill>
                          <a:latin typeface="標楷體" panose="03000509000000000000" pitchFamily="65" charset="-120"/>
                          <a:ea typeface="標楷體" panose="03000509000000000000" pitchFamily="65" charset="-120"/>
                        </a:rPr>
                        <a:t>手語合格證</a:t>
                      </a:r>
                    </a:p>
                  </a:txBody>
                  <a:tcPr anchor="ctr"/>
                </a:tc>
                <a:extLst>
                  <a:ext uri="{0D108BD9-81ED-4DB2-BD59-A6C34878D82A}">
                    <a16:rowId xmlns:a16="http://schemas.microsoft.com/office/drawing/2014/main" val="2220715193"/>
                  </a:ext>
                </a:extLst>
              </a:tr>
              <a:tr h="4328385">
                <a:tc>
                  <a:txBody>
                    <a:bodyPr/>
                    <a:lstStyle/>
                    <a:p>
                      <a:endParaRPr lang="zh-TW" altLang="en-US" sz="2400" dirty="0"/>
                    </a:p>
                  </a:txBody>
                  <a:tcPr/>
                </a:tc>
                <a:tc>
                  <a:txBody>
                    <a:bodyPr/>
                    <a:lstStyle/>
                    <a:p>
                      <a:endParaRPr lang="zh-TW" altLang="en-US" sz="2400" dirty="0"/>
                    </a:p>
                  </a:txBody>
                  <a:tcPr/>
                </a:tc>
                <a:extLst>
                  <a:ext uri="{0D108BD9-81ED-4DB2-BD59-A6C34878D82A}">
                    <a16:rowId xmlns:a16="http://schemas.microsoft.com/office/drawing/2014/main" val="4207139422"/>
                  </a:ext>
                </a:extLst>
              </a:tr>
            </a:tbl>
          </a:graphicData>
        </a:graphic>
      </p:graphicFrame>
      <p:pic>
        <p:nvPicPr>
          <p:cNvPr id="5" name="內容版面配置區 7">
            <a:extLst>
              <a:ext uri="{FF2B5EF4-FFF2-40B4-BE49-F238E27FC236}">
                <a16:creationId xmlns:a16="http://schemas.microsoft.com/office/drawing/2014/main" id="{B29B0304-E201-4352-B9D0-FBA6D060A2D5}"/>
              </a:ext>
            </a:extLst>
          </p:cNvPr>
          <p:cNvPicPr>
            <a:picLocks noChangeAspect="1"/>
          </p:cNvPicPr>
          <p:nvPr/>
        </p:nvPicPr>
        <p:blipFill>
          <a:blip r:embed="rId2"/>
          <a:stretch>
            <a:fillRect/>
          </a:stretch>
        </p:blipFill>
        <p:spPr>
          <a:xfrm>
            <a:off x="2015185" y="2259495"/>
            <a:ext cx="2800639" cy="3965350"/>
          </a:xfrm>
          <a:prstGeom prst="rect">
            <a:avLst/>
          </a:prstGeom>
        </p:spPr>
      </p:pic>
      <p:pic>
        <p:nvPicPr>
          <p:cNvPr id="6" name="內容版面配置區 9">
            <a:extLst>
              <a:ext uri="{FF2B5EF4-FFF2-40B4-BE49-F238E27FC236}">
                <a16:creationId xmlns:a16="http://schemas.microsoft.com/office/drawing/2014/main" id="{671A7156-F219-4A4A-BF5B-C72ECF7CEEB7}"/>
              </a:ext>
            </a:extLst>
          </p:cNvPr>
          <p:cNvPicPr>
            <a:picLocks noChangeAspect="1"/>
          </p:cNvPicPr>
          <p:nvPr/>
        </p:nvPicPr>
        <p:blipFill>
          <a:blip r:embed="rId3"/>
          <a:stretch>
            <a:fillRect/>
          </a:stretch>
        </p:blipFill>
        <p:spPr>
          <a:xfrm>
            <a:off x="7562402" y="2197726"/>
            <a:ext cx="2800639" cy="3996488"/>
          </a:xfrm>
          <a:prstGeom prst="rect">
            <a:avLst/>
          </a:prstGeom>
        </p:spPr>
      </p:pic>
      <p:grpSp>
        <p:nvGrpSpPr>
          <p:cNvPr id="11" name="组合 37">
            <a:extLst>
              <a:ext uri="{FF2B5EF4-FFF2-40B4-BE49-F238E27FC236}">
                <a16:creationId xmlns:a16="http://schemas.microsoft.com/office/drawing/2014/main" id="{E5183CB1-CDC9-444D-8E45-7AEE5AF9E979}"/>
              </a:ext>
            </a:extLst>
          </p:cNvPr>
          <p:cNvGrpSpPr/>
          <p:nvPr/>
        </p:nvGrpSpPr>
        <p:grpSpPr>
          <a:xfrm>
            <a:off x="9334674" y="4390272"/>
            <a:ext cx="4787166" cy="4935456"/>
            <a:chOff x="8624579" y="3718280"/>
            <a:chExt cx="5419948" cy="5587840"/>
          </a:xfrm>
        </p:grpSpPr>
        <p:sp>
          <p:nvSpPr>
            <p:cNvPr id="12" name="椭圆 30">
              <a:extLst>
                <a:ext uri="{FF2B5EF4-FFF2-40B4-BE49-F238E27FC236}">
                  <a16:creationId xmlns:a16="http://schemas.microsoft.com/office/drawing/2014/main" id="{BE7BD49D-505A-4AC9-9199-F6DB17D0F190}"/>
                </a:ext>
              </a:extLst>
            </p:cNvPr>
            <p:cNvSpPr/>
            <p:nvPr/>
          </p:nvSpPr>
          <p:spPr>
            <a:xfrm>
              <a:off x="10399627" y="3718280"/>
              <a:ext cx="3644900" cy="3644900"/>
            </a:xfrm>
            <a:prstGeom prst="ellipse">
              <a:avLst/>
            </a:prstGeom>
            <a:solidFill>
              <a:srgbClr val="BDB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任意多边形 32">
              <a:extLst>
                <a:ext uri="{FF2B5EF4-FFF2-40B4-BE49-F238E27FC236}">
                  <a16:creationId xmlns:a16="http://schemas.microsoft.com/office/drawing/2014/main" id="{4F7B10D8-F5B3-4E54-A492-DF1501B571B6}"/>
                </a:ext>
              </a:extLst>
            </p:cNvPr>
            <p:cNvSpPr/>
            <p:nvPr/>
          </p:nvSpPr>
          <p:spPr>
            <a:xfrm rot="2182719">
              <a:off x="8624579" y="5813272"/>
              <a:ext cx="3489938" cy="349284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33">
              <a:extLst>
                <a:ext uri="{FF2B5EF4-FFF2-40B4-BE49-F238E27FC236}">
                  <a16:creationId xmlns:a16="http://schemas.microsoft.com/office/drawing/2014/main" id="{A81CE96D-07CE-4B86-82C4-C8E836C0DC29}"/>
                </a:ext>
              </a:extLst>
            </p:cNvPr>
            <p:cNvSpPr/>
            <p:nvPr/>
          </p:nvSpPr>
          <p:spPr>
            <a:xfrm>
              <a:off x="9042398" y="5540730"/>
              <a:ext cx="885262" cy="88526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extLst>
      <p:ext uri="{BB962C8B-B14F-4D97-AF65-F5344CB8AC3E}">
        <p14:creationId xmlns:p14="http://schemas.microsoft.com/office/powerpoint/2010/main" val="2413375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36">
            <a:extLst>
              <a:ext uri="{FF2B5EF4-FFF2-40B4-BE49-F238E27FC236}">
                <a16:creationId xmlns:a16="http://schemas.microsoft.com/office/drawing/2014/main" id="{9B0334BB-8ADE-4C24-8A8D-3F345519480F}"/>
              </a:ext>
            </a:extLst>
          </p:cNvPr>
          <p:cNvGrpSpPr/>
          <p:nvPr/>
        </p:nvGrpSpPr>
        <p:grpSpPr>
          <a:xfrm>
            <a:off x="-1528179" y="-1960074"/>
            <a:ext cx="4474640" cy="3920148"/>
            <a:chOff x="-1308099" y="-978936"/>
            <a:chExt cx="5066112" cy="4438327"/>
          </a:xfrm>
        </p:grpSpPr>
        <p:sp>
          <p:nvSpPr>
            <p:cNvPr id="6" name="椭圆 22">
              <a:extLst>
                <a:ext uri="{FF2B5EF4-FFF2-40B4-BE49-F238E27FC236}">
                  <a16:creationId xmlns:a16="http://schemas.microsoft.com/office/drawing/2014/main" id="{78C5CB96-2FF3-4F1F-8F98-4D0E9B740432}"/>
                </a:ext>
              </a:extLst>
            </p:cNvPr>
            <p:cNvSpPr/>
            <p:nvPr/>
          </p:nvSpPr>
          <p:spPr>
            <a:xfrm>
              <a:off x="-1308099" y="-978936"/>
              <a:ext cx="3644900" cy="3644900"/>
            </a:xfrm>
            <a:prstGeom prst="ellipse">
              <a:avLst/>
            </a:prstGeom>
            <a:solidFill>
              <a:srgbClr val="BDB0C2">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任意多边形 21">
              <a:extLst>
                <a:ext uri="{FF2B5EF4-FFF2-40B4-BE49-F238E27FC236}">
                  <a16:creationId xmlns:a16="http://schemas.microsoft.com/office/drawing/2014/main" id="{7C6C30AE-5553-4BC0-8E75-3C16D1EB9324}"/>
                </a:ext>
              </a:extLst>
            </p:cNvPr>
            <p:cNvSpPr/>
            <p:nvPr/>
          </p:nvSpPr>
          <p:spPr>
            <a:xfrm rot="2182719">
              <a:off x="1191184" y="-690123"/>
              <a:ext cx="2566829" cy="2568970"/>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椭圆 29">
              <a:extLst>
                <a:ext uri="{FF2B5EF4-FFF2-40B4-BE49-F238E27FC236}">
                  <a16:creationId xmlns:a16="http://schemas.microsoft.com/office/drawing/2014/main" id="{EACABBE2-13C8-4404-AC6E-768BE7E79559}"/>
                </a:ext>
              </a:extLst>
            </p:cNvPr>
            <p:cNvSpPr/>
            <p:nvPr/>
          </p:nvSpPr>
          <p:spPr>
            <a:xfrm>
              <a:off x="-675001" y="2187489"/>
              <a:ext cx="1271902" cy="127190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 name="標題 1">
            <a:extLst>
              <a:ext uri="{FF2B5EF4-FFF2-40B4-BE49-F238E27FC236}">
                <a16:creationId xmlns:a16="http://schemas.microsoft.com/office/drawing/2014/main" id="{78C5CD5A-91F9-447C-BB07-BAD4365B06C0}"/>
              </a:ext>
            </a:extLst>
          </p:cNvPr>
          <p:cNvSpPr>
            <a:spLocks noGrp="1"/>
          </p:cNvSpPr>
          <p:nvPr>
            <p:ph type="title"/>
          </p:nvPr>
        </p:nvSpPr>
        <p:spPr/>
        <p:txBody>
          <a:bodyPr>
            <a:normAutofit/>
          </a:bodyPr>
          <a:lstStyle/>
          <a:p>
            <a:r>
              <a:rPr lang="zh-TW" altLang="en-US" b="1" dirty="0">
                <a:latin typeface="標楷體" panose="03000509000000000000" pitchFamily="65" charset="-120"/>
                <a:ea typeface="標楷體" panose="03000509000000000000" pitchFamily="65" charset="-120"/>
              </a:rPr>
              <a:t>補助項目（閩客語</a:t>
            </a:r>
            <a:r>
              <a:rPr lang="en-US" altLang="zh-TW" b="1" dirty="0">
                <a:latin typeface="標楷體" panose="03000509000000000000" pitchFamily="65" charset="-120"/>
                <a:ea typeface="標楷體" panose="03000509000000000000" pitchFamily="65" charset="-120"/>
              </a:rPr>
              <a:t>/</a:t>
            </a:r>
            <a:r>
              <a:rPr lang="zh-TW" altLang="en-US" b="1" dirty="0">
                <a:latin typeface="標楷體" panose="03000509000000000000" pitchFamily="65" charset="-120"/>
                <a:ea typeface="標楷體" panose="03000509000000000000" pitchFamily="65" charset="-120"/>
              </a:rPr>
              <a:t>臺灣手語）</a:t>
            </a:r>
          </a:p>
        </p:txBody>
      </p:sp>
      <p:grpSp>
        <p:nvGrpSpPr>
          <p:cNvPr id="9" name="组合 37">
            <a:extLst>
              <a:ext uri="{FF2B5EF4-FFF2-40B4-BE49-F238E27FC236}">
                <a16:creationId xmlns:a16="http://schemas.microsoft.com/office/drawing/2014/main" id="{33657910-2713-49A4-862D-F0B8AE1E0438}"/>
              </a:ext>
            </a:extLst>
          </p:cNvPr>
          <p:cNvGrpSpPr/>
          <p:nvPr/>
        </p:nvGrpSpPr>
        <p:grpSpPr>
          <a:xfrm>
            <a:off x="9867779" y="4212037"/>
            <a:ext cx="4787166" cy="4935456"/>
            <a:chOff x="8624579" y="3718280"/>
            <a:chExt cx="5419948" cy="5587840"/>
          </a:xfrm>
        </p:grpSpPr>
        <p:sp>
          <p:nvSpPr>
            <p:cNvPr id="10" name="椭圆 30">
              <a:extLst>
                <a:ext uri="{FF2B5EF4-FFF2-40B4-BE49-F238E27FC236}">
                  <a16:creationId xmlns:a16="http://schemas.microsoft.com/office/drawing/2014/main" id="{22CE1B0C-9BB6-425F-BE34-D8160A811AEB}"/>
                </a:ext>
              </a:extLst>
            </p:cNvPr>
            <p:cNvSpPr/>
            <p:nvPr/>
          </p:nvSpPr>
          <p:spPr>
            <a:xfrm>
              <a:off x="10399627" y="3718280"/>
              <a:ext cx="3644900" cy="3644900"/>
            </a:xfrm>
            <a:prstGeom prst="ellipse">
              <a:avLst/>
            </a:prstGeom>
            <a:solidFill>
              <a:srgbClr val="BDB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任意多边形 32">
              <a:extLst>
                <a:ext uri="{FF2B5EF4-FFF2-40B4-BE49-F238E27FC236}">
                  <a16:creationId xmlns:a16="http://schemas.microsoft.com/office/drawing/2014/main" id="{38080F1D-B00F-4138-BF92-E28291596032}"/>
                </a:ext>
              </a:extLst>
            </p:cNvPr>
            <p:cNvSpPr/>
            <p:nvPr/>
          </p:nvSpPr>
          <p:spPr>
            <a:xfrm rot="2182719">
              <a:off x="8624579" y="5813272"/>
              <a:ext cx="3489938" cy="349284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33">
              <a:extLst>
                <a:ext uri="{FF2B5EF4-FFF2-40B4-BE49-F238E27FC236}">
                  <a16:creationId xmlns:a16="http://schemas.microsoft.com/office/drawing/2014/main" id="{B3021A25-A0DE-4497-9BE4-B25C8ECD5A28}"/>
                </a:ext>
              </a:extLst>
            </p:cNvPr>
            <p:cNvSpPr/>
            <p:nvPr/>
          </p:nvSpPr>
          <p:spPr>
            <a:xfrm>
              <a:off x="9042398" y="5540730"/>
              <a:ext cx="885262" cy="88526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aphicFrame>
        <p:nvGraphicFramePr>
          <p:cNvPr id="4" name="表格 4">
            <a:extLst>
              <a:ext uri="{FF2B5EF4-FFF2-40B4-BE49-F238E27FC236}">
                <a16:creationId xmlns:a16="http://schemas.microsoft.com/office/drawing/2014/main" id="{3F2F08B0-87CE-483D-A4E3-C9803F675B16}"/>
              </a:ext>
            </a:extLst>
          </p:cNvPr>
          <p:cNvGraphicFramePr>
            <a:graphicFrameLocks noGrp="1"/>
          </p:cNvGraphicFramePr>
          <p:nvPr>
            <p:ph idx="1"/>
            <p:extLst>
              <p:ext uri="{D42A27DB-BD31-4B8C-83A1-F6EECF244321}">
                <p14:modId xmlns:p14="http://schemas.microsoft.com/office/powerpoint/2010/main" val="2338425636"/>
              </p:ext>
            </p:extLst>
          </p:nvPr>
        </p:nvGraphicFramePr>
        <p:xfrm>
          <a:off x="765289" y="1380738"/>
          <a:ext cx="10501543" cy="5222376"/>
        </p:xfrm>
        <a:graphic>
          <a:graphicData uri="http://schemas.openxmlformats.org/drawingml/2006/table">
            <a:tbl>
              <a:tblPr firstRow="1" bandRow="1">
                <a:tableStyleId>{5C22544A-7EE6-4342-B048-85BDC9FD1C3A}</a:tableStyleId>
              </a:tblPr>
              <a:tblGrid>
                <a:gridCol w="1036878">
                  <a:extLst>
                    <a:ext uri="{9D8B030D-6E8A-4147-A177-3AD203B41FA5}">
                      <a16:colId xmlns:a16="http://schemas.microsoft.com/office/drawing/2014/main" val="1896773965"/>
                    </a:ext>
                  </a:extLst>
                </a:gridCol>
                <a:gridCol w="2121763">
                  <a:extLst>
                    <a:ext uri="{9D8B030D-6E8A-4147-A177-3AD203B41FA5}">
                      <a16:colId xmlns:a16="http://schemas.microsoft.com/office/drawing/2014/main" val="289048899"/>
                    </a:ext>
                  </a:extLst>
                </a:gridCol>
                <a:gridCol w="2447634">
                  <a:extLst>
                    <a:ext uri="{9D8B030D-6E8A-4147-A177-3AD203B41FA5}">
                      <a16:colId xmlns:a16="http://schemas.microsoft.com/office/drawing/2014/main" val="328406654"/>
                    </a:ext>
                  </a:extLst>
                </a:gridCol>
                <a:gridCol w="2447634">
                  <a:extLst>
                    <a:ext uri="{9D8B030D-6E8A-4147-A177-3AD203B41FA5}">
                      <a16:colId xmlns:a16="http://schemas.microsoft.com/office/drawing/2014/main" val="233485480"/>
                    </a:ext>
                  </a:extLst>
                </a:gridCol>
                <a:gridCol w="2447634">
                  <a:extLst>
                    <a:ext uri="{9D8B030D-6E8A-4147-A177-3AD203B41FA5}">
                      <a16:colId xmlns:a16="http://schemas.microsoft.com/office/drawing/2014/main" val="3084814158"/>
                    </a:ext>
                  </a:extLst>
                </a:gridCol>
              </a:tblGrid>
              <a:tr h="488967">
                <a:tc rowSpan="2">
                  <a:txBody>
                    <a:bodyPr/>
                    <a:lstStyle/>
                    <a:p>
                      <a:pPr algn="ctr"/>
                      <a:r>
                        <a:rPr lang="zh-TW" altLang="en-US" sz="2000" dirty="0">
                          <a:latin typeface="標楷體" panose="03000509000000000000" pitchFamily="65" charset="-120"/>
                          <a:ea typeface="標楷體" panose="03000509000000000000" pitchFamily="65" charset="-120"/>
                        </a:rPr>
                        <a:t>學等</a:t>
                      </a:r>
                    </a:p>
                  </a:txBody>
                  <a:tcPr anchor="ctr"/>
                </a:tc>
                <a:tc rowSpan="2">
                  <a:txBody>
                    <a:bodyPr/>
                    <a:lstStyle/>
                    <a:p>
                      <a:pPr algn="ctr"/>
                      <a:r>
                        <a:rPr lang="zh-TW" altLang="en-US" sz="2000" dirty="0">
                          <a:latin typeface="標楷體" panose="03000509000000000000" pitchFamily="65" charset="-120"/>
                          <a:ea typeface="標楷體" panose="03000509000000000000" pitchFamily="65" charset="-120"/>
                        </a:rPr>
                        <a:t>補助類別</a:t>
                      </a:r>
                    </a:p>
                  </a:txBody>
                  <a:tcPr anchor="ctr"/>
                </a:tc>
                <a:tc gridSpan="2">
                  <a:txBody>
                    <a:bodyPr/>
                    <a:lstStyle/>
                    <a:p>
                      <a:pPr algn="ctr"/>
                      <a:r>
                        <a:rPr lang="zh-TW" altLang="en-US" sz="2000" dirty="0">
                          <a:latin typeface="標楷體" panose="03000509000000000000" pitchFamily="65" charset="-120"/>
                          <a:ea typeface="標楷體" panose="03000509000000000000" pitchFamily="65" charset="-120"/>
                        </a:rPr>
                        <a:t>一般課程</a:t>
                      </a:r>
                    </a:p>
                  </a:txBody>
                  <a:tcPr anchor="ctr"/>
                </a:tc>
                <a:tc hMerge="1">
                  <a:txBody>
                    <a:bodyPr/>
                    <a:lstStyle/>
                    <a:p>
                      <a:endParaRPr lang="zh-TW" altLang="en-US" dirty="0"/>
                    </a:p>
                  </a:txBody>
                  <a:tcPr/>
                </a:tc>
                <a:tc>
                  <a:txBody>
                    <a:bodyPr/>
                    <a:lstStyle/>
                    <a:p>
                      <a:pPr algn="ctr"/>
                      <a:r>
                        <a:rPr lang="zh-TW" altLang="en-US" sz="2000" dirty="0">
                          <a:latin typeface="標楷體" panose="03000509000000000000" pitchFamily="65" charset="-120"/>
                          <a:ea typeface="標楷體" panose="03000509000000000000" pitchFamily="65" charset="-120"/>
                        </a:rPr>
                        <a:t>直播共學</a:t>
                      </a:r>
                    </a:p>
                  </a:txBody>
                  <a:tcPr anchor="ctr"/>
                </a:tc>
                <a:extLst>
                  <a:ext uri="{0D108BD9-81ED-4DB2-BD59-A6C34878D82A}">
                    <a16:rowId xmlns:a16="http://schemas.microsoft.com/office/drawing/2014/main" val="3029848119"/>
                  </a:ext>
                </a:extLst>
              </a:tr>
              <a:tr h="488967">
                <a:tc vMerge="1">
                  <a:txBody>
                    <a:bodyPr/>
                    <a:lstStyle/>
                    <a:p>
                      <a:pPr algn="ctr"/>
                      <a:endParaRPr lang="zh-TW" altLang="en-US" sz="2000" dirty="0"/>
                    </a:p>
                  </a:txBody>
                  <a:tcPr anchor="ctr"/>
                </a:tc>
                <a:tc vMerge="1">
                  <a:txBody>
                    <a:bodyPr/>
                    <a:lstStyle/>
                    <a:p>
                      <a:pPr algn="ctr"/>
                      <a:endParaRPr lang="zh-TW" altLang="en-US" sz="2000" dirty="0"/>
                    </a:p>
                  </a:txBody>
                  <a:tcPr anchor="ctr"/>
                </a:tc>
                <a:tc>
                  <a:txBody>
                    <a:bodyPr/>
                    <a:lstStyle/>
                    <a:p>
                      <a:pPr algn="ctr"/>
                      <a:r>
                        <a:rPr lang="zh-TW" altLang="en-US" sz="2000" dirty="0">
                          <a:latin typeface="標楷體" panose="03000509000000000000" pitchFamily="65" charset="-120"/>
                          <a:ea typeface="標楷體" panose="03000509000000000000" pitchFamily="65" charset="-120"/>
                        </a:rPr>
                        <a:t>鐘點費</a:t>
                      </a:r>
                    </a:p>
                  </a:txBody>
                  <a:tcPr anchor="ctr"/>
                </a:tc>
                <a:tc>
                  <a:txBody>
                    <a:bodyPr/>
                    <a:lstStyle/>
                    <a:p>
                      <a:pPr algn="ctr"/>
                      <a:r>
                        <a:rPr lang="zh-TW" altLang="en-US" sz="2000" dirty="0">
                          <a:latin typeface="標楷體" panose="03000509000000000000" pitchFamily="65" charset="-120"/>
                          <a:ea typeface="標楷體" panose="03000509000000000000" pitchFamily="65" charset="-120"/>
                        </a:rPr>
                        <a:t>交通費</a:t>
                      </a:r>
                    </a:p>
                  </a:txBody>
                  <a:tcPr anchor="ctr"/>
                </a:tc>
                <a:tc>
                  <a:txBody>
                    <a:bodyPr/>
                    <a:lstStyle/>
                    <a:p>
                      <a:pPr algn="ctr"/>
                      <a:r>
                        <a:rPr lang="zh-TW" altLang="en-US" sz="2000" dirty="0">
                          <a:latin typeface="標楷體" panose="03000509000000000000" pitchFamily="65" charset="-120"/>
                          <a:ea typeface="標楷體" panose="03000509000000000000" pitchFamily="65" charset="-120"/>
                        </a:rPr>
                        <a:t>協同人員</a:t>
                      </a:r>
                    </a:p>
                  </a:txBody>
                  <a:tcPr anchor="ctr"/>
                </a:tc>
                <a:extLst>
                  <a:ext uri="{0D108BD9-81ED-4DB2-BD59-A6C34878D82A}">
                    <a16:rowId xmlns:a16="http://schemas.microsoft.com/office/drawing/2014/main" val="3300608747"/>
                  </a:ext>
                </a:extLst>
              </a:tr>
              <a:tr h="488967">
                <a:tc rowSpan="2">
                  <a:txBody>
                    <a:bodyPr/>
                    <a:lstStyle/>
                    <a:p>
                      <a:pPr algn="ctr"/>
                      <a:r>
                        <a:rPr lang="zh-TW" altLang="en-US" sz="2000" dirty="0">
                          <a:latin typeface="標楷體" panose="03000509000000000000" pitchFamily="65" charset="-120"/>
                          <a:ea typeface="標楷體" panose="03000509000000000000" pitchFamily="65" charset="-120"/>
                        </a:rPr>
                        <a:t>國小</a:t>
                      </a:r>
                    </a:p>
                  </a:txBody>
                  <a:tcPr anchor="ctr">
                    <a:solidFill>
                      <a:schemeClr val="accent4">
                        <a:lumMod val="20000"/>
                        <a:lumOff val="80000"/>
                      </a:schemeClr>
                    </a:solidFill>
                  </a:tcPr>
                </a:tc>
                <a:tc>
                  <a:txBody>
                    <a:bodyPr/>
                    <a:lstStyle/>
                    <a:p>
                      <a:pPr algn="ctr"/>
                      <a:r>
                        <a:rPr lang="zh-TW" altLang="en-US" sz="2000" dirty="0">
                          <a:latin typeface="標楷體" panose="03000509000000000000" pitchFamily="65" charset="-120"/>
                          <a:ea typeface="標楷體" panose="03000509000000000000" pitchFamily="65" charset="-120"/>
                        </a:rPr>
                        <a:t>教支</a:t>
                      </a:r>
                    </a:p>
                  </a:txBody>
                  <a:tcPr anchor="ctr">
                    <a:solidFill>
                      <a:schemeClr val="accent4">
                        <a:lumMod val="20000"/>
                        <a:lumOff val="80000"/>
                      </a:schemeClr>
                    </a:solidFill>
                  </a:tcPr>
                </a:tc>
                <a:tc>
                  <a:txBody>
                    <a:bodyPr/>
                    <a:lstStyle/>
                    <a:p>
                      <a:pPr algn="ctr"/>
                      <a:endParaRPr lang="zh-TW" altLang="en-US"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tc>
                  <a:txBody>
                    <a:bodyPr/>
                    <a:lstStyle/>
                    <a:p>
                      <a:pPr algn="ctr"/>
                      <a:r>
                        <a:rPr lang="en-US" altLang="zh-TW" sz="2000" dirty="0">
                          <a:latin typeface="標楷體" panose="03000509000000000000" pitchFamily="65" charset="-120"/>
                          <a:ea typeface="標楷體" panose="03000509000000000000" pitchFamily="65" charset="-120"/>
                        </a:rPr>
                        <a:t>V</a:t>
                      </a:r>
                      <a:endParaRPr lang="zh-TW" altLang="en-US"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tc>
                  <a:txBody>
                    <a:bodyPr/>
                    <a:lstStyle/>
                    <a:p>
                      <a:endParaRPr lang="zh-TW" altLang="en-US"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extLst>
                  <a:ext uri="{0D108BD9-81ED-4DB2-BD59-A6C34878D82A}">
                    <a16:rowId xmlns:a16="http://schemas.microsoft.com/office/drawing/2014/main" val="2506723504"/>
                  </a:ext>
                </a:extLst>
              </a:tr>
              <a:tr h="488967">
                <a:tc vMerge="1">
                  <a:txBody>
                    <a:bodyPr/>
                    <a:lstStyle/>
                    <a:p>
                      <a:pPr algn="ctr"/>
                      <a:endParaRPr lang="zh-TW" altLang="en-US" sz="2000" dirty="0"/>
                    </a:p>
                  </a:txBody>
                  <a:tcPr anchor="ctr"/>
                </a:tc>
                <a:tc>
                  <a:txBody>
                    <a:bodyPr/>
                    <a:lstStyle/>
                    <a:p>
                      <a:pPr algn="ctr"/>
                      <a:r>
                        <a:rPr lang="zh-TW" altLang="en-US" sz="2000" dirty="0">
                          <a:latin typeface="標楷體" panose="03000509000000000000" pitchFamily="65" charset="-120"/>
                          <a:ea typeface="標楷體" panose="03000509000000000000" pitchFamily="65" charset="-120"/>
                        </a:rPr>
                        <a:t>教師</a:t>
                      </a:r>
                    </a:p>
                  </a:txBody>
                  <a:tcPr anchor="ctr">
                    <a:solidFill>
                      <a:schemeClr val="accent4">
                        <a:lumMod val="20000"/>
                        <a:lumOff val="80000"/>
                      </a:schemeClr>
                    </a:solidFill>
                  </a:tcPr>
                </a:tc>
                <a:tc>
                  <a:txBody>
                    <a:bodyPr/>
                    <a:lstStyle/>
                    <a:p>
                      <a:pPr algn="ctr"/>
                      <a:endParaRPr lang="zh-TW" altLang="en-US"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tc>
                  <a:txBody>
                    <a:bodyPr/>
                    <a:lstStyle/>
                    <a:p>
                      <a:pPr algn="ctr"/>
                      <a:r>
                        <a:rPr lang="en-US" altLang="zh-TW" sz="2000" dirty="0">
                          <a:latin typeface="標楷體" panose="03000509000000000000" pitchFamily="65" charset="-120"/>
                          <a:ea typeface="標楷體" panose="03000509000000000000" pitchFamily="65" charset="-120"/>
                        </a:rPr>
                        <a:t>V</a:t>
                      </a:r>
                      <a:r>
                        <a:rPr lang="zh-TW" altLang="en-US" sz="2000" dirty="0">
                          <a:latin typeface="標楷體" panose="03000509000000000000" pitchFamily="65" charset="-120"/>
                          <a:ea typeface="標楷體" panose="03000509000000000000" pitchFamily="65" charset="-120"/>
                        </a:rPr>
                        <a:t>（需跨校才有）</a:t>
                      </a:r>
                    </a:p>
                  </a:txBody>
                  <a:tcPr anchor="ctr">
                    <a:solidFill>
                      <a:schemeClr val="accent4">
                        <a:lumMod val="20000"/>
                        <a:lumOff val="80000"/>
                      </a:schemeClr>
                    </a:solidFill>
                  </a:tcPr>
                </a:tc>
                <a:tc>
                  <a:txBody>
                    <a:bodyPr/>
                    <a:lstStyle/>
                    <a:p>
                      <a:endParaRPr lang="zh-TW" altLang="en-US"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extLst>
                  <a:ext uri="{0D108BD9-81ED-4DB2-BD59-A6C34878D82A}">
                    <a16:rowId xmlns:a16="http://schemas.microsoft.com/office/drawing/2014/main" val="3486133704"/>
                  </a:ext>
                </a:extLst>
              </a:tr>
              <a:tr h="488967">
                <a:tc rowSpan="2">
                  <a:txBody>
                    <a:bodyPr/>
                    <a:lstStyle/>
                    <a:p>
                      <a:pPr algn="ctr"/>
                      <a:r>
                        <a:rPr lang="zh-TW" altLang="en-US" sz="2000" dirty="0">
                          <a:latin typeface="標楷體" panose="03000509000000000000" pitchFamily="65" charset="-120"/>
                          <a:ea typeface="標楷體" panose="03000509000000000000" pitchFamily="65" charset="-120"/>
                        </a:rPr>
                        <a:t>國中</a:t>
                      </a:r>
                    </a:p>
                  </a:txBody>
                  <a:tcPr anchor="ctr">
                    <a:solidFill>
                      <a:schemeClr val="accent5">
                        <a:lumMod val="20000"/>
                        <a:lumOff val="80000"/>
                      </a:schemeClr>
                    </a:solidFill>
                  </a:tcPr>
                </a:tc>
                <a:tc>
                  <a:txBody>
                    <a:bodyPr/>
                    <a:lstStyle/>
                    <a:p>
                      <a:pPr algn="ctr"/>
                      <a:r>
                        <a:rPr lang="zh-TW" altLang="en-US" sz="2000" dirty="0">
                          <a:latin typeface="標楷體" panose="03000509000000000000" pitchFamily="65" charset="-120"/>
                          <a:ea typeface="標楷體" panose="03000509000000000000" pitchFamily="65" charset="-120"/>
                        </a:rPr>
                        <a:t>教支</a:t>
                      </a:r>
                    </a:p>
                  </a:txBody>
                  <a:tcPr anchor="ctr">
                    <a:solidFill>
                      <a:schemeClr val="accent5">
                        <a:lumMod val="20000"/>
                        <a:lumOff val="80000"/>
                      </a:schemeClr>
                    </a:solidFill>
                  </a:tcPr>
                </a:tc>
                <a:tc>
                  <a:txBody>
                    <a:bodyPr/>
                    <a:lstStyle/>
                    <a:p>
                      <a:pPr algn="ctr"/>
                      <a:r>
                        <a:rPr lang="en-US" altLang="zh-TW" sz="2000" dirty="0">
                          <a:latin typeface="標楷體" panose="03000509000000000000" pitchFamily="65" charset="-120"/>
                          <a:ea typeface="標楷體" panose="03000509000000000000" pitchFamily="65" charset="-120"/>
                        </a:rPr>
                        <a:t>V</a:t>
                      </a:r>
                      <a:endParaRPr lang="zh-TW" altLang="en-US" sz="2000" dirty="0">
                        <a:latin typeface="標楷體" panose="03000509000000000000" pitchFamily="65" charset="-120"/>
                        <a:ea typeface="標楷體" panose="03000509000000000000" pitchFamily="65" charset="-120"/>
                      </a:endParaRPr>
                    </a:p>
                  </a:txBody>
                  <a:tcPr anchor="ctr">
                    <a:solidFill>
                      <a:schemeClr val="accent5">
                        <a:lumMod val="20000"/>
                        <a:lumOff val="80000"/>
                      </a:schemeClr>
                    </a:solidFill>
                  </a:tcPr>
                </a:tc>
                <a:tc>
                  <a:txBody>
                    <a:bodyPr/>
                    <a:lstStyle/>
                    <a:p>
                      <a:pPr algn="ctr"/>
                      <a:r>
                        <a:rPr lang="en-US" altLang="zh-TW" sz="2000" dirty="0">
                          <a:latin typeface="標楷體" panose="03000509000000000000" pitchFamily="65" charset="-120"/>
                          <a:ea typeface="標楷體" panose="03000509000000000000" pitchFamily="65" charset="-120"/>
                        </a:rPr>
                        <a:t>V</a:t>
                      </a:r>
                      <a:endParaRPr lang="zh-TW" altLang="en-US" sz="2000" dirty="0">
                        <a:latin typeface="標楷體" panose="03000509000000000000" pitchFamily="65" charset="-120"/>
                        <a:ea typeface="標楷體" panose="03000509000000000000" pitchFamily="65" charset="-120"/>
                      </a:endParaRPr>
                    </a:p>
                  </a:txBody>
                  <a:tcPr anchor="ctr">
                    <a:solidFill>
                      <a:schemeClr val="accent5">
                        <a:lumMod val="20000"/>
                        <a:lumOff val="80000"/>
                      </a:schemeClr>
                    </a:solidFill>
                  </a:tcPr>
                </a:tc>
                <a:tc>
                  <a:txBody>
                    <a:bodyPr/>
                    <a:lstStyle/>
                    <a:p>
                      <a:endParaRPr lang="zh-TW" altLang="en-US" sz="2000" dirty="0">
                        <a:latin typeface="標楷體" panose="03000509000000000000" pitchFamily="65" charset="-120"/>
                        <a:ea typeface="標楷體" panose="03000509000000000000" pitchFamily="65" charset="-120"/>
                      </a:endParaRPr>
                    </a:p>
                  </a:txBody>
                  <a:tcPr anchor="ctr">
                    <a:solidFill>
                      <a:schemeClr val="accent5">
                        <a:lumMod val="20000"/>
                        <a:lumOff val="80000"/>
                      </a:schemeClr>
                    </a:solidFill>
                  </a:tcPr>
                </a:tc>
                <a:extLst>
                  <a:ext uri="{0D108BD9-81ED-4DB2-BD59-A6C34878D82A}">
                    <a16:rowId xmlns:a16="http://schemas.microsoft.com/office/drawing/2014/main" val="2181525425"/>
                  </a:ext>
                </a:extLst>
              </a:tr>
              <a:tr h="488967">
                <a:tc vMerge="1">
                  <a:txBody>
                    <a:bodyPr/>
                    <a:lstStyle/>
                    <a:p>
                      <a:pPr algn="ctr"/>
                      <a:endParaRPr lang="zh-TW" altLang="en-US" sz="2000" dirty="0"/>
                    </a:p>
                  </a:txBody>
                  <a:tcPr anchor="ctr"/>
                </a:tc>
                <a:tc>
                  <a:txBody>
                    <a:bodyPr/>
                    <a:lstStyle/>
                    <a:p>
                      <a:pPr algn="ctr"/>
                      <a:r>
                        <a:rPr lang="zh-TW" altLang="en-US" sz="2000" dirty="0">
                          <a:latin typeface="標楷體" panose="03000509000000000000" pitchFamily="65" charset="-120"/>
                          <a:ea typeface="標楷體" panose="03000509000000000000" pitchFamily="65" charset="-120"/>
                        </a:rPr>
                        <a:t>教師</a:t>
                      </a:r>
                    </a:p>
                  </a:txBody>
                  <a:tcPr anchor="ctr">
                    <a:solidFill>
                      <a:schemeClr val="accent5">
                        <a:lumMod val="20000"/>
                        <a:lumOff val="80000"/>
                      </a:schemeClr>
                    </a:solidFill>
                  </a:tcPr>
                </a:tc>
                <a:tc>
                  <a:txBody>
                    <a:bodyPr/>
                    <a:lstStyle/>
                    <a:p>
                      <a:pPr algn="ctr"/>
                      <a:r>
                        <a:rPr lang="en-US" altLang="zh-TW" sz="2000" dirty="0">
                          <a:latin typeface="標楷體" panose="03000509000000000000" pitchFamily="65" charset="-120"/>
                          <a:ea typeface="標楷體" panose="03000509000000000000" pitchFamily="65" charset="-120"/>
                        </a:rPr>
                        <a:t>V</a:t>
                      </a:r>
                      <a:endParaRPr lang="zh-TW" altLang="en-US" sz="2000" dirty="0">
                        <a:latin typeface="標楷體" panose="03000509000000000000" pitchFamily="65" charset="-120"/>
                        <a:ea typeface="標楷體" panose="03000509000000000000" pitchFamily="65" charset="-120"/>
                      </a:endParaRPr>
                    </a:p>
                  </a:txBody>
                  <a:tcPr anchor="ct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000" dirty="0">
                          <a:latin typeface="標楷體" panose="03000509000000000000" pitchFamily="65" charset="-120"/>
                          <a:ea typeface="標楷體" panose="03000509000000000000" pitchFamily="65" charset="-120"/>
                        </a:rPr>
                        <a:t>V</a:t>
                      </a:r>
                      <a:r>
                        <a:rPr lang="zh-TW" altLang="en-US" sz="2000" dirty="0">
                          <a:latin typeface="標楷體" panose="03000509000000000000" pitchFamily="65" charset="-120"/>
                          <a:ea typeface="標楷體" panose="03000509000000000000" pitchFamily="65" charset="-120"/>
                        </a:rPr>
                        <a:t>（需跨校才有）</a:t>
                      </a:r>
                    </a:p>
                  </a:txBody>
                  <a:tcPr anchor="ctr">
                    <a:solidFill>
                      <a:schemeClr val="accent5">
                        <a:lumMod val="20000"/>
                        <a:lumOff val="80000"/>
                      </a:schemeClr>
                    </a:solidFill>
                  </a:tcPr>
                </a:tc>
                <a:tc>
                  <a:txBody>
                    <a:bodyPr/>
                    <a:lstStyle/>
                    <a:p>
                      <a:endParaRPr lang="en-US" altLang="zh-TW" sz="2000" dirty="0">
                        <a:latin typeface="標楷體" panose="03000509000000000000" pitchFamily="65" charset="-120"/>
                        <a:ea typeface="標楷體" panose="03000509000000000000" pitchFamily="65" charset="-120"/>
                      </a:endParaRPr>
                    </a:p>
                  </a:txBody>
                  <a:tcPr anchor="ctr">
                    <a:solidFill>
                      <a:schemeClr val="accent5">
                        <a:lumMod val="20000"/>
                        <a:lumOff val="80000"/>
                      </a:schemeClr>
                    </a:solidFill>
                  </a:tcPr>
                </a:tc>
                <a:extLst>
                  <a:ext uri="{0D108BD9-81ED-4DB2-BD59-A6C34878D82A}">
                    <a16:rowId xmlns:a16="http://schemas.microsoft.com/office/drawing/2014/main" val="333039569"/>
                  </a:ext>
                </a:extLst>
              </a:tr>
              <a:tr h="488967">
                <a:tc rowSpan="2">
                  <a:txBody>
                    <a:bodyPr/>
                    <a:lstStyle/>
                    <a:p>
                      <a:pPr algn="ctr"/>
                      <a:r>
                        <a:rPr lang="zh-TW" altLang="en-US" sz="2000" dirty="0">
                          <a:latin typeface="標楷體" panose="03000509000000000000" pitchFamily="65" charset="-120"/>
                          <a:ea typeface="標楷體" panose="03000509000000000000" pitchFamily="65" charset="-120"/>
                        </a:rPr>
                        <a:t>高中</a:t>
                      </a:r>
                    </a:p>
                  </a:txBody>
                  <a:tcPr anchor="ctr">
                    <a:solidFill>
                      <a:schemeClr val="accent4">
                        <a:lumMod val="20000"/>
                        <a:lumOff val="80000"/>
                      </a:schemeClr>
                    </a:solidFill>
                  </a:tcPr>
                </a:tc>
                <a:tc>
                  <a:txBody>
                    <a:bodyPr/>
                    <a:lstStyle/>
                    <a:p>
                      <a:pPr algn="ctr"/>
                      <a:r>
                        <a:rPr lang="zh-TW" altLang="en-US" sz="2000" dirty="0">
                          <a:latin typeface="標楷體" panose="03000509000000000000" pitchFamily="65" charset="-120"/>
                          <a:ea typeface="標楷體" panose="03000509000000000000" pitchFamily="65" charset="-120"/>
                        </a:rPr>
                        <a:t>教支</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退休教師</a:t>
                      </a:r>
                    </a:p>
                  </a:txBody>
                  <a:tcPr anchor="ctr">
                    <a:solidFill>
                      <a:schemeClr val="accent4">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000" dirty="0">
                          <a:latin typeface="標楷體" panose="03000509000000000000" pitchFamily="65" charset="-120"/>
                          <a:ea typeface="標楷體" panose="03000509000000000000" pitchFamily="65" charset="-120"/>
                        </a:rPr>
                        <a:t>V</a:t>
                      </a:r>
                      <a:endParaRPr lang="zh-TW" altLang="en-US"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000" dirty="0">
                          <a:latin typeface="標楷體" panose="03000509000000000000" pitchFamily="65" charset="-120"/>
                          <a:ea typeface="標楷體" panose="03000509000000000000" pitchFamily="65" charset="-120"/>
                        </a:rPr>
                        <a:t>V</a:t>
                      </a:r>
                      <a:endParaRPr lang="zh-TW" altLang="en-US"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tc>
                  <a:txBody>
                    <a:bodyPr/>
                    <a:lstStyle/>
                    <a:p>
                      <a:endParaRPr lang="en-US" altLang="zh-TW"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extLst>
                  <a:ext uri="{0D108BD9-81ED-4DB2-BD59-A6C34878D82A}">
                    <a16:rowId xmlns:a16="http://schemas.microsoft.com/office/drawing/2014/main" val="3294997304"/>
                  </a:ext>
                </a:extLst>
              </a:tr>
              <a:tr h="488967">
                <a:tc vMerge="1">
                  <a:txBody>
                    <a:bodyPr/>
                    <a:lstStyle/>
                    <a:p>
                      <a:pPr algn="ctr"/>
                      <a:endParaRPr lang="zh-TW" altLang="en-US" sz="2000" dirty="0"/>
                    </a:p>
                  </a:txBody>
                  <a:tcPr anchor="ctr">
                    <a:solidFill>
                      <a:schemeClr val="accent5">
                        <a:lumMod val="20000"/>
                        <a:lumOff val="80000"/>
                      </a:schemeClr>
                    </a:solidFill>
                  </a:tcPr>
                </a:tc>
                <a:tc>
                  <a:txBody>
                    <a:bodyPr/>
                    <a:lstStyle/>
                    <a:p>
                      <a:pPr algn="ctr"/>
                      <a:r>
                        <a:rPr lang="zh-TW" altLang="en-US" sz="2000" dirty="0">
                          <a:latin typeface="標楷體" panose="03000509000000000000" pitchFamily="65" charset="-120"/>
                          <a:ea typeface="標楷體" panose="03000509000000000000" pitchFamily="65" charset="-120"/>
                        </a:rPr>
                        <a:t>教師</a:t>
                      </a:r>
                    </a:p>
                  </a:txBody>
                  <a:tcPr anchor="ctr">
                    <a:solidFill>
                      <a:schemeClr val="accent4">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000" dirty="0">
                          <a:latin typeface="標楷體" panose="03000509000000000000" pitchFamily="65" charset="-120"/>
                          <a:ea typeface="標楷體" panose="03000509000000000000" pitchFamily="65" charset="-120"/>
                        </a:rPr>
                        <a:t>V</a:t>
                      </a:r>
                      <a:endParaRPr lang="zh-TW" altLang="en-US"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000" dirty="0">
                          <a:latin typeface="標楷體" panose="03000509000000000000" pitchFamily="65" charset="-120"/>
                          <a:ea typeface="標楷體" panose="03000509000000000000" pitchFamily="65" charset="-120"/>
                        </a:rPr>
                        <a:t>V</a:t>
                      </a:r>
                      <a:r>
                        <a:rPr lang="zh-TW" altLang="en-US" sz="2000" dirty="0">
                          <a:latin typeface="標楷體" panose="03000509000000000000" pitchFamily="65" charset="-120"/>
                          <a:ea typeface="標楷體" panose="03000509000000000000" pitchFamily="65" charset="-120"/>
                        </a:rPr>
                        <a:t>（需跨校才有）</a:t>
                      </a:r>
                    </a:p>
                  </a:txBody>
                  <a:tcPr anchor="ctr">
                    <a:solidFill>
                      <a:schemeClr val="accent4">
                        <a:lumMod val="20000"/>
                        <a:lumOff val="80000"/>
                      </a:schemeClr>
                    </a:solidFill>
                  </a:tcPr>
                </a:tc>
                <a:tc>
                  <a:txBody>
                    <a:bodyPr/>
                    <a:lstStyle/>
                    <a:p>
                      <a:endParaRPr lang="en-US" altLang="zh-TW"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extLst>
                  <a:ext uri="{0D108BD9-81ED-4DB2-BD59-A6C34878D82A}">
                    <a16:rowId xmlns:a16="http://schemas.microsoft.com/office/drawing/2014/main" val="201267244"/>
                  </a:ext>
                </a:extLst>
              </a:tr>
              <a:tr h="1136232">
                <a:tc gridSpan="5">
                  <a:txBody>
                    <a:bodyPr/>
                    <a:lstStyle/>
                    <a:p>
                      <a:pPr marL="342900" indent="-342900">
                        <a:buFont typeface="+mj-lt"/>
                        <a:buAutoNum type="arabicPeriod"/>
                      </a:pPr>
                      <a:r>
                        <a:rPr lang="zh-TW" altLang="en-US" sz="2000" dirty="0">
                          <a:solidFill>
                            <a:srgbClr val="CC0099"/>
                          </a:solidFill>
                          <a:latin typeface="標楷體" panose="03000509000000000000" pitchFamily="65" charset="-120"/>
                          <a:ea typeface="標楷體" panose="03000509000000000000" pitchFamily="65" charset="-120"/>
                        </a:rPr>
                        <a:t>國小不補助鐘點費</a:t>
                      </a:r>
                      <a:r>
                        <a:rPr lang="zh-TW" altLang="en-US" sz="2000" dirty="0">
                          <a:latin typeface="標楷體" panose="03000509000000000000" pitchFamily="65" charset="-120"/>
                          <a:ea typeface="標楷體" panose="03000509000000000000" pitchFamily="65" charset="-120"/>
                        </a:rPr>
                        <a:t>，國教署已由</a:t>
                      </a:r>
                      <a:r>
                        <a:rPr lang="zh-TW" altLang="en-US" sz="2000" dirty="0">
                          <a:solidFill>
                            <a:srgbClr val="CC0099"/>
                          </a:solidFill>
                          <a:latin typeface="標楷體" panose="03000509000000000000" pitchFamily="65" charset="-120"/>
                          <a:ea typeface="標楷體" panose="03000509000000000000" pitchFamily="65" charset="-120"/>
                        </a:rPr>
                        <a:t>其他</a:t>
                      </a:r>
                      <a:r>
                        <a:rPr lang="zh-TW" altLang="en-US" sz="2000" dirty="0">
                          <a:latin typeface="標楷體" panose="03000509000000000000" pitchFamily="65" charset="-120"/>
                          <a:ea typeface="標楷體" panose="03000509000000000000" pitchFamily="65" charset="-120"/>
                        </a:rPr>
                        <a:t>費用補助。</a:t>
                      </a:r>
                      <a:endParaRPr lang="en-US" altLang="zh-TW" sz="2000" dirty="0">
                        <a:latin typeface="標楷體" panose="03000509000000000000" pitchFamily="65" charset="-120"/>
                        <a:ea typeface="標楷體" panose="03000509000000000000" pitchFamily="65" charset="-120"/>
                      </a:endParaRPr>
                    </a:p>
                    <a:p>
                      <a:pPr marL="342900" indent="-342900">
                        <a:buFont typeface="+mj-lt"/>
                        <a:buAutoNum type="arabicPeriod"/>
                      </a:pPr>
                      <a:r>
                        <a:rPr lang="zh-TW" altLang="en-US" sz="2000" dirty="0">
                          <a:latin typeface="標楷體" panose="03000509000000000000" pitchFamily="65" charset="-120"/>
                          <a:ea typeface="標楷體" panose="03000509000000000000" pitchFamily="65" charset="-120"/>
                        </a:rPr>
                        <a:t>直播共學協同人員若由校內教師擔任，只能以超鐘點方式辦理，不能算在基本鐘點內。</a:t>
                      </a:r>
                      <a:endParaRPr lang="en-US" altLang="zh-TW" sz="2000" dirty="0">
                        <a:latin typeface="標楷體" panose="03000509000000000000" pitchFamily="65" charset="-120"/>
                        <a:ea typeface="標楷體" panose="03000509000000000000" pitchFamily="65" charset="-120"/>
                      </a:endParaRPr>
                    </a:p>
                    <a:p>
                      <a:pPr marL="342900" indent="-342900">
                        <a:buFont typeface="+mj-lt"/>
                        <a:buAutoNum type="arabicPeriod"/>
                      </a:pPr>
                      <a:r>
                        <a:rPr lang="zh-TW" altLang="en-US" sz="2000" dirty="0">
                          <a:latin typeface="標楷體" panose="03000509000000000000" pitchFamily="65" charset="-120"/>
                          <a:ea typeface="標楷體" panose="03000509000000000000" pitchFamily="65" charset="-120"/>
                        </a:rPr>
                        <a:t>協同人員鐘點費依國中小教師鐘點費辦理。</a:t>
                      </a:r>
                      <a:endParaRPr lang="en-US" altLang="zh-TW" sz="2000" dirty="0">
                        <a:latin typeface="標楷體" panose="03000509000000000000" pitchFamily="65" charset="-120"/>
                        <a:ea typeface="標楷體" panose="03000509000000000000" pitchFamily="65" charset="-120"/>
                      </a:endParaRPr>
                    </a:p>
                    <a:p>
                      <a:pPr marL="342900" indent="-342900">
                        <a:buFont typeface="+mj-lt"/>
                        <a:buAutoNum type="arabicPeriod"/>
                      </a:pPr>
                      <a:r>
                        <a:rPr lang="zh-TW" altLang="en-US" sz="2000" dirty="0">
                          <a:latin typeface="標楷體" panose="03000509000000000000" pitchFamily="65" charset="-120"/>
                          <a:ea typeface="標楷體" panose="03000509000000000000" pitchFamily="65" charset="-120"/>
                        </a:rPr>
                        <a:t>國中鐘點費</a:t>
                      </a:r>
                      <a:r>
                        <a:rPr lang="en-US" altLang="zh-TW" sz="2000" dirty="0">
                          <a:latin typeface="標楷體" panose="03000509000000000000" pitchFamily="65" charset="-120"/>
                          <a:ea typeface="標楷體" panose="03000509000000000000" pitchFamily="65" charset="-120"/>
                        </a:rPr>
                        <a:t>378</a:t>
                      </a:r>
                      <a:r>
                        <a:rPr lang="zh-TW" altLang="en-US" sz="2000" dirty="0">
                          <a:latin typeface="標楷體" panose="03000509000000000000" pitchFamily="65" charset="-120"/>
                          <a:ea typeface="標楷體" panose="03000509000000000000" pitchFamily="65" charset="-120"/>
                        </a:rPr>
                        <a:t>元，高中附設國中部若上課時間與高中相同，則鐘點費比照高中部</a:t>
                      </a:r>
                      <a:r>
                        <a:rPr lang="en-US" altLang="zh-TW" sz="2000" dirty="0">
                          <a:latin typeface="標楷體" panose="03000509000000000000" pitchFamily="65" charset="-120"/>
                          <a:ea typeface="標楷體" panose="03000509000000000000" pitchFamily="65" charset="-120"/>
                        </a:rPr>
                        <a:t>420</a:t>
                      </a:r>
                      <a:r>
                        <a:rPr lang="zh-TW" altLang="en-US" sz="2000" dirty="0">
                          <a:latin typeface="標楷體" panose="03000509000000000000" pitchFamily="65" charset="-120"/>
                          <a:ea typeface="標楷體" panose="03000509000000000000" pitchFamily="65" charset="-120"/>
                        </a:rPr>
                        <a:t>元。</a:t>
                      </a:r>
                      <a:endParaRPr lang="en-US" altLang="zh-TW" sz="2000" dirty="0">
                        <a:latin typeface="標楷體" panose="03000509000000000000" pitchFamily="65" charset="-120"/>
                        <a:ea typeface="標楷體" panose="03000509000000000000" pitchFamily="65" charset="-120"/>
                      </a:endParaRPr>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2917494135"/>
                  </a:ext>
                </a:extLst>
              </a:tr>
            </a:tbl>
          </a:graphicData>
        </a:graphic>
      </p:graphicFrame>
    </p:spTree>
    <p:extLst>
      <p:ext uri="{BB962C8B-B14F-4D97-AF65-F5344CB8AC3E}">
        <p14:creationId xmlns:p14="http://schemas.microsoft.com/office/powerpoint/2010/main" val="976302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36">
            <a:extLst>
              <a:ext uri="{FF2B5EF4-FFF2-40B4-BE49-F238E27FC236}">
                <a16:creationId xmlns:a16="http://schemas.microsoft.com/office/drawing/2014/main" id="{56FB20A8-5BC5-4EEE-95E8-A4343AB64F06}"/>
              </a:ext>
            </a:extLst>
          </p:cNvPr>
          <p:cNvGrpSpPr/>
          <p:nvPr/>
        </p:nvGrpSpPr>
        <p:grpSpPr>
          <a:xfrm>
            <a:off x="-1528179" y="-1960074"/>
            <a:ext cx="4474640" cy="3920148"/>
            <a:chOff x="-1308099" y="-978936"/>
            <a:chExt cx="5066112" cy="4438327"/>
          </a:xfrm>
        </p:grpSpPr>
        <p:sp>
          <p:nvSpPr>
            <p:cNvPr id="6" name="椭圆 22">
              <a:extLst>
                <a:ext uri="{FF2B5EF4-FFF2-40B4-BE49-F238E27FC236}">
                  <a16:creationId xmlns:a16="http://schemas.microsoft.com/office/drawing/2014/main" id="{E5446DDF-1326-4E7F-939C-1A77A55F6D81}"/>
                </a:ext>
              </a:extLst>
            </p:cNvPr>
            <p:cNvSpPr/>
            <p:nvPr/>
          </p:nvSpPr>
          <p:spPr>
            <a:xfrm>
              <a:off x="-1308099" y="-978936"/>
              <a:ext cx="3644900" cy="3644900"/>
            </a:xfrm>
            <a:prstGeom prst="ellipse">
              <a:avLst/>
            </a:prstGeom>
            <a:solidFill>
              <a:srgbClr val="BDB0C2">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任意多边形 21">
              <a:extLst>
                <a:ext uri="{FF2B5EF4-FFF2-40B4-BE49-F238E27FC236}">
                  <a16:creationId xmlns:a16="http://schemas.microsoft.com/office/drawing/2014/main" id="{560E9B69-9744-4C9D-B09F-B1BE92EEE793}"/>
                </a:ext>
              </a:extLst>
            </p:cNvPr>
            <p:cNvSpPr/>
            <p:nvPr/>
          </p:nvSpPr>
          <p:spPr>
            <a:xfrm rot="2182719">
              <a:off x="1191184" y="-690123"/>
              <a:ext cx="2566829" cy="2568970"/>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椭圆 29">
              <a:extLst>
                <a:ext uri="{FF2B5EF4-FFF2-40B4-BE49-F238E27FC236}">
                  <a16:creationId xmlns:a16="http://schemas.microsoft.com/office/drawing/2014/main" id="{4944D58C-96AD-407A-AB35-3A50E4A26D01}"/>
                </a:ext>
              </a:extLst>
            </p:cNvPr>
            <p:cNvSpPr/>
            <p:nvPr/>
          </p:nvSpPr>
          <p:spPr>
            <a:xfrm>
              <a:off x="-675001" y="2187489"/>
              <a:ext cx="1271902" cy="127190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 name="標題 1">
            <a:extLst>
              <a:ext uri="{FF2B5EF4-FFF2-40B4-BE49-F238E27FC236}">
                <a16:creationId xmlns:a16="http://schemas.microsoft.com/office/drawing/2014/main" id="{0EC0285D-4BC8-4214-B430-21A6FD1E9480}"/>
              </a:ext>
            </a:extLst>
          </p:cNvPr>
          <p:cNvSpPr>
            <a:spLocks noGrp="1"/>
          </p:cNvSpPr>
          <p:nvPr>
            <p:ph type="title"/>
          </p:nvPr>
        </p:nvSpPr>
        <p:spPr>
          <a:xfrm>
            <a:off x="1077897" y="191772"/>
            <a:ext cx="10515600" cy="1325563"/>
          </a:xfrm>
        </p:spPr>
        <p:txBody>
          <a:bodyPr>
            <a:normAutofit/>
          </a:bodyPr>
          <a:lstStyle/>
          <a:p>
            <a:r>
              <a:rPr lang="zh-TW" altLang="en-US" b="1" dirty="0">
                <a:latin typeface="標楷體" panose="03000509000000000000" pitchFamily="65" charset="-120"/>
                <a:ea typeface="標楷體" panose="03000509000000000000" pitchFamily="65" charset="-120"/>
              </a:rPr>
              <a:t>補助項目（原住民語）</a:t>
            </a:r>
          </a:p>
        </p:txBody>
      </p:sp>
      <p:sp>
        <p:nvSpPr>
          <p:cNvPr id="3" name="內容版面配置區 2">
            <a:extLst>
              <a:ext uri="{FF2B5EF4-FFF2-40B4-BE49-F238E27FC236}">
                <a16:creationId xmlns:a16="http://schemas.microsoft.com/office/drawing/2014/main" id="{DAC3DA6A-AE91-44FB-8075-E9CC332B82B2}"/>
              </a:ext>
            </a:extLst>
          </p:cNvPr>
          <p:cNvSpPr>
            <a:spLocks noGrp="1"/>
          </p:cNvSpPr>
          <p:nvPr>
            <p:ph idx="1"/>
          </p:nvPr>
        </p:nvSpPr>
        <p:spPr/>
        <p:txBody>
          <a:bodyPr/>
          <a:lstStyle/>
          <a:p>
            <a:endParaRPr lang="zh-TW" altLang="en-US" dirty="0"/>
          </a:p>
        </p:txBody>
      </p:sp>
      <p:grpSp>
        <p:nvGrpSpPr>
          <p:cNvPr id="9" name="组合 37">
            <a:extLst>
              <a:ext uri="{FF2B5EF4-FFF2-40B4-BE49-F238E27FC236}">
                <a16:creationId xmlns:a16="http://schemas.microsoft.com/office/drawing/2014/main" id="{0A77B886-E5D6-47B9-8F7D-D8F90947D523}"/>
              </a:ext>
            </a:extLst>
          </p:cNvPr>
          <p:cNvGrpSpPr/>
          <p:nvPr/>
        </p:nvGrpSpPr>
        <p:grpSpPr>
          <a:xfrm>
            <a:off x="9867779" y="4212037"/>
            <a:ext cx="4787166" cy="4935456"/>
            <a:chOff x="8624579" y="3718280"/>
            <a:chExt cx="5419948" cy="5587840"/>
          </a:xfrm>
        </p:grpSpPr>
        <p:sp>
          <p:nvSpPr>
            <p:cNvPr id="10" name="椭圆 30">
              <a:extLst>
                <a:ext uri="{FF2B5EF4-FFF2-40B4-BE49-F238E27FC236}">
                  <a16:creationId xmlns:a16="http://schemas.microsoft.com/office/drawing/2014/main" id="{711D4934-AC76-46AC-A26F-2E7694DF6D47}"/>
                </a:ext>
              </a:extLst>
            </p:cNvPr>
            <p:cNvSpPr/>
            <p:nvPr/>
          </p:nvSpPr>
          <p:spPr>
            <a:xfrm>
              <a:off x="10399627" y="3718280"/>
              <a:ext cx="3644900" cy="3644900"/>
            </a:xfrm>
            <a:prstGeom prst="ellipse">
              <a:avLst/>
            </a:prstGeom>
            <a:solidFill>
              <a:srgbClr val="BDB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任意多边形 32">
              <a:extLst>
                <a:ext uri="{FF2B5EF4-FFF2-40B4-BE49-F238E27FC236}">
                  <a16:creationId xmlns:a16="http://schemas.microsoft.com/office/drawing/2014/main" id="{0EA24F81-FF19-4591-972E-FD8BD09D5D51}"/>
                </a:ext>
              </a:extLst>
            </p:cNvPr>
            <p:cNvSpPr/>
            <p:nvPr/>
          </p:nvSpPr>
          <p:spPr>
            <a:xfrm rot="2182719">
              <a:off x="8624579" y="5813272"/>
              <a:ext cx="3489938" cy="349284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33">
              <a:extLst>
                <a:ext uri="{FF2B5EF4-FFF2-40B4-BE49-F238E27FC236}">
                  <a16:creationId xmlns:a16="http://schemas.microsoft.com/office/drawing/2014/main" id="{E4E0732E-E74A-4BF2-9E50-BFC977BCE528}"/>
                </a:ext>
              </a:extLst>
            </p:cNvPr>
            <p:cNvSpPr/>
            <p:nvPr/>
          </p:nvSpPr>
          <p:spPr>
            <a:xfrm>
              <a:off x="9042398" y="5540730"/>
              <a:ext cx="885262" cy="88526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aphicFrame>
        <p:nvGraphicFramePr>
          <p:cNvPr id="4" name="表格 4">
            <a:extLst>
              <a:ext uri="{FF2B5EF4-FFF2-40B4-BE49-F238E27FC236}">
                <a16:creationId xmlns:a16="http://schemas.microsoft.com/office/drawing/2014/main" id="{D86AA376-F47D-49CA-B3BA-DCD5734FE595}"/>
              </a:ext>
            </a:extLst>
          </p:cNvPr>
          <p:cNvGraphicFramePr>
            <a:graphicFrameLocks/>
          </p:cNvGraphicFramePr>
          <p:nvPr>
            <p:extLst>
              <p:ext uri="{D42A27DB-BD31-4B8C-83A1-F6EECF244321}">
                <p14:modId xmlns:p14="http://schemas.microsoft.com/office/powerpoint/2010/main" val="2414920368"/>
              </p:ext>
            </p:extLst>
          </p:nvPr>
        </p:nvGraphicFramePr>
        <p:xfrm>
          <a:off x="690879" y="1224908"/>
          <a:ext cx="10662921" cy="5477854"/>
        </p:xfrm>
        <a:graphic>
          <a:graphicData uri="http://schemas.openxmlformats.org/drawingml/2006/table">
            <a:tbl>
              <a:tblPr firstRow="1" bandRow="1">
                <a:tableStyleId>{5C22544A-7EE6-4342-B048-85BDC9FD1C3A}</a:tableStyleId>
              </a:tblPr>
              <a:tblGrid>
                <a:gridCol w="1422006">
                  <a:extLst>
                    <a:ext uri="{9D8B030D-6E8A-4147-A177-3AD203B41FA5}">
                      <a16:colId xmlns:a16="http://schemas.microsoft.com/office/drawing/2014/main" val="1896773965"/>
                    </a:ext>
                  </a:extLst>
                </a:gridCol>
                <a:gridCol w="2235594">
                  <a:extLst>
                    <a:ext uri="{9D8B030D-6E8A-4147-A177-3AD203B41FA5}">
                      <a16:colId xmlns:a16="http://schemas.microsoft.com/office/drawing/2014/main" val="289048899"/>
                    </a:ext>
                  </a:extLst>
                </a:gridCol>
                <a:gridCol w="2335107">
                  <a:extLst>
                    <a:ext uri="{9D8B030D-6E8A-4147-A177-3AD203B41FA5}">
                      <a16:colId xmlns:a16="http://schemas.microsoft.com/office/drawing/2014/main" val="328406654"/>
                    </a:ext>
                  </a:extLst>
                </a:gridCol>
                <a:gridCol w="2335107">
                  <a:extLst>
                    <a:ext uri="{9D8B030D-6E8A-4147-A177-3AD203B41FA5}">
                      <a16:colId xmlns:a16="http://schemas.microsoft.com/office/drawing/2014/main" val="233485480"/>
                    </a:ext>
                  </a:extLst>
                </a:gridCol>
                <a:gridCol w="2335107">
                  <a:extLst>
                    <a:ext uri="{9D8B030D-6E8A-4147-A177-3AD203B41FA5}">
                      <a16:colId xmlns:a16="http://schemas.microsoft.com/office/drawing/2014/main" val="3084814158"/>
                    </a:ext>
                  </a:extLst>
                </a:gridCol>
              </a:tblGrid>
              <a:tr h="606731">
                <a:tc rowSpan="2">
                  <a:txBody>
                    <a:bodyPr/>
                    <a:lstStyle/>
                    <a:p>
                      <a:pPr algn="ctr"/>
                      <a:r>
                        <a:rPr lang="zh-TW" altLang="en-US" sz="2000" dirty="0">
                          <a:latin typeface="標楷體" panose="03000509000000000000" pitchFamily="65" charset="-120"/>
                          <a:ea typeface="標楷體" panose="03000509000000000000" pitchFamily="65" charset="-120"/>
                        </a:rPr>
                        <a:t>學等</a:t>
                      </a:r>
                    </a:p>
                  </a:txBody>
                  <a:tcPr anchor="ctr"/>
                </a:tc>
                <a:tc rowSpan="2">
                  <a:txBody>
                    <a:bodyPr/>
                    <a:lstStyle/>
                    <a:p>
                      <a:pPr algn="ctr"/>
                      <a:r>
                        <a:rPr lang="zh-TW" altLang="en-US" sz="2000" dirty="0">
                          <a:latin typeface="標楷體" panose="03000509000000000000" pitchFamily="65" charset="-120"/>
                          <a:ea typeface="標楷體" panose="03000509000000000000" pitchFamily="65" charset="-120"/>
                        </a:rPr>
                        <a:t>補助類別</a:t>
                      </a:r>
                    </a:p>
                  </a:txBody>
                  <a:tcPr anchor="ctr"/>
                </a:tc>
                <a:tc gridSpan="2">
                  <a:txBody>
                    <a:bodyPr/>
                    <a:lstStyle/>
                    <a:p>
                      <a:pPr algn="ctr"/>
                      <a:r>
                        <a:rPr lang="zh-TW" altLang="en-US" sz="2000" dirty="0">
                          <a:latin typeface="標楷體" panose="03000509000000000000" pitchFamily="65" charset="-120"/>
                          <a:ea typeface="標楷體" panose="03000509000000000000" pitchFamily="65" charset="-120"/>
                        </a:rPr>
                        <a:t>一般課程</a:t>
                      </a:r>
                    </a:p>
                  </a:txBody>
                  <a:tcPr anchor="ctr"/>
                </a:tc>
                <a:tc hMerge="1">
                  <a:txBody>
                    <a:bodyPr/>
                    <a:lstStyle/>
                    <a:p>
                      <a:endParaRPr lang="zh-TW" altLang="en-US" dirty="0"/>
                    </a:p>
                  </a:txBody>
                  <a:tcPr/>
                </a:tc>
                <a:tc>
                  <a:txBody>
                    <a:bodyPr/>
                    <a:lstStyle/>
                    <a:p>
                      <a:pPr algn="ctr"/>
                      <a:r>
                        <a:rPr lang="zh-TW" altLang="en-US" sz="2000" dirty="0">
                          <a:latin typeface="標楷體" panose="03000509000000000000" pitchFamily="65" charset="-120"/>
                          <a:ea typeface="標楷體" panose="03000509000000000000" pitchFamily="65" charset="-120"/>
                        </a:rPr>
                        <a:t>直播共學</a:t>
                      </a:r>
                    </a:p>
                  </a:txBody>
                  <a:tcPr anchor="ctr"/>
                </a:tc>
                <a:extLst>
                  <a:ext uri="{0D108BD9-81ED-4DB2-BD59-A6C34878D82A}">
                    <a16:rowId xmlns:a16="http://schemas.microsoft.com/office/drawing/2014/main" val="3029848119"/>
                  </a:ext>
                </a:extLst>
              </a:tr>
              <a:tr h="606731">
                <a:tc vMerge="1">
                  <a:txBody>
                    <a:bodyPr/>
                    <a:lstStyle/>
                    <a:p>
                      <a:pPr algn="ctr"/>
                      <a:endParaRPr lang="zh-TW" altLang="en-US" dirty="0"/>
                    </a:p>
                  </a:txBody>
                  <a:tcPr anchor="ctr"/>
                </a:tc>
                <a:tc vMerge="1">
                  <a:txBody>
                    <a:bodyPr/>
                    <a:lstStyle/>
                    <a:p>
                      <a:pPr algn="ctr"/>
                      <a:endParaRPr lang="zh-TW" altLang="en-US" dirty="0"/>
                    </a:p>
                  </a:txBody>
                  <a:tcPr anchor="ctr"/>
                </a:tc>
                <a:tc>
                  <a:txBody>
                    <a:bodyPr/>
                    <a:lstStyle/>
                    <a:p>
                      <a:pPr algn="ctr"/>
                      <a:r>
                        <a:rPr lang="zh-TW" altLang="en-US" sz="2000" dirty="0">
                          <a:latin typeface="標楷體" panose="03000509000000000000" pitchFamily="65" charset="-120"/>
                          <a:ea typeface="標楷體" panose="03000509000000000000" pitchFamily="65" charset="-120"/>
                        </a:rPr>
                        <a:t>鐘點費</a:t>
                      </a:r>
                    </a:p>
                  </a:txBody>
                  <a:tcPr anchor="ctr"/>
                </a:tc>
                <a:tc>
                  <a:txBody>
                    <a:bodyPr/>
                    <a:lstStyle/>
                    <a:p>
                      <a:pPr algn="ctr"/>
                      <a:r>
                        <a:rPr lang="zh-TW" altLang="en-US" sz="2000" dirty="0">
                          <a:latin typeface="標楷體" panose="03000509000000000000" pitchFamily="65" charset="-120"/>
                          <a:ea typeface="標楷體" panose="03000509000000000000" pitchFamily="65" charset="-120"/>
                        </a:rPr>
                        <a:t>交通費</a:t>
                      </a:r>
                    </a:p>
                  </a:txBody>
                  <a:tcPr anchor="ctr"/>
                </a:tc>
                <a:tc>
                  <a:txBody>
                    <a:bodyPr/>
                    <a:lstStyle/>
                    <a:p>
                      <a:pPr algn="ctr"/>
                      <a:r>
                        <a:rPr lang="zh-TW" altLang="en-US" sz="2000" dirty="0">
                          <a:latin typeface="標楷體" panose="03000509000000000000" pitchFamily="65" charset="-120"/>
                          <a:ea typeface="標楷體" panose="03000509000000000000" pitchFamily="65" charset="-120"/>
                        </a:rPr>
                        <a:t>協同人員</a:t>
                      </a:r>
                    </a:p>
                  </a:txBody>
                  <a:tcPr anchor="ctr"/>
                </a:tc>
                <a:extLst>
                  <a:ext uri="{0D108BD9-81ED-4DB2-BD59-A6C34878D82A}">
                    <a16:rowId xmlns:a16="http://schemas.microsoft.com/office/drawing/2014/main" val="3300608747"/>
                  </a:ext>
                </a:extLst>
              </a:tr>
              <a:tr h="558332">
                <a:tc rowSpan="2">
                  <a:txBody>
                    <a:bodyPr/>
                    <a:lstStyle/>
                    <a:p>
                      <a:pPr algn="ctr"/>
                      <a:r>
                        <a:rPr lang="zh-TW" altLang="en-US" sz="2000" dirty="0">
                          <a:latin typeface="標楷體" panose="03000509000000000000" pitchFamily="65" charset="-120"/>
                          <a:ea typeface="標楷體" panose="03000509000000000000" pitchFamily="65" charset="-120"/>
                        </a:rPr>
                        <a:t>國小</a:t>
                      </a:r>
                    </a:p>
                  </a:txBody>
                  <a:tcPr anchor="ctr">
                    <a:solidFill>
                      <a:schemeClr val="accent4">
                        <a:lumMod val="20000"/>
                        <a:lumOff val="80000"/>
                      </a:schemeClr>
                    </a:solidFill>
                  </a:tcPr>
                </a:tc>
                <a:tc>
                  <a:txBody>
                    <a:bodyPr/>
                    <a:lstStyle/>
                    <a:p>
                      <a:pPr algn="ctr"/>
                      <a:r>
                        <a:rPr lang="zh-TW" altLang="en-US" sz="2000" dirty="0">
                          <a:latin typeface="標楷體" panose="03000509000000000000" pitchFamily="65" charset="-120"/>
                          <a:ea typeface="標楷體" panose="03000509000000000000" pitchFamily="65" charset="-120"/>
                        </a:rPr>
                        <a:t>教支</a:t>
                      </a:r>
                    </a:p>
                  </a:txBody>
                  <a:tcPr anchor="ctr">
                    <a:solidFill>
                      <a:schemeClr val="accent4">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000" dirty="0">
                          <a:latin typeface="標楷體" panose="03000509000000000000" pitchFamily="65" charset="-120"/>
                          <a:ea typeface="標楷體" panose="03000509000000000000" pitchFamily="65" charset="-120"/>
                        </a:rPr>
                        <a:t>V</a:t>
                      </a:r>
                      <a:r>
                        <a:rPr lang="zh-TW" altLang="en-US" sz="2000" dirty="0">
                          <a:latin typeface="標楷體" panose="03000509000000000000" pitchFamily="65" charset="-120"/>
                          <a:ea typeface="標楷體" panose="03000509000000000000" pitchFamily="65" charset="-120"/>
                        </a:rPr>
                        <a:t>（</a:t>
                      </a:r>
                      <a:r>
                        <a:rPr lang="en-US" altLang="zh-TW" sz="2000" dirty="0">
                          <a:latin typeface="標楷體" panose="03000509000000000000" pitchFamily="65" charset="-120"/>
                          <a:ea typeface="標楷體" panose="03000509000000000000" pitchFamily="65" charset="-120"/>
                        </a:rPr>
                        <a:t>360</a:t>
                      </a:r>
                      <a:r>
                        <a:rPr lang="zh-TW" altLang="en-US" sz="2000" dirty="0">
                          <a:latin typeface="標楷體" panose="03000509000000000000" pitchFamily="65" charset="-120"/>
                          <a:ea typeface="標楷體" panose="03000509000000000000" pitchFamily="65" charset="-120"/>
                        </a:rPr>
                        <a:t>元）</a:t>
                      </a:r>
                    </a:p>
                  </a:txBody>
                  <a:tcPr anchor="ctr">
                    <a:solidFill>
                      <a:schemeClr val="accent4">
                        <a:lumMod val="20000"/>
                        <a:lumOff val="80000"/>
                      </a:schemeClr>
                    </a:solidFill>
                  </a:tcPr>
                </a:tc>
                <a:tc>
                  <a:txBody>
                    <a:bodyPr/>
                    <a:lstStyle/>
                    <a:p>
                      <a:pPr algn="ctr"/>
                      <a:r>
                        <a:rPr lang="en-US" altLang="zh-TW" sz="2000" dirty="0">
                          <a:latin typeface="標楷體" panose="03000509000000000000" pitchFamily="65" charset="-120"/>
                          <a:ea typeface="標楷體" panose="03000509000000000000" pitchFamily="65" charset="-120"/>
                        </a:rPr>
                        <a:t>V</a:t>
                      </a:r>
                      <a:endParaRPr lang="zh-TW" altLang="en-US"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tc>
                  <a:txBody>
                    <a:bodyPr/>
                    <a:lstStyle/>
                    <a:p>
                      <a:pPr algn="ctr"/>
                      <a:endParaRPr lang="zh-TW" altLang="en-US"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extLst>
                  <a:ext uri="{0D108BD9-81ED-4DB2-BD59-A6C34878D82A}">
                    <a16:rowId xmlns:a16="http://schemas.microsoft.com/office/drawing/2014/main" val="2506723504"/>
                  </a:ext>
                </a:extLst>
              </a:tr>
              <a:tr h="558332">
                <a:tc vMerge="1">
                  <a:txBody>
                    <a:bodyPr/>
                    <a:lstStyle/>
                    <a:p>
                      <a:pPr algn="ctr"/>
                      <a:endParaRPr lang="zh-TW" altLang="en-US" dirty="0"/>
                    </a:p>
                  </a:txBody>
                  <a:tcPr anchor="ctr"/>
                </a:tc>
                <a:tc>
                  <a:txBody>
                    <a:bodyPr/>
                    <a:lstStyle/>
                    <a:p>
                      <a:pPr algn="ctr"/>
                      <a:r>
                        <a:rPr lang="zh-TW" altLang="en-US" sz="2000" dirty="0">
                          <a:latin typeface="標楷體" panose="03000509000000000000" pitchFamily="65" charset="-120"/>
                          <a:ea typeface="標楷體" panose="03000509000000000000" pitchFamily="65" charset="-120"/>
                        </a:rPr>
                        <a:t>教師</a:t>
                      </a:r>
                    </a:p>
                  </a:txBody>
                  <a:tcPr anchor="ctr">
                    <a:solidFill>
                      <a:schemeClr val="accent4">
                        <a:lumMod val="20000"/>
                        <a:lumOff val="80000"/>
                      </a:schemeClr>
                    </a:solidFill>
                  </a:tcPr>
                </a:tc>
                <a:tc>
                  <a:txBody>
                    <a:bodyPr/>
                    <a:lstStyle/>
                    <a:p>
                      <a:pPr algn="ctr"/>
                      <a:endParaRPr lang="zh-TW" altLang="en-US"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tc>
                  <a:txBody>
                    <a:bodyPr/>
                    <a:lstStyle/>
                    <a:p>
                      <a:pPr algn="ctr"/>
                      <a:r>
                        <a:rPr lang="en-US" altLang="zh-TW" sz="2000" dirty="0">
                          <a:latin typeface="標楷體" panose="03000509000000000000" pitchFamily="65" charset="-120"/>
                          <a:ea typeface="標楷體" panose="03000509000000000000" pitchFamily="65" charset="-120"/>
                        </a:rPr>
                        <a:t>V</a:t>
                      </a:r>
                      <a:r>
                        <a:rPr lang="zh-TW" altLang="en-US" sz="2000" dirty="0">
                          <a:latin typeface="標楷體" panose="03000509000000000000" pitchFamily="65" charset="-120"/>
                          <a:ea typeface="標楷體" panose="03000509000000000000" pitchFamily="65" charset="-120"/>
                        </a:rPr>
                        <a:t>（需跨校才有）</a:t>
                      </a:r>
                    </a:p>
                  </a:txBody>
                  <a:tcPr anchor="ctr">
                    <a:solidFill>
                      <a:schemeClr val="accent4">
                        <a:lumMod val="20000"/>
                        <a:lumOff val="80000"/>
                      </a:schemeClr>
                    </a:solidFill>
                  </a:tcPr>
                </a:tc>
                <a:tc>
                  <a:txBody>
                    <a:bodyPr/>
                    <a:lstStyle/>
                    <a:p>
                      <a:pPr algn="ctr"/>
                      <a:endParaRPr lang="zh-TW" altLang="en-US"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extLst>
                  <a:ext uri="{0D108BD9-81ED-4DB2-BD59-A6C34878D82A}">
                    <a16:rowId xmlns:a16="http://schemas.microsoft.com/office/drawing/2014/main" val="3486133704"/>
                  </a:ext>
                </a:extLst>
              </a:tr>
              <a:tr h="558332">
                <a:tc rowSpan="2">
                  <a:txBody>
                    <a:bodyPr/>
                    <a:lstStyle/>
                    <a:p>
                      <a:pPr algn="ctr"/>
                      <a:r>
                        <a:rPr lang="zh-TW" altLang="en-US" sz="2000" dirty="0">
                          <a:latin typeface="標楷體" panose="03000509000000000000" pitchFamily="65" charset="-120"/>
                          <a:ea typeface="標楷體" panose="03000509000000000000" pitchFamily="65" charset="-120"/>
                        </a:rPr>
                        <a:t>國中</a:t>
                      </a:r>
                    </a:p>
                  </a:txBody>
                  <a:tcPr anchor="ctr">
                    <a:solidFill>
                      <a:schemeClr val="accent5">
                        <a:lumMod val="20000"/>
                        <a:lumOff val="80000"/>
                      </a:schemeClr>
                    </a:solidFill>
                  </a:tcPr>
                </a:tc>
                <a:tc>
                  <a:txBody>
                    <a:bodyPr/>
                    <a:lstStyle/>
                    <a:p>
                      <a:pPr algn="ctr"/>
                      <a:r>
                        <a:rPr lang="zh-TW" altLang="en-US" sz="2000" dirty="0">
                          <a:latin typeface="標楷體" panose="03000509000000000000" pitchFamily="65" charset="-120"/>
                          <a:ea typeface="標楷體" panose="03000509000000000000" pitchFamily="65" charset="-120"/>
                        </a:rPr>
                        <a:t>教支</a:t>
                      </a:r>
                    </a:p>
                  </a:txBody>
                  <a:tcPr anchor="ct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000" dirty="0">
                          <a:latin typeface="標楷體" panose="03000509000000000000" pitchFamily="65" charset="-120"/>
                          <a:ea typeface="標楷體" panose="03000509000000000000" pitchFamily="65" charset="-120"/>
                        </a:rPr>
                        <a:t>V</a:t>
                      </a:r>
                      <a:r>
                        <a:rPr lang="zh-TW" altLang="en-US" sz="2000" dirty="0">
                          <a:latin typeface="標楷體" panose="03000509000000000000" pitchFamily="65" charset="-120"/>
                          <a:ea typeface="標楷體" panose="03000509000000000000" pitchFamily="65" charset="-120"/>
                        </a:rPr>
                        <a:t>（</a:t>
                      </a:r>
                      <a:r>
                        <a:rPr lang="en-US" altLang="zh-TW" sz="2000" dirty="0">
                          <a:latin typeface="標楷體" panose="03000509000000000000" pitchFamily="65" charset="-120"/>
                          <a:ea typeface="標楷體" panose="03000509000000000000" pitchFamily="65" charset="-120"/>
                        </a:rPr>
                        <a:t>405</a:t>
                      </a:r>
                      <a:r>
                        <a:rPr lang="zh-TW" altLang="en-US" sz="2000" dirty="0">
                          <a:latin typeface="標楷體" panose="03000509000000000000" pitchFamily="65" charset="-120"/>
                          <a:ea typeface="標楷體" panose="03000509000000000000" pitchFamily="65" charset="-120"/>
                        </a:rPr>
                        <a:t>元）</a:t>
                      </a:r>
                    </a:p>
                  </a:txBody>
                  <a:tcPr anchor="ctr">
                    <a:solidFill>
                      <a:schemeClr val="accent5">
                        <a:lumMod val="20000"/>
                        <a:lumOff val="80000"/>
                      </a:schemeClr>
                    </a:solidFill>
                  </a:tcPr>
                </a:tc>
                <a:tc>
                  <a:txBody>
                    <a:bodyPr/>
                    <a:lstStyle/>
                    <a:p>
                      <a:pPr algn="ctr"/>
                      <a:r>
                        <a:rPr lang="en-US" altLang="zh-TW" sz="2000" dirty="0">
                          <a:latin typeface="標楷體" panose="03000509000000000000" pitchFamily="65" charset="-120"/>
                          <a:ea typeface="標楷體" panose="03000509000000000000" pitchFamily="65" charset="-120"/>
                        </a:rPr>
                        <a:t>V</a:t>
                      </a:r>
                      <a:endParaRPr lang="zh-TW" altLang="en-US" sz="2000" dirty="0">
                        <a:latin typeface="標楷體" panose="03000509000000000000" pitchFamily="65" charset="-120"/>
                        <a:ea typeface="標楷體" panose="03000509000000000000" pitchFamily="65" charset="-120"/>
                      </a:endParaRPr>
                    </a:p>
                  </a:txBody>
                  <a:tcPr anchor="ctr">
                    <a:solidFill>
                      <a:schemeClr val="accent5">
                        <a:lumMod val="20000"/>
                        <a:lumOff val="80000"/>
                      </a:schemeClr>
                    </a:solidFill>
                  </a:tcPr>
                </a:tc>
                <a:tc>
                  <a:txBody>
                    <a:bodyPr/>
                    <a:lstStyle/>
                    <a:p>
                      <a:pPr algn="ctr"/>
                      <a:endParaRPr lang="zh-TW" altLang="en-US" sz="2000" dirty="0">
                        <a:latin typeface="標楷體" panose="03000509000000000000" pitchFamily="65" charset="-120"/>
                        <a:ea typeface="標楷體" panose="03000509000000000000" pitchFamily="65" charset="-120"/>
                      </a:endParaRPr>
                    </a:p>
                  </a:txBody>
                  <a:tcPr anchor="ctr">
                    <a:solidFill>
                      <a:schemeClr val="accent5">
                        <a:lumMod val="20000"/>
                        <a:lumOff val="80000"/>
                      </a:schemeClr>
                    </a:solidFill>
                  </a:tcPr>
                </a:tc>
                <a:extLst>
                  <a:ext uri="{0D108BD9-81ED-4DB2-BD59-A6C34878D82A}">
                    <a16:rowId xmlns:a16="http://schemas.microsoft.com/office/drawing/2014/main" val="2181525425"/>
                  </a:ext>
                </a:extLst>
              </a:tr>
              <a:tr h="558332">
                <a:tc vMerge="1">
                  <a:txBody>
                    <a:bodyPr/>
                    <a:lstStyle/>
                    <a:p>
                      <a:pPr algn="ctr"/>
                      <a:endParaRPr lang="zh-TW" altLang="en-US" dirty="0"/>
                    </a:p>
                  </a:txBody>
                  <a:tcPr anchor="ctr"/>
                </a:tc>
                <a:tc>
                  <a:txBody>
                    <a:bodyPr/>
                    <a:lstStyle/>
                    <a:p>
                      <a:pPr algn="ctr"/>
                      <a:r>
                        <a:rPr lang="zh-TW" altLang="en-US" sz="2000" dirty="0">
                          <a:latin typeface="標楷體" panose="03000509000000000000" pitchFamily="65" charset="-120"/>
                          <a:ea typeface="標楷體" panose="03000509000000000000" pitchFamily="65" charset="-120"/>
                        </a:rPr>
                        <a:t>教師</a:t>
                      </a:r>
                    </a:p>
                  </a:txBody>
                  <a:tcPr anchor="ct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000" dirty="0">
                          <a:latin typeface="標楷體" panose="03000509000000000000" pitchFamily="65" charset="-120"/>
                          <a:ea typeface="標楷體" panose="03000509000000000000" pitchFamily="65" charset="-120"/>
                        </a:rPr>
                        <a:t>V</a:t>
                      </a:r>
                      <a:r>
                        <a:rPr lang="zh-TW" altLang="en-US" sz="2000" dirty="0">
                          <a:latin typeface="標楷體" panose="03000509000000000000" pitchFamily="65" charset="-120"/>
                          <a:ea typeface="標楷體" panose="03000509000000000000" pitchFamily="65" charset="-120"/>
                        </a:rPr>
                        <a:t>（</a:t>
                      </a:r>
                      <a:r>
                        <a:rPr lang="en-US" altLang="zh-TW" sz="2000" dirty="0">
                          <a:latin typeface="標楷體" panose="03000509000000000000" pitchFamily="65" charset="-120"/>
                          <a:ea typeface="標楷體" panose="03000509000000000000" pitchFamily="65" charset="-120"/>
                        </a:rPr>
                        <a:t>378</a:t>
                      </a:r>
                      <a:r>
                        <a:rPr lang="zh-TW" altLang="en-US" sz="2000" dirty="0">
                          <a:latin typeface="標楷體" panose="03000509000000000000" pitchFamily="65" charset="-120"/>
                          <a:ea typeface="標楷體" panose="03000509000000000000" pitchFamily="65" charset="-120"/>
                        </a:rPr>
                        <a:t>元）</a:t>
                      </a:r>
                    </a:p>
                  </a:txBody>
                  <a:tcPr anchor="ctr">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000" dirty="0">
                          <a:latin typeface="標楷體" panose="03000509000000000000" pitchFamily="65" charset="-120"/>
                          <a:ea typeface="標楷體" panose="03000509000000000000" pitchFamily="65" charset="-120"/>
                        </a:rPr>
                        <a:t>V</a:t>
                      </a:r>
                      <a:r>
                        <a:rPr lang="zh-TW" altLang="en-US" sz="2000" dirty="0">
                          <a:latin typeface="標楷體" panose="03000509000000000000" pitchFamily="65" charset="-120"/>
                          <a:ea typeface="標楷體" panose="03000509000000000000" pitchFamily="65" charset="-120"/>
                        </a:rPr>
                        <a:t>（需跨校才有）</a:t>
                      </a:r>
                    </a:p>
                  </a:txBody>
                  <a:tcPr anchor="ctr">
                    <a:solidFill>
                      <a:schemeClr val="accent5">
                        <a:lumMod val="20000"/>
                        <a:lumOff val="80000"/>
                      </a:schemeClr>
                    </a:solidFill>
                  </a:tcPr>
                </a:tc>
                <a:tc>
                  <a:txBody>
                    <a:bodyPr/>
                    <a:lstStyle/>
                    <a:p>
                      <a:pPr algn="ctr"/>
                      <a:endParaRPr lang="zh-TW" altLang="en-US" sz="2000" dirty="0">
                        <a:latin typeface="標楷體" panose="03000509000000000000" pitchFamily="65" charset="-120"/>
                        <a:ea typeface="標楷體" panose="03000509000000000000" pitchFamily="65" charset="-120"/>
                      </a:endParaRPr>
                    </a:p>
                  </a:txBody>
                  <a:tcPr anchor="ctr">
                    <a:solidFill>
                      <a:schemeClr val="accent5">
                        <a:lumMod val="20000"/>
                        <a:lumOff val="80000"/>
                      </a:schemeClr>
                    </a:solidFill>
                  </a:tcPr>
                </a:tc>
                <a:extLst>
                  <a:ext uri="{0D108BD9-81ED-4DB2-BD59-A6C34878D82A}">
                    <a16:rowId xmlns:a16="http://schemas.microsoft.com/office/drawing/2014/main" val="333039569"/>
                  </a:ext>
                </a:extLst>
              </a:tr>
              <a:tr h="558332">
                <a:tc rowSpan="2">
                  <a:txBody>
                    <a:bodyPr/>
                    <a:lstStyle/>
                    <a:p>
                      <a:pPr algn="ctr"/>
                      <a:r>
                        <a:rPr lang="zh-TW" altLang="en-US" sz="2000" dirty="0">
                          <a:latin typeface="標楷體" panose="03000509000000000000" pitchFamily="65" charset="-120"/>
                          <a:ea typeface="標楷體" panose="03000509000000000000" pitchFamily="65" charset="-120"/>
                        </a:rPr>
                        <a:t>高中</a:t>
                      </a:r>
                    </a:p>
                  </a:txBody>
                  <a:tcPr anchor="ctr">
                    <a:solidFill>
                      <a:schemeClr val="accent4">
                        <a:lumMod val="20000"/>
                        <a:lumOff val="80000"/>
                      </a:schemeClr>
                    </a:solidFill>
                  </a:tcPr>
                </a:tc>
                <a:tc>
                  <a:txBody>
                    <a:bodyPr/>
                    <a:lstStyle/>
                    <a:p>
                      <a:pPr algn="ctr"/>
                      <a:r>
                        <a:rPr lang="zh-TW" altLang="en-US" sz="2000" dirty="0">
                          <a:latin typeface="標楷體" panose="03000509000000000000" pitchFamily="65" charset="-120"/>
                          <a:ea typeface="標楷體" panose="03000509000000000000" pitchFamily="65" charset="-120"/>
                        </a:rPr>
                        <a:t>教支</a:t>
                      </a:r>
                      <a:r>
                        <a:rPr lang="en-US" altLang="zh-TW" sz="2000" dirty="0">
                          <a:latin typeface="標楷體" panose="03000509000000000000" pitchFamily="65" charset="-120"/>
                          <a:ea typeface="標楷體" panose="03000509000000000000" pitchFamily="65" charset="-120"/>
                        </a:rPr>
                        <a:t>/</a:t>
                      </a:r>
                      <a:r>
                        <a:rPr lang="zh-TW" altLang="en-US" sz="2000" dirty="0">
                          <a:latin typeface="標楷體" panose="03000509000000000000" pitchFamily="65" charset="-120"/>
                          <a:ea typeface="標楷體" panose="03000509000000000000" pitchFamily="65" charset="-120"/>
                        </a:rPr>
                        <a:t>退休教師</a:t>
                      </a:r>
                    </a:p>
                  </a:txBody>
                  <a:tcPr anchor="ctr">
                    <a:solidFill>
                      <a:schemeClr val="accent4">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000" dirty="0">
                          <a:latin typeface="標楷體" panose="03000509000000000000" pitchFamily="65" charset="-120"/>
                          <a:ea typeface="標楷體" panose="03000509000000000000" pitchFamily="65" charset="-120"/>
                        </a:rPr>
                        <a:t>V</a:t>
                      </a:r>
                      <a:r>
                        <a:rPr lang="zh-TW" altLang="en-US" sz="2000" dirty="0">
                          <a:latin typeface="標楷體" panose="03000509000000000000" pitchFamily="65" charset="-120"/>
                          <a:ea typeface="標楷體" panose="03000509000000000000" pitchFamily="65" charset="-120"/>
                        </a:rPr>
                        <a:t>（</a:t>
                      </a:r>
                      <a:r>
                        <a:rPr lang="en-US" altLang="zh-TW" sz="2000" dirty="0">
                          <a:latin typeface="標楷體" panose="03000509000000000000" pitchFamily="65" charset="-120"/>
                          <a:ea typeface="標楷體" panose="03000509000000000000" pitchFamily="65" charset="-120"/>
                        </a:rPr>
                        <a:t>450</a:t>
                      </a:r>
                      <a:r>
                        <a:rPr lang="zh-TW" altLang="en-US" sz="2000" dirty="0">
                          <a:latin typeface="標楷體" panose="03000509000000000000" pitchFamily="65" charset="-120"/>
                          <a:ea typeface="標楷體" panose="03000509000000000000" pitchFamily="65" charset="-120"/>
                        </a:rPr>
                        <a:t>元）</a:t>
                      </a:r>
                    </a:p>
                  </a:txBody>
                  <a:tcPr anchor="ctr">
                    <a:solidFill>
                      <a:schemeClr val="accent4">
                        <a:lumMod val="20000"/>
                        <a:lumOff val="80000"/>
                      </a:schemeClr>
                    </a:solidFill>
                  </a:tcPr>
                </a:tc>
                <a:tc>
                  <a:txBody>
                    <a:bodyPr/>
                    <a:lstStyle/>
                    <a:p>
                      <a:pPr algn="ctr"/>
                      <a:r>
                        <a:rPr lang="en-US" altLang="zh-TW" sz="2000" dirty="0">
                          <a:latin typeface="標楷體" panose="03000509000000000000" pitchFamily="65" charset="-120"/>
                          <a:ea typeface="標楷體" panose="03000509000000000000" pitchFamily="65" charset="-120"/>
                        </a:rPr>
                        <a:t>V</a:t>
                      </a:r>
                      <a:endParaRPr lang="zh-TW" altLang="en-US"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tc>
                  <a:txBody>
                    <a:bodyPr/>
                    <a:lstStyle/>
                    <a:p>
                      <a:pPr algn="ctr"/>
                      <a:endParaRPr lang="zh-TW" altLang="en-US"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extLst>
                  <a:ext uri="{0D108BD9-81ED-4DB2-BD59-A6C34878D82A}">
                    <a16:rowId xmlns:a16="http://schemas.microsoft.com/office/drawing/2014/main" val="1952995017"/>
                  </a:ext>
                </a:extLst>
              </a:tr>
              <a:tr h="558332">
                <a:tc vMerge="1">
                  <a:txBody>
                    <a:bodyPr/>
                    <a:lstStyle/>
                    <a:p>
                      <a:pPr algn="ctr"/>
                      <a:endParaRPr lang="zh-TW" altLang="en-US" dirty="0"/>
                    </a:p>
                  </a:txBody>
                  <a:tcPr anchor="ctr">
                    <a:solidFill>
                      <a:schemeClr val="accent5">
                        <a:lumMod val="20000"/>
                        <a:lumOff val="80000"/>
                      </a:schemeClr>
                    </a:solidFill>
                  </a:tcPr>
                </a:tc>
                <a:tc>
                  <a:txBody>
                    <a:bodyPr/>
                    <a:lstStyle/>
                    <a:p>
                      <a:pPr algn="ctr"/>
                      <a:r>
                        <a:rPr lang="zh-TW" altLang="en-US" sz="2000" dirty="0">
                          <a:latin typeface="標楷體" panose="03000509000000000000" pitchFamily="65" charset="-120"/>
                          <a:ea typeface="標楷體" panose="03000509000000000000" pitchFamily="65" charset="-120"/>
                        </a:rPr>
                        <a:t>教師</a:t>
                      </a:r>
                    </a:p>
                  </a:txBody>
                  <a:tcPr anchor="ctr">
                    <a:solidFill>
                      <a:schemeClr val="accent4">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000" dirty="0">
                          <a:latin typeface="標楷體" panose="03000509000000000000" pitchFamily="65" charset="-120"/>
                          <a:ea typeface="標楷體" panose="03000509000000000000" pitchFamily="65" charset="-120"/>
                        </a:rPr>
                        <a:t>V</a:t>
                      </a:r>
                      <a:r>
                        <a:rPr lang="zh-TW" altLang="en-US" sz="2000" dirty="0">
                          <a:latin typeface="標楷體" panose="03000509000000000000" pitchFamily="65" charset="-120"/>
                          <a:ea typeface="標楷體" panose="03000509000000000000" pitchFamily="65" charset="-120"/>
                        </a:rPr>
                        <a:t>（</a:t>
                      </a:r>
                      <a:r>
                        <a:rPr lang="en-US" altLang="zh-TW" sz="2000" dirty="0">
                          <a:latin typeface="標楷體" panose="03000509000000000000" pitchFamily="65" charset="-120"/>
                          <a:ea typeface="標楷體" panose="03000509000000000000" pitchFamily="65" charset="-120"/>
                        </a:rPr>
                        <a:t>420</a:t>
                      </a:r>
                      <a:r>
                        <a:rPr lang="zh-TW" altLang="en-US" sz="2000" dirty="0">
                          <a:latin typeface="標楷體" panose="03000509000000000000" pitchFamily="65" charset="-120"/>
                          <a:ea typeface="標楷體" panose="03000509000000000000" pitchFamily="65" charset="-120"/>
                        </a:rPr>
                        <a:t>元）</a:t>
                      </a:r>
                    </a:p>
                  </a:txBody>
                  <a:tcPr anchor="ctr">
                    <a:solidFill>
                      <a:schemeClr val="accent4">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000" dirty="0">
                          <a:latin typeface="標楷體" panose="03000509000000000000" pitchFamily="65" charset="-120"/>
                          <a:ea typeface="標楷體" panose="03000509000000000000" pitchFamily="65" charset="-120"/>
                        </a:rPr>
                        <a:t>V</a:t>
                      </a:r>
                      <a:r>
                        <a:rPr lang="zh-TW" altLang="en-US" sz="2000" dirty="0">
                          <a:latin typeface="標楷體" panose="03000509000000000000" pitchFamily="65" charset="-120"/>
                          <a:ea typeface="標楷體" panose="03000509000000000000" pitchFamily="65" charset="-120"/>
                        </a:rPr>
                        <a:t>（需跨校才有）</a:t>
                      </a:r>
                    </a:p>
                  </a:txBody>
                  <a:tcPr anchor="ctr">
                    <a:solidFill>
                      <a:schemeClr val="accent4">
                        <a:lumMod val="20000"/>
                        <a:lumOff val="80000"/>
                      </a:schemeClr>
                    </a:solidFill>
                  </a:tcPr>
                </a:tc>
                <a:tc>
                  <a:txBody>
                    <a:bodyPr/>
                    <a:lstStyle/>
                    <a:p>
                      <a:pPr algn="ctr"/>
                      <a:endParaRPr lang="zh-TW" altLang="en-US" sz="2000" dirty="0">
                        <a:latin typeface="標楷體" panose="03000509000000000000" pitchFamily="65" charset="-120"/>
                        <a:ea typeface="標楷體" panose="03000509000000000000" pitchFamily="65" charset="-120"/>
                      </a:endParaRPr>
                    </a:p>
                  </a:txBody>
                  <a:tcPr anchor="ctr">
                    <a:solidFill>
                      <a:schemeClr val="accent4">
                        <a:lumMod val="20000"/>
                        <a:lumOff val="80000"/>
                      </a:schemeClr>
                    </a:solidFill>
                  </a:tcPr>
                </a:tc>
                <a:extLst>
                  <a:ext uri="{0D108BD9-81ED-4DB2-BD59-A6C34878D82A}">
                    <a16:rowId xmlns:a16="http://schemas.microsoft.com/office/drawing/2014/main" val="735968548"/>
                  </a:ext>
                </a:extLst>
              </a:tr>
              <a:tr h="845888">
                <a:tc gridSpan="5">
                  <a:txBody>
                    <a:bodyPr/>
                    <a:lstStyle/>
                    <a:p>
                      <a:pPr marL="342900" indent="-342900">
                        <a:buFont typeface="+mj-lt"/>
                        <a:buAutoNum type="arabicPeriod"/>
                      </a:pPr>
                      <a:r>
                        <a:rPr lang="zh-TW" altLang="en-US" dirty="0">
                          <a:latin typeface="標楷體" panose="03000509000000000000" pitchFamily="65" charset="-120"/>
                          <a:ea typeface="標楷體" panose="03000509000000000000" pitchFamily="65" charset="-120"/>
                        </a:rPr>
                        <a:t>直播共學協同部份：國小每節課鐘點費</a:t>
                      </a:r>
                      <a:r>
                        <a:rPr lang="en-US" altLang="zh-TW" dirty="0">
                          <a:latin typeface="標楷體" panose="03000509000000000000" pitchFamily="65" charset="-120"/>
                          <a:ea typeface="標楷體" panose="03000509000000000000" pitchFamily="65" charset="-120"/>
                        </a:rPr>
                        <a:t>336</a:t>
                      </a:r>
                      <a:r>
                        <a:rPr lang="zh-TW" altLang="en-US" dirty="0">
                          <a:latin typeface="標楷體" panose="03000509000000000000" pitchFamily="65" charset="-120"/>
                          <a:ea typeface="標楷體" panose="03000509000000000000" pitchFamily="65" charset="-120"/>
                        </a:rPr>
                        <a:t>元，國中每節課鐘點費</a:t>
                      </a:r>
                      <a:r>
                        <a:rPr lang="en-US" altLang="zh-TW" dirty="0">
                          <a:latin typeface="標楷體" panose="03000509000000000000" pitchFamily="65" charset="-120"/>
                          <a:ea typeface="標楷體" panose="03000509000000000000" pitchFamily="65" charset="-120"/>
                        </a:rPr>
                        <a:t>378</a:t>
                      </a:r>
                      <a:r>
                        <a:rPr lang="zh-TW" altLang="en-US" dirty="0">
                          <a:latin typeface="標楷體" panose="03000509000000000000" pitchFamily="65" charset="-120"/>
                          <a:ea typeface="標楷體" panose="03000509000000000000" pitchFamily="65" charset="-120"/>
                        </a:rPr>
                        <a:t>元。</a:t>
                      </a:r>
                      <a:endParaRPr lang="en-US" altLang="zh-TW" dirty="0">
                        <a:latin typeface="標楷體" panose="03000509000000000000" pitchFamily="65" charset="-120"/>
                        <a:ea typeface="標楷體" panose="03000509000000000000" pitchFamily="65" charset="-120"/>
                      </a:endParaRPr>
                    </a:p>
                    <a:p>
                      <a:pPr marL="342900" indent="-342900">
                        <a:buFont typeface="+mj-lt"/>
                        <a:buAutoNum type="arabicPeriod"/>
                      </a:pPr>
                      <a:r>
                        <a:rPr lang="zh-TW" altLang="en-US" dirty="0">
                          <a:latin typeface="標楷體" panose="03000509000000000000" pitchFamily="65" charset="-120"/>
                          <a:ea typeface="標楷體" panose="03000509000000000000" pitchFamily="65" charset="-120"/>
                        </a:rPr>
                        <a:t>若校內教師擔任協同人員只能以超鐘點方式辦理，不能算在基本鐘點內。</a:t>
                      </a:r>
                      <a:endParaRPr lang="en-US" altLang="zh-TW" dirty="0">
                        <a:latin typeface="標楷體" panose="03000509000000000000" pitchFamily="65" charset="-120"/>
                        <a:ea typeface="標楷體" panose="03000509000000000000" pitchFamily="65" charset="-120"/>
                      </a:endParaRPr>
                    </a:p>
                    <a:p>
                      <a:pPr marL="342900" indent="-342900">
                        <a:buFont typeface="+mj-lt"/>
                        <a:buAutoNum type="arabicPeriod"/>
                      </a:pPr>
                      <a:r>
                        <a:rPr lang="zh-TW" altLang="en-US" dirty="0">
                          <a:solidFill>
                            <a:srgbClr val="FF0000"/>
                          </a:solidFill>
                          <a:latin typeface="標楷體" panose="03000509000000000000" pitchFamily="65" charset="-120"/>
                          <a:ea typeface="標楷體" panose="03000509000000000000" pitchFamily="65" charset="-120"/>
                        </a:rPr>
                        <a:t>高中</a:t>
                      </a:r>
                      <a:r>
                        <a:rPr lang="zh-TW" altLang="en-US" dirty="0">
                          <a:latin typeface="標楷體" panose="03000509000000000000" pitchFamily="65" charset="-120"/>
                          <a:ea typeface="標楷體" panose="03000509000000000000" pitchFamily="65" charset="-120"/>
                        </a:rPr>
                        <a:t>附設國中若鐘點費比照高中部，則族語鐘點費為</a:t>
                      </a:r>
                      <a:r>
                        <a:rPr lang="en-US" altLang="zh-TW" dirty="0">
                          <a:solidFill>
                            <a:srgbClr val="FF0000"/>
                          </a:solidFill>
                          <a:latin typeface="標楷體" panose="03000509000000000000" pitchFamily="65" charset="-120"/>
                          <a:ea typeface="標楷體" panose="03000509000000000000" pitchFamily="65" charset="-120"/>
                        </a:rPr>
                        <a:t>450</a:t>
                      </a:r>
                      <a:r>
                        <a:rPr lang="zh-TW" altLang="en-US" dirty="0">
                          <a:solidFill>
                            <a:srgbClr val="FF0000"/>
                          </a:solidFill>
                          <a:latin typeface="標楷體" panose="03000509000000000000" pitchFamily="65" charset="-120"/>
                          <a:ea typeface="標楷體" panose="03000509000000000000" pitchFamily="65" charset="-120"/>
                        </a:rPr>
                        <a:t>元</a:t>
                      </a:r>
                      <a:r>
                        <a:rPr lang="zh-TW" altLang="en-US" dirty="0">
                          <a:latin typeface="標楷體" panose="03000509000000000000" pitchFamily="65" charset="-120"/>
                          <a:ea typeface="標楷體" panose="03000509000000000000" pitchFamily="65" charset="-120"/>
                        </a:rPr>
                        <a:t>。</a:t>
                      </a:r>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2917494135"/>
                  </a:ext>
                </a:extLst>
              </a:tr>
            </a:tbl>
          </a:graphicData>
        </a:graphic>
      </p:graphicFrame>
    </p:spTree>
    <p:extLst>
      <p:ext uri="{BB962C8B-B14F-4D97-AF65-F5344CB8AC3E}">
        <p14:creationId xmlns:p14="http://schemas.microsoft.com/office/powerpoint/2010/main" val="3507073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36">
            <a:extLst>
              <a:ext uri="{FF2B5EF4-FFF2-40B4-BE49-F238E27FC236}">
                <a16:creationId xmlns:a16="http://schemas.microsoft.com/office/drawing/2014/main" id="{3B3FCBBD-45F2-4672-BD18-7B0DCBA1BD7D}"/>
              </a:ext>
            </a:extLst>
          </p:cNvPr>
          <p:cNvGrpSpPr/>
          <p:nvPr/>
        </p:nvGrpSpPr>
        <p:grpSpPr>
          <a:xfrm>
            <a:off x="-1528179" y="-1960074"/>
            <a:ext cx="4474640" cy="3920148"/>
            <a:chOff x="-1308099" y="-978936"/>
            <a:chExt cx="5066112" cy="4438327"/>
          </a:xfrm>
        </p:grpSpPr>
        <p:sp>
          <p:nvSpPr>
            <p:cNvPr id="6" name="椭圆 22">
              <a:extLst>
                <a:ext uri="{FF2B5EF4-FFF2-40B4-BE49-F238E27FC236}">
                  <a16:creationId xmlns:a16="http://schemas.microsoft.com/office/drawing/2014/main" id="{BFA52E2E-2A74-4F01-BEC0-9872AA97E342}"/>
                </a:ext>
              </a:extLst>
            </p:cNvPr>
            <p:cNvSpPr/>
            <p:nvPr/>
          </p:nvSpPr>
          <p:spPr>
            <a:xfrm>
              <a:off x="-1308099" y="-978936"/>
              <a:ext cx="3644900" cy="3644900"/>
            </a:xfrm>
            <a:prstGeom prst="ellipse">
              <a:avLst/>
            </a:prstGeom>
            <a:solidFill>
              <a:srgbClr val="BDB0C2">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任意多边形 21">
              <a:extLst>
                <a:ext uri="{FF2B5EF4-FFF2-40B4-BE49-F238E27FC236}">
                  <a16:creationId xmlns:a16="http://schemas.microsoft.com/office/drawing/2014/main" id="{6B0F4DAF-3BC6-450F-847D-C230F717421D}"/>
                </a:ext>
              </a:extLst>
            </p:cNvPr>
            <p:cNvSpPr/>
            <p:nvPr/>
          </p:nvSpPr>
          <p:spPr>
            <a:xfrm rot="2182719">
              <a:off x="1191184" y="-690123"/>
              <a:ext cx="2566829" cy="2568970"/>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椭圆 29">
              <a:extLst>
                <a:ext uri="{FF2B5EF4-FFF2-40B4-BE49-F238E27FC236}">
                  <a16:creationId xmlns:a16="http://schemas.microsoft.com/office/drawing/2014/main" id="{6A3AF499-6BC3-4B29-A83F-6C927868C33C}"/>
                </a:ext>
              </a:extLst>
            </p:cNvPr>
            <p:cNvSpPr/>
            <p:nvPr/>
          </p:nvSpPr>
          <p:spPr>
            <a:xfrm>
              <a:off x="-675001" y="2187489"/>
              <a:ext cx="1271902" cy="127190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 name="標題 1">
            <a:extLst>
              <a:ext uri="{FF2B5EF4-FFF2-40B4-BE49-F238E27FC236}">
                <a16:creationId xmlns:a16="http://schemas.microsoft.com/office/drawing/2014/main" id="{ED3E681D-1B8E-469F-8789-368481E0D957}"/>
              </a:ext>
            </a:extLst>
          </p:cNvPr>
          <p:cNvSpPr>
            <a:spLocks noGrp="1"/>
          </p:cNvSpPr>
          <p:nvPr>
            <p:ph type="title"/>
          </p:nvPr>
        </p:nvSpPr>
        <p:spPr/>
        <p:txBody>
          <a:bodyPr>
            <a:normAutofit/>
          </a:bodyPr>
          <a:lstStyle/>
          <a:p>
            <a:r>
              <a:rPr lang="zh-TW" altLang="en-US" b="1" dirty="0">
                <a:latin typeface="標楷體" panose="03000509000000000000" pitchFamily="65" charset="-120"/>
                <a:ea typeface="標楷體" panose="03000509000000000000" pitchFamily="65" charset="-120"/>
              </a:rPr>
              <a:t>補助項目（交通費）</a:t>
            </a:r>
          </a:p>
        </p:txBody>
      </p:sp>
      <p:grpSp>
        <p:nvGrpSpPr>
          <p:cNvPr id="9" name="组合 37">
            <a:extLst>
              <a:ext uri="{FF2B5EF4-FFF2-40B4-BE49-F238E27FC236}">
                <a16:creationId xmlns:a16="http://schemas.microsoft.com/office/drawing/2014/main" id="{8A8B6775-4D43-4495-AEFA-6B2F93FF00DD}"/>
              </a:ext>
            </a:extLst>
          </p:cNvPr>
          <p:cNvGrpSpPr/>
          <p:nvPr/>
        </p:nvGrpSpPr>
        <p:grpSpPr>
          <a:xfrm>
            <a:off x="9644003" y="3771299"/>
            <a:ext cx="4787166" cy="4935456"/>
            <a:chOff x="8624579" y="3718280"/>
            <a:chExt cx="5419948" cy="5587840"/>
          </a:xfrm>
        </p:grpSpPr>
        <p:sp>
          <p:nvSpPr>
            <p:cNvPr id="10" name="椭圆 30">
              <a:extLst>
                <a:ext uri="{FF2B5EF4-FFF2-40B4-BE49-F238E27FC236}">
                  <a16:creationId xmlns:a16="http://schemas.microsoft.com/office/drawing/2014/main" id="{6153EBA0-8AF6-4F3E-859D-06F069BE9A43}"/>
                </a:ext>
              </a:extLst>
            </p:cNvPr>
            <p:cNvSpPr/>
            <p:nvPr/>
          </p:nvSpPr>
          <p:spPr>
            <a:xfrm>
              <a:off x="10399627" y="3718280"/>
              <a:ext cx="3644900" cy="3644900"/>
            </a:xfrm>
            <a:prstGeom prst="ellipse">
              <a:avLst/>
            </a:prstGeom>
            <a:solidFill>
              <a:srgbClr val="BDB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任意多边形 32">
              <a:extLst>
                <a:ext uri="{FF2B5EF4-FFF2-40B4-BE49-F238E27FC236}">
                  <a16:creationId xmlns:a16="http://schemas.microsoft.com/office/drawing/2014/main" id="{73FB6801-1712-4BF0-BF85-AF52017D23F1}"/>
                </a:ext>
              </a:extLst>
            </p:cNvPr>
            <p:cNvSpPr/>
            <p:nvPr/>
          </p:nvSpPr>
          <p:spPr>
            <a:xfrm rot="2182719">
              <a:off x="8624579" y="5813272"/>
              <a:ext cx="3489938" cy="349284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33">
              <a:extLst>
                <a:ext uri="{FF2B5EF4-FFF2-40B4-BE49-F238E27FC236}">
                  <a16:creationId xmlns:a16="http://schemas.microsoft.com/office/drawing/2014/main" id="{076CE4F3-F4D0-43EE-A279-6FC015D2DCAB}"/>
                </a:ext>
              </a:extLst>
            </p:cNvPr>
            <p:cNvSpPr/>
            <p:nvPr/>
          </p:nvSpPr>
          <p:spPr>
            <a:xfrm>
              <a:off x="9042398" y="5540730"/>
              <a:ext cx="885262" cy="88526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aphicFrame>
        <p:nvGraphicFramePr>
          <p:cNvPr id="4" name="表格 4">
            <a:extLst>
              <a:ext uri="{FF2B5EF4-FFF2-40B4-BE49-F238E27FC236}">
                <a16:creationId xmlns:a16="http://schemas.microsoft.com/office/drawing/2014/main" id="{2457013A-A94B-448C-A793-3DEBC6D7D17D}"/>
              </a:ext>
            </a:extLst>
          </p:cNvPr>
          <p:cNvGraphicFramePr>
            <a:graphicFrameLocks noGrp="1"/>
          </p:cNvGraphicFramePr>
          <p:nvPr>
            <p:ph idx="1"/>
            <p:extLst>
              <p:ext uri="{D42A27DB-BD31-4B8C-83A1-F6EECF244321}">
                <p14:modId xmlns:p14="http://schemas.microsoft.com/office/powerpoint/2010/main" val="4252726449"/>
              </p:ext>
            </p:extLst>
          </p:nvPr>
        </p:nvGraphicFramePr>
        <p:xfrm>
          <a:off x="838200" y="1825625"/>
          <a:ext cx="10515597" cy="4337258"/>
        </p:xfrm>
        <a:graphic>
          <a:graphicData uri="http://schemas.openxmlformats.org/drawingml/2006/table">
            <a:tbl>
              <a:tblPr firstRow="1" bandRow="1">
                <a:tableStyleId>{5C22544A-7EE6-4342-B048-85BDC9FD1C3A}</a:tableStyleId>
              </a:tblPr>
              <a:tblGrid>
                <a:gridCol w="2081981">
                  <a:extLst>
                    <a:ext uri="{9D8B030D-6E8A-4147-A177-3AD203B41FA5}">
                      <a16:colId xmlns:a16="http://schemas.microsoft.com/office/drawing/2014/main" val="4103330843"/>
                    </a:ext>
                  </a:extLst>
                </a:gridCol>
                <a:gridCol w="2674374">
                  <a:extLst>
                    <a:ext uri="{9D8B030D-6E8A-4147-A177-3AD203B41FA5}">
                      <a16:colId xmlns:a16="http://schemas.microsoft.com/office/drawing/2014/main" val="12378408"/>
                    </a:ext>
                  </a:extLst>
                </a:gridCol>
                <a:gridCol w="5759242">
                  <a:extLst>
                    <a:ext uri="{9D8B030D-6E8A-4147-A177-3AD203B41FA5}">
                      <a16:colId xmlns:a16="http://schemas.microsoft.com/office/drawing/2014/main" val="3555057823"/>
                    </a:ext>
                  </a:extLst>
                </a:gridCol>
              </a:tblGrid>
              <a:tr h="959627">
                <a:tc>
                  <a:txBody>
                    <a:bodyPr/>
                    <a:lstStyle/>
                    <a:p>
                      <a:pPr algn="ctr"/>
                      <a:r>
                        <a:rPr lang="zh-TW" altLang="en-US" dirty="0">
                          <a:latin typeface="標楷體" panose="03000509000000000000" pitchFamily="65" charset="-120"/>
                          <a:ea typeface="標楷體" panose="03000509000000000000" pitchFamily="65" charset="-120"/>
                        </a:rPr>
                        <a:t>學校類型</a:t>
                      </a:r>
                    </a:p>
                  </a:txBody>
                  <a:tcPr anchor="ctr"/>
                </a:tc>
                <a:tc>
                  <a:txBody>
                    <a:bodyPr/>
                    <a:lstStyle/>
                    <a:p>
                      <a:pPr algn="ctr"/>
                      <a:r>
                        <a:rPr lang="zh-TW" altLang="en-US" dirty="0">
                          <a:latin typeface="標楷體" panose="03000509000000000000" pitchFamily="65" charset="-120"/>
                          <a:ea typeface="標楷體" panose="03000509000000000000" pitchFamily="65" charset="-120"/>
                        </a:rPr>
                        <a:t>非跨校</a:t>
                      </a:r>
                      <a:endParaRPr lang="en-US" altLang="zh-TW" dirty="0">
                        <a:latin typeface="標楷體" panose="03000509000000000000" pitchFamily="65" charset="-120"/>
                        <a:ea typeface="標楷體" panose="03000509000000000000" pitchFamily="65" charset="-120"/>
                      </a:endParaRPr>
                    </a:p>
                    <a:p>
                      <a:pPr algn="ctr"/>
                      <a:r>
                        <a:rPr lang="zh-TW" altLang="en-US" dirty="0">
                          <a:latin typeface="標楷體" panose="03000509000000000000" pitchFamily="65" charset="-120"/>
                          <a:ea typeface="標楷體" panose="03000509000000000000" pitchFamily="65" charset="-120"/>
                        </a:rPr>
                        <a:t>（限教支類）</a:t>
                      </a:r>
                    </a:p>
                  </a:txBody>
                  <a:tcPr anchor="ctr"/>
                </a:tc>
                <a:tc>
                  <a:txBody>
                    <a:bodyPr/>
                    <a:lstStyle/>
                    <a:p>
                      <a:pPr algn="ctr"/>
                      <a:r>
                        <a:rPr lang="zh-TW" altLang="en-US" dirty="0">
                          <a:latin typeface="標楷體" panose="03000509000000000000" pitchFamily="65" charset="-120"/>
                          <a:ea typeface="標楷體" panose="03000509000000000000" pitchFamily="65" charset="-120"/>
                        </a:rPr>
                        <a:t>跨校</a:t>
                      </a:r>
                      <a:endParaRPr lang="en-US" altLang="zh-TW" dirty="0">
                        <a:latin typeface="標楷體" panose="03000509000000000000" pitchFamily="65" charset="-120"/>
                        <a:ea typeface="標楷體" panose="03000509000000000000" pitchFamily="65" charset="-120"/>
                      </a:endParaRPr>
                    </a:p>
                    <a:p>
                      <a:pPr algn="ctr"/>
                      <a:r>
                        <a:rPr lang="zh-TW" altLang="en-US" dirty="0">
                          <a:latin typeface="標楷體" panose="03000509000000000000" pitchFamily="65" charset="-120"/>
                          <a:ea typeface="標楷體" panose="03000509000000000000" pitchFamily="65" charset="-120"/>
                        </a:rPr>
                        <a:t>（教支及教師）</a:t>
                      </a:r>
                    </a:p>
                  </a:txBody>
                  <a:tcPr anchor="ctr"/>
                </a:tc>
                <a:extLst>
                  <a:ext uri="{0D108BD9-81ED-4DB2-BD59-A6C34878D82A}">
                    <a16:rowId xmlns:a16="http://schemas.microsoft.com/office/drawing/2014/main" val="3353866733"/>
                  </a:ext>
                </a:extLst>
              </a:tr>
              <a:tr h="1618088">
                <a:tc>
                  <a:txBody>
                    <a:bodyPr/>
                    <a:lstStyle/>
                    <a:p>
                      <a:pPr algn="ctr"/>
                      <a:r>
                        <a:rPr lang="zh-TW" altLang="en-US" dirty="0">
                          <a:latin typeface="標楷體" panose="03000509000000000000" pitchFamily="65" charset="-120"/>
                          <a:ea typeface="標楷體" panose="03000509000000000000" pitchFamily="65" charset="-120"/>
                        </a:rPr>
                        <a:t>一般地區</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dirty="0">
                          <a:latin typeface="標楷體" panose="03000509000000000000" pitchFamily="65" charset="-120"/>
                          <a:ea typeface="標楷體" panose="03000509000000000000" pitchFamily="65" charset="-120"/>
                        </a:rPr>
                        <a:t>2000</a:t>
                      </a:r>
                      <a:r>
                        <a:rPr lang="zh-TW" altLang="en-US" dirty="0">
                          <a:latin typeface="標楷體" panose="03000509000000000000" pitchFamily="65" charset="-120"/>
                          <a:ea typeface="標楷體" panose="03000509000000000000" pitchFamily="65" charset="-120"/>
                        </a:rPr>
                        <a:t>元</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學期</a:t>
                      </a:r>
                    </a:p>
                  </a:txBody>
                  <a:tcPr anchor="ctr"/>
                </a:tc>
                <a:tc>
                  <a:txBody>
                    <a:bodyPr/>
                    <a:lstStyle/>
                    <a:p>
                      <a:r>
                        <a:rPr lang="zh-TW" altLang="en-US" dirty="0">
                          <a:latin typeface="標楷體" panose="03000509000000000000" pitchFamily="65" charset="-120"/>
                          <a:ea typeface="標楷體" panose="03000509000000000000" pitchFamily="65" charset="-120"/>
                        </a:rPr>
                        <a:t>同一鄉鎮：</a:t>
                      </a:r>
                      <a:r>
                        <a:rPr lang="en-US" altLang="zh-TW" dirty="0">
                          <a:latin typeface="標楷體" panose="03000509000000000000" pitchFamily="65" charset="-120"/>
                          <a:ea typeface="標楷體" panose="03000509000000000000" pitchFamily="65" charset="-120"/>
                        </a:rPr>
                        <a:t>4,000</a:t>
                      </a:r>
                      <a:r>
                        <a:rPr lang="zh-TW" altLang="en-US" dirty="0">
                          <a:latin typeface="標楷體" panose="03000509000000000000" pitchFamily="65" charset="-120"/>
                          <a:ea typeface="標楷體" panose="03000509000000000000" pitchFamily="65" charset="-120"/>
                        </a:rPr>
                        <a:t>元</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學期</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跨兩鄉鎮：</a:t>
                      </a:r>
                      <a:r>
                        <a:rPr lang="en-US" altLang="zh-TW" dirty="0">
                          <a:latin typeface="標楷體" panose="03000509000000000000" pitchFamily="65" charset="-120"/>
                          <a:ea typeface="標楷體" panose="03000509000000000000" pitchFamily="65" charset="-120"/>
                        </a:rPr>
                        <a:t>5,000</a:t>
                      </a:r>
                      <a:r>
                        <a:rPr lang="zh-TW" altLang="en-US" dirty="0">
                          <a:latin typeface="標楷體" panose="03000509000000000000" pitchFamily="65" charset="-120"/>
                          <a:ea typeface="標楷體" panose="03000509000000000000" pitchFamily="65" charset="-120"/>
                        </a:rPr>
                        <a:t>元</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學期</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跨三鄉鎮：</a:t>
                      </a:r>
                      <a:r>
                        <a:rPr lang="en-US" altLang="zh-TW" dirty="0">
                          <a:latin typeface="標楷體" panose="03000509000000000000" pitchFamily="65" charset="-120"/>
                          <a:ea typeface="標楷體" panose="03000509000000000000" pitchFamily="65" charset="-120"/>
                        </a:rPr>
                        <a:t>6,000</a:t>
                      </a:r>
                      <a:r>
                        <a:rPr lang="zh-TW" altLang="en-US" dirty="0">
                          <a:latin typeface="標楷體" panose="03000509000000000000" pitchFamily="65" charset="-120"/>
                          <a:ea typeface="標楷體" panose="03000509000000000000" pitchFamily="65" charset="-120"/>
                        </a:rPr>
                        <a:t>元</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學期</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跨四鄉鎮：</a:t>
                      </a:r>
                      <a:r>
                        <a:rPr lang="en-US" altLang="zh-TW" dirty="0">
                          <a:latin typeface="標楷體" panose="03000509000000000000" pitchFamily="65" charset="-120"/>
                          <a:ea typeface="標楷體" panose="03000509000000000000" pitchFamily="65" charset="-120"/>
                        </a:rPr>
                        <a:t>8,000</a:t>
                      </a:r>
                      <a:r>
                        <a:rPr lang="zh-TW" altLang="en-US" dirty="0">
                          <a:latin typeface="標楷體" panose="03000509000000000000" pitchFamily="65" charset="-120"/>
                          <a:ea typeface="標楷體" panose="03000509000000000000" pitchFamily="65" charset="-120"/>
                        </a:rPr>
                        <a:t>元</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學期</a:t>
                      </a:r>
                    </a:p>
                  </a:txBody>
                  <a:tcPr anchor="ctr"/>
                </a:tc>
                <a:extLst>
                  <a:ext uri="{0D108BD9-81ED-4DB2-BD59-A6C34878D82A}">
                    <a16:rowId xmlns:a16="http://schemas.microsoft.com/office/drawing/2014/main" val="2924169059"/>
                  </a:ext>
                </a:extLst>
              </a:tr>
              <a:tr h="1060502">
                <a:tc>
                  <a:txBody>
                    <a:bodyPr/>
                    <a:lstStyle/>
                    <a:p>
                      <a:pPr algn="ctr"/>
                      <a:r>
                        <a:rPr lang="zh-TW" altLang="en-US" dirty="0">
                          <a:latin typeface="標楷體" panose="03000509000000000000" pitchFamily="65" charset="-120"/>
                          <a:ea typeface="標楷體" panose="03000509000000000000" pitchFamily="65" charset="-120"/>
                        </a:rPr>
                        <a:t>偏遠地區</a:t>
                      </a:r>
                    </a:p>
                  </a:txBody>
                  <a:tcPr anchor="ctr"/>
                </a:tc>
                <a:tc>
                  <a:txBody>
                    <a:bodyPr/>
                    <a:lstStyle/>
                    <a:p>
                      <a:pPr algn="ctr"/>
                      <a:r>
                        <a:rPr lang="en-US" altLang="zh-TW" dirty="0">
                          <a:latin typeface="標楷體" panose="03000509000000000000" pitchFamily="65" charset="-120"/>
                          <a:ea typeface="標楷體" panose="03000509000000000000" pitchFamily="65" charset="-120"/>
                        </a:rPr>
                        <a:t>4000</a:t>
                      </a:r>
                      <a:r>
                        <a:rPr lang="zh-TW" altLang="en-US" dirty="0">
                          <a:latin typeface="標楷體" panose="03000509000000000000" pitchFamily="65" charset="-120"/>
                          <a:ea typeface="標楷體" panose="03000509000000000000" pitchFamily="65" charset="-120"/>
                        </a:rPr>
                        <a:t>元</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學期</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latin typeface="標楷體" panose="03000509000000000000" pitchFamily="65" charset="-120"/>
                          <a:ea typeface="標楷體" panose="03000509000000000000" pitchFamily="65" charset="-120"/>
                        </a:rPr>
                        <a:t>比照一般地區計算跨校交通費，有</a:t>
                      </a:r>
                      <a:r>
                        <a:rPr lang="en-US" altLang="zh-TW" dirty="0">
                          <a:latin typeface="標楷體" panose="03000509000000000000" pitchFamily="65" charset="-120"/>
                          <a:ea typeface="標楷體" panose="03000509000000000000" pitchFamily="65" charset="-120"/>
                        </a:rPr>
                        <a:t>N</a:t>
                      </a:r>
                      <a:r>
                        <a:rPr lang="zh-TW" altLang="en-US" dirty="0">
                          <a:latin typeface="標楷體" panose="03000509000000000000" pitchFamily="65" charset="-120"/>
                          <a:ea typeface="標楷體" panose="03000509000000000000" pitchFamily="65" charset="-120"/>
                        </a:rPr>
                        <a:t>間偏遠學校，交通費計算方式為</a:t>
                      </a:r>
                      <a:r>
                        <a:rPr lang="en-US" altLang="zh-TW" dirty="0">
                          <a:latin typeface="標楷體" panose="03000509000000000000" pitchFamily="65" charset="-120"/>
                          <a:ea typeface="標楷體" panose="03000509000000000000" pitchFamily="65" charset="-120"/>
                        </a:rPr>
                        <a:t>N*2,000</a:t>
                      </a:r>
                      <a:r>
                        <a:rPr lang="zh-TW" altLang="en-US" dirty="0">
                          <a:latin typeface="標楷體" panose="03000509000000000000" pitchFamily="65" charset="-120"/>
                          <a:ea typeface="標楷體" panose="03000509000000000000" pitchFamily="65" charset="-120"/>
                        </a:rPr>
                        <a:t>元</a:t>
                      </a:r>
                    </a:p>
                  </a:txBody>
                  <a:tcPr anchor="ctr"/>
                </a:tc>
                <a:extLst>
                  <a:ext uri="{0D108BD9-81ED-4DB2-BD59-A6C34878D82A}">
                    <a16:rowId xmlns:a16="http://schemas.microsoft.com/office/drawing/2014/main" val="2733525451"/>
                  </a:ext>
                </a:extLst>
              </a:tr>
              <a:tr h="699041">
                <a:tc gridSpan="3">
                  <a:txBody>
                    <a:bodyPr/>
                    <a:lstStyle/>
                    <a:p>
                      <a:r>
                        <a:rPr lang="zh-TW" altLang="en-US" dirty="0">
                          <a:latin typeface="標楷體" panose="03000509000000000000" pitchFamily="65" charset="-120"/>
                          <a:ea typeface="標楷體" panose="03000509000000000000" pitchFamily="65" charset="-120"/>
                        </a:rPr>
                        <a:t>＊＊＊每人交通費</a:t>
                      </a:r>
                      <a:r>
                        <a:rPr lang="zh-TW" altLang="en-US" dirty="0">
                          <a:solidFill>
                            <a:srgbClr val="C00000"/>
                          </a:solidFill>
                          <a:latin typeface="標楷體" panose="03000509000000000000" pitchFamily="65" charset="-120"/>
                          <a:ea typeface="標楷體" panose="03000509000000000000" pitchFamily="65" charset="-120"/>
                        </a:rPr>
                        <a:t>每學期</a:t>
                      </a:r>
                      <a:r>
                        <a:rPr lang="zh-TW" altLang="en-US" dirty="0">
                          <a:latin typeface="標楷體" panose="03000509000000000000" pitchFamily="65" charset="-120"/>
                          <a:ea typeface="標楷體" panose="03000509000000000000" pitchFamily="65" charset="-120"/>
                        </a:rPr>
                        <a:t>上限為</a:t>
                      </a:r>
                      <a:r>
                        <a:rPr lang="en-US" altLang="zh-TW" dirty="0">
                          <a:latin typeface="標楷體" panose="03000509000000000000" pitchFamily="65" charset="-120"/>
                          <a:ea typeface="標楷體" panose="03000509000000000000" pitchFamily="65" charset="-120"/>
                        </a:rPr>
                        <a:t>8,000</a:t>
                      </a:r>
                      <a:r>
                        <a:rPr lang="zh-TW" altLang="en-US" dirty="0">
                          <a:latin typeface="標楷體" panose="03000509000000000000" pitchFamily="65" charset="-120"/>
                          <a:ea typeface="標楷體" panose="03000509000000000000" pitchFamily="65" charset="-120"/>
                        </a:rPr>
                        <a:t>元。</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＊＊＊高國中小合併計算。</a:t>
                      </a:r>
                    </a:p>
                  </a:txBody>
                  <a:tcPr anchor="ct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2411768714"/>
                  </a:ext>
                </a:extLst>
              </a:tr>
            </a:tbl>
          </a:graphicData>
        </a:graphic>
      </p:graphicFrame>
    </p:spTree>
    <p:extLst>
      <p:ext uri="{BB962C8B-B14F-4D97-AF65-F5344CB8AC3E}">
        <p14:creationId xmlns:p14="http://schemas.microsoft.com/office/powerpoint/2010/main" val="4221791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37">
            <a:extLst>
              <a:ext uri="{FF2B5EF4-FFF2-40B4-BE49-F238E27FC236}">
                <a16:creationId xmlns:a16="http://schemas.microsoft.com/office/drawing/2014/main" id="{179C3D1C-8C18-4EAC-B3D4-3B9A6580DFE4}"/>
              </a:ext>
            </a:extLst>
          </p:cNvPr>
          <p:cNvGrpSpPr/>
          <p:nvPr/>
        </p:nvGrpSpPr>
        <p:grpSpPr>
          <a:xfrm>
            <a:off x="9649086" y="4094050"/>
            <a:ext cx="4787166" cy="4935456"/>
            <a:chOff x="8624579" y="3718280"/>
            <a:chExt cx="5419948" cy="5587840"/>
          </a:xfrm>
        </p:grpSpPr>
        <p:sp>
          <p:nvSpPr>
            <p:cNvPr id="10" name="椭圆 30">
              <a:extLst>
                <a:ext uri="{FF2B5EF4-FFF2-40B4-BE49-F238E27FC236}">
                  <a16:creationId xmlns:a16="http://schemas.microsoft.com/office/drawing/2014/main" id="{1701BA16-4737-4731-93B7-FEBA2E92F2B8}"/>
                </a:ext>
              </a:extLst>
            </p:cNvPr>
            <p:cNvSpPr/>
            <p:nvPr/>
          </p:nvSpPr>
          <p:spPr>
            <a:xfrm>
              <a:off x="10399627" y="3718280"/>
              <a:ext cx="3644900" cy="3644900"/>
            </a:xfrm>
            <a:prstGeom prst="ellipse">
              <a:avLst/>
            </a:prstGeom>
            <a:solidFill>
              <a:srgbClr val="BDB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任意多边形 32">
              <a:extLst>
                <a:ext uri="{FF2B5EF4-FFF2-40B4-BE49-F238E27FC236}">
                  <a16:creationId xmlns:a16="http://schemas.microsoft.com/office/drawing/2014/main" id="{92C8A7D5-3446-40E7-80F1-1C09B407F945}"/>
                </a:ext>
              </a:extLst>
            </p:cNvPr>
            <p:cNvSpPr/>
            <p:nvPr/>
          </p:nvSpPr>
          <p:spPr>
            <a:xfrm rot="2182719">
              <a:off x="8624579" y="5813272"/>
              <a:ext cx="3489938" cy="349284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33">
              <a:extLst>
                <a:ext uri="{FF2B5EF4-FFF2-40B4-BE49-F238E27FC236}">
                  <a16:creationId xmlns:a16="http://schemas.microsoft.com/office/drawing/2014/main" id="{A4294558-DAB3-408D-97C4-6E97CA2EBD18}"/>
                </a:ext>
              </a:extLst>
            </p:cNvPr>
            <p:cNvSpPr/>
            <p:nvPr/>
          </p:nvSpPr>
          <p:spPr>
            <a:xfrm>
              <a:off x="9042398" y="5540730"/>
              <a:ext cx="885262" cy="88526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5" name="组合 36">
            <a:extLst>
              <a:ext uri="{FF2B5EF4-FFF2-40B4-BE49-F238E27FC236}">
                <a16:creationId xmlns:a16="http://schemas.microsoft.com/office/drawing/2014/main" id="{CECAB952-A01C-4292-BE02-0F8FA1C3AEDD}"/>
              </a:ext>
            </a:extLst>
          </p:cNvPr>
          <p:cNvGrpSpPr/>
          <p:nvPr/>
        </p:nvGrpSpPr>
        <p:grpSpPr>
          <a:xfrm>
            <a:off x="-1528179" y="-1960074"/>
            <a:ext cx="4474640" cy="3920148"/>
            <a:chOff x="-1308099" y="-978936"/>
            <a:chExt cx="5066112" cy="4438327"/>
          </a:xfrm>
        </p:grpSpPr>
        <p:sp>
          <p:nvSpPr>
            <p:cNvPr id="6" name="椭圆 22">
              <a:extLst>
                <a:ext uri="{FF2B5EF4-FFF2-40B4-BE49-F238E27FC236}">
                  <a16:creationId xmlns:a16="http://schemas.microsoft.com/office/drawing/2014/main" id="{B8CC87CF-E015-4FB4-B437-099E8A66FCDE}"/>
                </a:ext>
              </a:extLst>
            </p:cNvPr>
            <p:cNvSpPr/>
            <p:nvPr/>
          </p:nvSpPr>
          <p:spPr>
            <a:xfrm>
              <a:off x="-1308099" y="-978936"/>
              <a:ext cx="3644900" cy="3644900"/>
            </a:xfrm>
            <a:prstGeom prst="ellipse">
              <a:avLst/>
            </a:prstGeom>
            <a:solidFill>
              <a:srgbClr val="BDB0C2">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任意多边形 21">
              <a:extLst>
                <a:ext uri="{FF2B5EF4-FFF2-40B4-BE49-F238E27FC236}">
                  <a16:creationId xmlns:a16="http://schemas.microsoft.com/office/drawing/2014/main" id="{249BD772-179C-4D45-B83B-A7F20216124F}"/>
                </a:ext>
              </a:extLst>
            </p:cNvPr>
            <p:cNvSpPr/>
            <p:nvPr/>
          </p:nvSpPr>
          <p:spPr>
            <a:xfrm rot="2182719">
              <a:off x="1191184" y="-690123"/>
              <a:ext cx="2566829" cy="2568970"/>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椭圆 29">
              <a:extLst>
                <a:ext uri="{FF2B5EF4-FFF2-40B4-BE49-F238E27FC236}">
                  <a16:creationId xmlns:a16="http://schemas.microsoft.com/office/drawing/2014/main" id="{1473F22A-7612-4BB0-82E9-ADC90C7DA229}"/>
                </a:ext>
              </a:extLst>
            </p:cNvPr>
            <p:cNvSpPr/>
            <p:nvPr/>
          </p:nvSpPr>
          <p:spPr>
            <a:xfrm>
              <a:off x="-675001" y="2187489"/>
              <a:ext cx="1271902" cy="127190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 name="標題 1">
            <a:extLst>
              <a:ext uri="{FF2B5EF4-FFF2-40B4-BE49-F238E27FC236}">
                <a16:creationId xmlns:a16="http://schemas.microsoft.com/office/drawing/2014/main" id="{5741A4B0-1E25-402E-8F33-328934DB220D}"/>
              </a:ext>
            </a:extLst>
          </p:cNvPr>
          <p:cNvSpPr>
            <a:spLocks noGrp="1"/>
          </p:cNvSpPr>
          <p:nvPr>
            <p:ph type="title"/>
          </p:nvPr>
        </p:nvSpPr>
        <p:spPr>
          <a:xfrm>
            <a:off x="1054741" y="173886"/>
            <a:ext cx="10515600" cy="1325563"/>
          </a:xfrm>
        </p:spPr>
        <p:txBody>
          <a:bodyPr>
            <a:normAutofit/>
          </a:bodyPr>
          <a:lstStyle/>
          <a:p>
            <a:r>
              <a:rPr lang="zh-TW" altLang="zh-TW" b="1" dirty="0">
                <a:latin typeface="標楷體" panose="03000509000000000000" pitchFamily="65" charset="-120"/>
                <a:ea typeface="標楷體" panose="03000509000000000000" pitchFamily="65" charset="-120"/>
              </a:rPr>
              <a:t>本土語言跨校教支人員</a:t>
            </a:r>
            <a:r>
              <a:rPr lang="zh-TW" altLang="en-US" b="1" dirty="0">
                <a:latin typeface="標楷體" panose="03000509000000000000" pitchFamily="65" charset="-120"/>
                <a:ea typeface="標楷體" panose="03000509000000000000" pitchFamily="65" charset="-120"/>
              </a:rPr>
              <a:t>主從聘規劃</a:t>
            </a:r>
          </a:p>
        </p:txBody>
      </p:sp>
      <p:sp>
        <p:nvSpPr>
          <p:cNvPr id="3" name="內容版面配置區 2">
            <a:extLst>
              <a:ext uri="{FF2B5EF4-FFF2-40B4-BE49-F238E27FC236}">
                <a16:creationId xmlns:a16="http://schemas.microsoft.com/office/drawing/2014/main" id="{3DF3067B-C0C1-430D-B676-9F9D23BEA5C9}"/>
              </a:ext>
            </a:extLst>
          </p:cNvPr>
          <p:cNvSpPr>
            <a:spLocks noGrp="1"/>
          </p:cNvSpPr>
          <p:nvPr>
            <p:ph idx="1"/>
          </p:nvPr>
        </p:nvSpPr>
        <p:spPr>
          <a:xfrm>
            <a:off x="847078" y="1198434"/>
            <a:ext cx="10515600" cy="4351338"/>
          </a:xfrm>
        </p:spPr>
        <p:txBody>
          <a:bodyPr>
            <a:normAutofit/>
          </a:bodyPr>
          <a:lstStyle/>
          <a:p>
            <a:r>
              <a:rPr lang="zh-TW" altLang="zh-TW" sz="2400" dirty="0">
                <a:latin typeface="標楷體" panose="03000509000000000000" pitchFamily="65" charset="-120"/>
                <a:ea typeface="標楷體" panose="03000509000000000000" pitchFamily="65" charset="-120"/>
              </a:rPr>
              <a:t>主從聘認定學校</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高國中小合併計算</a:t>
            </a:r>
            <a:r>
              <a:rPr lang="en-US" altLang="zh-TW" sz="2400" dirty="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rPr>
              <a:t>，由教師授課節數最多之學校擔任主聘學校。</a:t>
            </a:r>
          </a:p>
          <a:p>
            <a:r>
              <a:rPr lang="zh-TW" altLang="zh-TW" sz="2400" dirty="0">
                <a:latin typeface="標楷體" panose="03000509000000000000" pitchFamily="65" charset="-120"/>
                <a:ea typeface="標楷體" panose="03000509000000000000" pitchFamily="65" charset="-120"/>
              </a:rPr>
              <a:t>主聘學校為聘用教學支援工作人員辦理勞健保、勞退，若支援人員於其他派駐之任一學校發生職災事故時，亦得請領職業災害保險相關給付。</a:t>
            </a:r>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主從聘學校認定說明：</a:t>
            </a:r>
            <a:endParaRPr lang="en-US" altLang="zh-TW" sz="2400" dirty="0">
              <a:latin typeface="標楷體" panose="03000509000000000000" pitchFamily="65" charset="-120"/>
              <a:ea typeface="標楷體" panose="03000509000000000000" pitchFamily="65" charset="-120"/>
            </a:endParaRPr>
          </a:p>
          <a:p>
            <a:endParaRPr lang="zh-TW" altLang="en-US" sz="2400" dirty="0"/>
          </a:p>
        </p:txBody>
      </p:sp>
      <p:graphicFrame>
        <p:nvGraphicFramePr>
          <p:cNvPr id="4" name="表格 3">
            <a:extLst>
              <a:ext uri="{FF2B5EF4-FFF2-40B4-BE49-F238E27FC236}">
                <a16:creationId xmlns:a16="http://schemas.microsoft.com/office/drawing/2014/main" id="{8043F03A-D8C1-448A-8A0C-06752F132589}"/>
              </a:ext>
            </a:extLst>
          </p:cNvPr>
          <p:cNvGraphicFramePr>
            <a:graphicFrameLocks noGrp="1"/>
          </p:cNvGraphicFramePr>
          <p:nvPr>
            <p:extLst>
              <p:ext uri="{D42A27DB-BD31-4B8C-83A1-F6EECF244321}">
                <p14:modId xmlns:p14="http://schemas.microsoft.com/office/powerpoint/2010/main" val="1864519730"/>
              </p:ext>
            </p:extLst>
          </p:nvPr>
        </p:nvGraphicFramePr>
        <p:xfrm>
          <a:off x="654087" y="3229443"/>
          <a:ext cx="11115040" cy="3202146"/>
        </p:xfrm>
        <a:graphic>
          <a:graphicData uri="http://schemas.openxmlformats.org/drawingml/2006/table">
            <a:tbl>
              <a:tblPr firstRow="1" bandRow="1">
                <a:tableStyleId>{00A15C55-8517-42AA-B614-E9B94910E393}</a:tableStyleId>
              </a:tblPr>
              <a:tblGrid>
                <a:gridCol w="1309429">
                  <a:extLst>
                    <a:ext uri="{9D8B030D-6E8A-4147-A177-3AD203B41FA5}">
                      <a16:colId xmlns:a16="http://schemas.microsoft.com/office/drawing/2014/main" val="1990983516"/>
                    </a:ext>
                  </a:extLst>
                </a:gridCol>
                <a:gridCol w="1183568">
                  <a:extLst>
                    <a:ext uri="{9D8B030D-6E8A-4147-A177-3AD203B41FA5}">
                      <a16:colId xmlns:a16="http://schemas.microsoft.com/office/drawing/2014/main" val="3465313992"/>
                    </a:ext>
                  </a:extLst>
                </a:gridCol>
                <a:gridCol w="1251671">
                  <a:extLst>
                    <a:ext uri="{9D8B030D-6E8A-4147-A177-3AD203B41FA5}">
                      <a16:colId xmlns:a16="http://schemas.microsoft.com/office/drawing/2014/main" val="2821204405"/>
                    </a:ext>
                  </a:extLst>
                </a:gridCol>
                <a:gridCol w="1179260">
                  <a:extLst>
                    <a:ext uri="{9D8B030D-6E8A-4147-A177-3AD203B41FA5}">
                      <a16:colId xmlns:a16="http://schemas.microsoft.com/office/drawing/2014/main" val="3796383995"/>
                    </a:ext>
                  </a:extLst>
                </a:gridCol>
                <a:gridCol w="3903336">
                  <a:extLst>
                    <a:ext uri="{9D8B030D-6E8A-4147-A177-3AD203B41FA5}">
                      <a16:colId xmlns:a16="http://schemas.microsoft.com/office/drawing/2014/main" val="3307426576"/>
                    </a:ext>
                  </a:extLst>
                </a:gridCol>
                <a:gridCol w="2287776">
                  <a:extLst>
                    <a:ext uri="{9D8B030D-6E8A-4147-A177-3AD203B41FA5}">
                      <a16:colId xmlns:a16="http://schemas.microsoft.com/office/drawing/2014/main" val="1908712893"/>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zh-TW" dirty="0">
                          <a:solidFill>
                            <a:srgbClr val="002060"/>
                          </a:solidFill>
                          <a:latin typeface="標楷體" panose="03000509000000000000" pitchFamily="65" charset="-120"/>
                          <a:ea typeface="標楷體" panose="03000509000000000000" pitchFamily="65" charset="-120"/>
                        </a:rPr>
                        <a:t>跨校</a:t>
                      </a:r>
                      <a:endParaRPr lang="zh-TW" altLang="en-US" dirty="0">
                        <a:solidFill>
                          <a:srgbClr val="002060"/>
                        </a:solidFill>
                        <a:latin typeface="標楷體" panose="03000509000000000000" pitchFamily="65" charset="-120"/>
                        <a:ea typeface="標楷體" panose="03000509000000000000" pitchFamily="65" charset="-120"/>
                      </a:endParaRPr>
                    </a:p>
                  </a:txBody>
                  <a:tcPr anchor="ctr"/>
                </a:tc>
                <a:tc>
                  <a:txBody>
                    <a:bodyPr/>
                    <a:lstStyle/>
                    <a:p>
                      <a:r>
                        <a:rPr lang="zh-TW" altLang="en-US" dirty="0">
                          <a:solidFill>
                            <a:srgbClr val="002060"/>
                          </a:solidFill>
                          <a:latin typeface="標楷體" panose="03000509000000000000" pitchFamily="65" charset="-120"/>
                          <a:ea typeface="標楷體" panose="03000509000000000000" pitchFamily="65" charset="-120"/>
                        </a:rPr>
                        <a:t>任教學制</a:t>
                      </a:r>
                    </a:p>
                  </a:txBody>
                  <a:tcPr anchor="ctr"/>
                </a:tc>
                <a:tc>
                  <a:txBody>
                    <a:bodyPr/>
                    <a:lstStyle/>
                    <a:p>
                      <a:r>
                        <a:rPr lang="zh-TW" altLang="en-US" dirty="0">
                          <a:solidFill>
                            <a:srgbClr val="002060"/>
                          </a:solidFill>
                          <a:latin typeface="標楷體" panose="03000509000000000000" pitchFamily="65" charset="-120"/>
                          <a:ea typeface="標楷體" panose="03000509000000000000" pitchFamily="65" charset="-120"/>
                        </a:rPr>
                        <a:t>授課節數</a:t>
                      </a:r>
                    </a:p>
                  </a:txBody>
                  <a:tcPr anchor="ctr"/>
                </a:tc>
                <a:tc>
                  <a:txBody>
                    <a:bodyPr/>
                    <a:lstStyle/>
                    <a:p>
                      <a:r>
                        <a:rPr lang="zh-TW" altLang="en-US" dirty="0">
                          <a:solidFill>
                            <a:srgbClr val="002060"/>
                          </a:solidFill>
                          <a:latin typeface="標楷體" panose="03000509000000000000" pitchFamily="65" charset="-120"/>
                          <a:ea typeface="標楷體" panose="03000509000000000000" pitchFamily="65" charset="-120"/>
                        </a:rPr>
                        <a:t>主聘學校</a:t>
                      </a:r>
                    </a:p>
                  </a:txBody>
                  <a:tcPr anchor="ctr"/>
                </a:tc>
                <a:tc>
                  <a:txBody>
                    <a:bodyPr/>
                    <a:lstStyle/>
                    <a:p>
                      <a:pPr algn="ctr"/>
                      <a:r>
                        <a:rPr lang="zh-TW" altLang="en-US" dirty="0">
                          <a:solidFill>
                            <a:srgbClr val="002060"/>
                          </a:solidFill>
                          <a:latin typeface="標楷體" panose="03000509000000000000" pitchFamily="65" charset="-120"/>
                          <a:ea typeface="標楷體" panose="03000509000000000000" pitchFamily="65" charset="-120"/>
                        </a:rPr>
                        <a:t>說明</a:t>
                      </a:r>
                    </a:p>
                  </a:txBody>
                  <a:tcPr anchor="ctr"/>
                </a:tc>
                <a:tc>
                  <a:txBody>
                    <a:bodyPr/>
                    <a:lstStyle/>
                    <a:p>
                      <a:endParaRPr lang="zh-TW" altLang="en-US"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3964401080"/>
                  </a:ext>
                </a:extLst>
              </a:tr>
              <a:tr h="535146">
                <a:tc rowSpan="2">
                  <a:txBody>
                    <a:bodyPr/>
                    <a:lstStyle/>
                    <a:p>
                      <a:pPr algn="l"/>
                      <a:r>
                        <a:rPr lang="zh-TW" altLang="en-US" dirty="0">
                          <a:latin typeface="標楷體" panose="03000509000000000000" pitchFamily="65" charset="-120"/>
                          <a:ea typeface="標楷體" panose="03000509000000000000" pitchFamily="65" charset="-120"/>
                        </a:rPr>
                        <a:t>教師</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教支</a:t>
                      </a:r>
                      <a:endParaRPr lang="en-US" altLang="zh-TW" dirty="0">
                        <a:latin typeface="標楷體" panose="03000509000000000000" pitchFamily="65" charset="-120"/>
                        <a:ea typeface="標楷體" panose="03000509000000000000" pitchFamily="65" charset="-120"/>
                      </a:endParaRPr>
                    </a:p>
                  </a:txBody>
                  <a:tcPr anchor="ctr">
                    <a:solidFill>
                      <a:schemeClr val="accent2">
                        <a:lumMod val="40000"/>
                        <a:lumOff val="60000"/>
                      </a:schemeClr>
                    </a:solidFill>
                  </a:tcPr>
                </a:tc>
                <a:tc>
                  <a:txBody>
                    <a:bodyPr/>
                    <a:lstStyle/>
                    <a:p>
                      <a:pPr algn="ctr"/>
                      <a:r>
                        <a:rPr lang="en-US" altLang="zh-TW" dirty="0">
                          <a:latin typeface="標楷體" panose="03000509000000000000" pitchFamily="65" charset="-120"/>
                          <a:ea typeface="標楷體" panose="03000509000000000000" pitchFamily="65" charset="-120"/>
                        </a:rPr>
                        <a:t>A</a:t>
                      </a:r>
                      <a:r>
                        <a:rPr lang="zh-TW" altLang="en-US" dirty="0">
                          <a:latin typeface="標楷體" panose="03000509000000000000" pitchFamily="65" charset="-120"/>
                          <a:ea typeface="標楷體" panose="03000509000000000000" pitchFamily="65" charset="-120"/>
                        </a:rPr>
                        <a:t>國小</a:t>
                      </a:r>
                    </a:p>
                  </a:txBody>
                  <a:tcPr anchor="ctr">
                    <a:solidFill>
                      <a:schemeClr val="accent2">
                        <a:lumMod val="40000"/>
                        <a:lumOff val="60000"/>
                      </a:schemeClr>
                    </a:solidFill>
                  </a:tcPr>
                </a:tc>
                <a:tc>
                  <a:txBody>
                    <a:bodyPr/>
                    <a:lstStyle/>
                    <a:p>
                      <a:pPr algn="ctr"/>
                      <a:r>
                        <a:rPr lang="en-US" altLang="zh-TW" dirty="0">
                          <a:latin typeface="標楷體" panose="03000509000000000000" pitchFamily="65" charset="-120"/>
                          <a:ea typeface="標楷體" panose="03000509000000000000" pitchFamily="65" charset="-120"/>
                        </a:rPr>
                        <a:t>8</a:t>
                      </a:r>
                      <a:endParaRPr lang="zh-TW" altLang="en-US" dirty="0">
                        <a:latin typeface="標楷體" panose="03000509000000000000" pitchFamily="65" charset="-120"/>
                        <a:ea typeface="標楷體" panose="03000509000000000000" pitchFamily="65" charset="-120"/>
                      </a:endParaRPr>
                    </a:p>
                  </a:txBody>
                  <a:tcPr anchor="ctr">
                    <a:solidFill>
                      <a:schemeClr val="accent2">
                        <a:lumMod val="40000"/>
                        <a:lumOff val="60000"/>
                      </a:schemeClr>
                    </a:solidFill>
                  </a:tcPr>
                </a:tc>
                <a:tc rowSpan="2">
                  <a:txBody>
                    <a:bodyPr/>
                    <a:lstStyle/>
                    <a:p>
                      <a:pPr algn="ctr"/>
                      <a:r>
                        <a:rPr lang="en-US" altLang="zh-TW" b="1" dirty="0">
                          <a:solidFill>
                            <a:srgbClr val="C00000"/>
                          </a:solidFill>
                          <a:latin typeface="標楷體" panose="03000509000000000000" pitchFamily="65" charset="-120"/>
                          <a:ea typeface="標楷體" panose="03000509000000000000" pitchFamily="65" charset="-120"/>
                        </a:rPr>
                        <a:t>B</a:t>
                      </a:r>
                      <a:r>
                        <a:rPr lang="zh-TW" altLang="en-US" b="1" dirty="0">
                          <a:solidFill>
                            <a:srgbClr val="C00000"/>
                          </a:solidFill>
                          <a:latin typeface="標楷體" panose="03000509000000000000" pitchFamily="65" charset="-120"/>
                          <a:ea typeface="標楷體" panose="03000509000000000000" pitchFamily="65" charset="-120"/>
                        </a:rPr>
                        <a:t>國中</a:t>
                      </a:r>
                    </a:p>
                  </a:txBody>
                  <a:tcPr anchor="ctr">
                    <a:solidFill>
                      <a:schemeClr val="accent2">
                        <a:lumMod val="40000"/>
                        <a:lumOff val="60000"/>
                      </a:schemeClr>
                    </a:solidFill>
                  </a:tcPr>
                </a:tc>
                <a:tc rowSpan="2">
                  <a:txBody>
                    <a:bodyPr/>
                    <a:lstStyle/>
                    <a:p>
                      <a:r>
                        <a:rPr lang="zh-TW" altLang="en-US" dirty="0">
                          <a:latin typeface="標楷體" panose="03000509000000000000" pitchFamily="65" charset="-120"/>
                          <a:ea typeface="標楷體" panose="03000509000000000000" pitchFamily="65" charset="-120"/>
                        </a:rPr>
                        <a:t>國教署經費補助支應</a:t>
                      </a:r>
                      <a:r>
                        <a:rPr lang="zh-TW" altLang="en-US" b="1" dirty="0">
                          <a:solidFill>
                            <a:srgbClr val="C00000"/>
                          </a:solidFill>
                          <a:latin typeface="標楷體" panose="03000509000000000000" pitchFamily="65" charset="-120"/>
                          <a:ea typeface="標楷體" panose="03000509000000000000" pitchFamily="65" charset="-120"/>
                        </a:rPr>
                        <a:t>國中</a:t>
                      </a:r>
                      <a:r>
                        <a:rPr lang="zh-TW" altLang="en-US" dirty="0">
                          <a:latin typeface="標楷體" panose="03000509000000000000" pitchFamily="65" charset="-120"/>
                          <a:ea typeface="標楷體" panose="03000509000000000000" pitchFamily="65" charset="-120"/>
                        </a:rPr>
                        <a:t>開課經費。</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減低國小校內經費支應。</a:t>
                      </a:r>
                    </a:p>
                  </a:txBody>
                  <a:tcPr anchor="ctr">
                    <a:solidFill>
                      <a:schemeClr val="accent2">
                        <a:lumMod val="40000"/>
                        <a:lumOff val="60000"/>
                      </a:schemeClr>
                    </a:solidFill>
                  </a:tcPr>
                </a:tc>
                <a:tc rowSpan="6">
                  <a:txBody>
                    <a:bodyPr/>
                    <a:lstStyle/>
                    <a:p>
                      <a:r>
                        <a:rPr lang="zh-TW" altLang="en-US" dirty="0">
                          <a:latin typeface="標楷體" panose="03000509000000000000" pitchFamily="65" charset="-120"/>
                          <a:ea typeface="標楷體" panose="03000509000000000000" pitchFamily="65" charset="-120"/>
                        </a:rPr>
                        <a:t>同一學制且相同任教節數，協商！</a:t>
                      </a:r>
                      <a:endParaRPr lang="en-US" altLang="zh-TW" dirty="0">
                        <a:latin typeface="標楷體" panose="03000509000000000000" pitchFamily="65" charset="-120"/>
                        <a:ea typeface="標楷體" panose="03000509000000000000" pitchFamily="65" charset="-120"/>
                      </a:endParaRPr>
                    </a:p>
                    <a:p>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視學校</a:t>
                      </a:r>
                      <a:r>
                        <a:rPr lang="zh-TW" altLang="en-US" sz="1800" kern="1200" dirty="0">
                          <a:effectLst/>
                          <a:latin typeface="標楷體" panose="03000509000000000000" pitchFamily="65" charset="-120"/>
                          <a:ea typeface="標楷體" panose="03000509000000000000" pitchFamily="65" charset="-120"/>
                        </a:rPr>
                        <a:t>進用身心障礙員工比率狀況協商主聘學校</a:t>
                      </a:r>
                      <a:r>
                        <a:rPr lang="en-US" altLang="zh-TW" sz="1800" kern="1200" dirty="0">
                          <a:effectLst/>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818030132"/>
                  </a:ext>
                </a:extLst>
              </a:tr>
              <a:tr h="406400">
                <a:tc vMerge="1">
                  <a:txBody>
                    <a:bodyPr/>
                    <a:lstStyle/>
                    <a:p>
                      <a:endParaRPr lang="zh-TW" altLang="en-US"/>
                    </a:p>
                  </a:txBody>
                  <a:tcPr/>
                </a:tc>
                <a:tc>
                  <a:txBody>
                    <a:bodyPr/>
                    <a:lstStyle/>
                    <a:p>
                      <a:pPr algn="ctr"/>
                      <a:r>
                        <a:rPr lang="en-US" altLang="zh-TW" b="1" dirty="0">
                          <a:solidFill>
                            <a:srgbClr val="C00000"/>
                          </a:solidFill>
                          <a:latin typeface="標楷體" panose="03000509000000000000" pitchFamily="65" charset="-120"/>
                          <a:ea typeface="標楷體" panose="03000509000000000000" pitchFamily="65" charset="-120"/>
                        </a:rPr>
                        <a:t>B</a:t>
                      </a:r>
                      <a:r>
                        <a:rPr lang="zh-TW" altLang="en-US" b="1" dirty="0">
                          <a:solidFill>
                            <a:srgbClr val="C00000"/>
                          </a:solidFill>
                          <a:latin typeface="標楷體" panose="03000509000000000000" pitchFamily="65" charset="-120"/>
                          <a:ea typeface="標楷體" panose="03000509000000000000" pitchFamily="65" charset="-120"/>
                        </a:rPr>
                        <a:t>國中</a:t>
                      </a:r>
                    </a:p>
                  </a:txBody>
                  <a:tcPr anchor="ctr">
                    <a:solidFill>
                      <a:schemeClr val="accent2">
                        <a:lumMod val="40000"/>
                        <a:lumOff val="60000"/>
                      </a:schemeClr>
                    </a:solidFill>
                  </a:tcPr>
                </a:tc>
                <a:tc>
                  <a:txBody>
                    <a:bodyPr/>
                    <a:lstStyle/>
                    <a:p>
                      <a:pPr algn="ctr"/>
                      <a:r>
                        <a:rPr lang="en-US" altLang="zh-TW" dirty="0">
                          <a:latin typeface="標楷體" panose="03000509000000000000" pitchFamily="65" charset="-120"/>
                          <a:ea typeface="標楷體" panose="03000509000000000000" pitchFamily="65" charset="-120"/>
                        </a:rPr>
                        <a:t>6</a:t>
                      </a:r>
                      <a:endParaRPr lang="zh-TW" altLang="en-US" dirty="0">
                        <a:latin typeface="標楷體" panose="03000509000000000000" pitchFamily="65" charset="-120"/>
                        <a:ea typeface="標楷體" panose="03000509000000000000" pitchFamily="65" charset="-120"/>
                      </a:endParaRPr>
                    </a:p>
                  </a:txBody>
                  <a:tcPr anchor="ctr">
                    <a:solidFill>
                      <a:schemeClr val="accent2">
                        <a:lumMod val="40000"/>
                        <a:lumOff val="60000"/>
                      </a:schemeClr>
                    </a:solidFill>
                  </a:tcPr>
                </a:tc>
                <a:tc vMerge="1">
                  <a:txBody>
                    <a:bodyPr/>
                    <a:lstStyle/>
                    <a:p>
                      <a:endParaRPr lang="zh-TW" altLang="en-US"/>
                    </a:p>
                  </a:txBody>
                  <a:tcPr/>
                </a:tc>
                <a:tc vMerge="1">
                  <a:txBody>
                    <a:bodyPr/>
                    <a:lstStyle/>
                    <a:p>
                      <a:endParaRPr lang="zh-TW" altLang="en-US"/>
                    </a:p>
                  </a:txBody>
                  <a:tcPr/>
                </a:tc>
                <a:tc vMerge="1">
                  <a:txBody>
                    <a:bodyPr/>
                    <a:lstStyle/>
                    <a:p>
                      <a:endParaRPr lang="zh-TW" altLang="en-US" dirty="0"/>
                    </a:p>
                  </a:txBody>
                  <a:tcPr/>
                </a:tc>
                <a:extLst>
                  <a:ext uri="{0D108BD9-81ED-4DB2-BD59-A6C34878D82A}">
                    <a16:rowId xmlns:a16="http://schemas.microsoft.com/office/drawing/2014/main" val="3010310963"/>
                  </a:ext>
                </a:extLst>
              </a:tr>
              <a:tr h="528320">
                <a:tc rowSpan="2">
                  <a:txBody>
                    <a:bodyPr/>
                    <a:lstStyle/>
                    <a:p>
                      <a:pPr algn="ctr"/>
                      <a:r>
                        <a:rPr lang="zh-TW" altLang="en-US" dirty="0">
                          <a:latin typeface="標楷體" panose="03000509000000000000" pitchFamily="65" charset="-120"/>
                          <a:ea typeface="標楷體" panose="03000509000000000000" pitchFamily="65" charset="-120"/>
                        </a:rPr>
                        <a:t>教師</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教支</a:t>
                      </a:r>
                      <a:endParaRPr lang="en-US" altLang="zh-TW" dirty="0">
                        <a:latin typeface="標楷體" panose="03000509000000000000" pitchFamily="65" charset="-120"/>
                        <a:ea typeface="標楷體" panose="03000509000000000000" pitchFamily="65" charset="-120"/>
                      </a:endParaRPr>
                    </a:p>
                  </a:txBody>
                  <a:tcPr anchor="ctr"/>
                </a:tc>
                <a:tc>
                  <a:txBody>
                    <a:bodyPr/>
                    <a:lstStyle/>
                    <a:p>
                      <a:pPr algn="ctr"/>
                      <a:r>
                        <a:rPr lang="en-US" altLang="zh-TW" dirty="0">
                          <a:latin typeface="標楷體" panose="03000509000000000000" pitchFamily="65" charset="-120"/>
                          <a:ea typeface="標楷體" panose="03000509000000000000" pitchFamily="65" charset="-120"/>
                        </a:rPr>
                        <a:t>A</a:t>
                      </a:r>
                      <a:r>
                        <a:rPr lang="zh-TW" altLang="en-US" dirty="0">
                          <a:latin typeface="標楷體" panose="03000509000000000000" pitchFamily="65" charset="-120"/>
                          <a:ea typeface="標楷體" panose="03000509000000000000" pitchFamily="65" charset="-120"/>
                        </a:rPr>
                        <a:t>國小</a:t>
                      </a:r>
                    </a:p>
                  </a:txBody>
                  <a:tcPr anchor="ctr"/>
                </a:tc>
                <a:tc>
                  <a:txBody>
                    <a:bodyPr/>
                    <a:lstStyle/>
                    <a:p>
                      <a:pPr algn="ctr"/>
                      <a:r>
                        <a:rPr lang="en-US" altLang="zh-TW" dirty="0">
                          <a:latin typeface="標楷體" panose="03000509000000000000" pitchFamily="65" charset="-120"/>
                          <a:ea typeface="標楷體" panose="03000509000000000000" pitchFamily="65" charset="-120"/>
                        </a:rPr>
                        <a:t>8</a:t>
                      </a:r>
                      <a:endParaRPr lang="zh-TW" altLang="en-US" dirty="0">
                        <a:latin typeface="標楷體" panose="03000509000000000000" pitchFamily="65" charset="-120"/>
                        <a:ea typeface="標楷體" panose="03000509000000000000" pitchFamily="65" charset="-120"/>
                      </a:endParaRPr>
                    </a:p>
                  </a:txBody>
                  <a:tcPr anchor="ctr"/>
                </a:tc>
                <a:tc rowSpan="2">
                  <a:txBody>
                    <a:bodyPr/>
                    <a:lstStyle/>
                    <a:p>
                      <a:pPr algn="ctr"/>
                      <a:r>
                        <a:rPr lang="en-US" altLang="zh-TW" dirty="0">
                          <a:latin typeface="標楷體" panose="03000509000000000000" pitchFamily="65" charset="-120"/>
                          <a:ea typeface="標楷體" panose="03000509000000000000" pitchFamily="65" charset="-120"/>
                        </a:rPr>
                        <a:t>A</a:t>
                      </a:r>
                      <a:r>
                        <a:rPr lang="zh-TW" altLang="en-US" dirty="0">
                          <a:latin typeface="標楷體" panose="03000509000000000000" pitchFamily="65" charset="-120"/>
                          <a:ea typeface="標楷體" panose="03000509000000000000" pitchFamily="65" charset="-120"/>
                        </a:rPr>
                        <a:t>國小</a:t>
                      </a:r>
                    </a:p>
                  </a:txBody>
                  <a:tcPr anchor="ctr"/>
                </a:tc>
                <a:tc rowSpan="2">
                  <a:txBody>
                    <a:bodyPr/>
                    <a:lstStyle/>
                    <a:p>
                      <a:r>
                        <a:rPr lang="zh-TW" altLang="en-US" dirty="0">
                          <a:latin typeface="標楷體" panose="03000509000000000000" pitchFamily="65" charset="-120"/>
                          <a:ea typeface="標楷體" panose="03000509000000000000" pitchFamily="65" charset="-120"/>
                        </a:rPr>
                        <a:t>任教節數多的學校擔任主聘學校。</a:t>
                      </a:r>
                    </a:p>
                  </a:txBody>
                  <a:tcPr anchor="ctr"/>
                </a:tc>
                <a:tc vMerge="1">
                  <a:txBody>
                    <a:bodyPr/>
                    <a:lstStyle/>
                    <a:p>
                      <a:endParaRPr lang="zh-TW" altLang="en-US" dirty="0"/>
                    </a:p>
                  </a:txBody>
                  <a:tcPr/>
                </a:tc>
                <a:extLst>
                  <a:ext uri="{0D108BD9-81ED-4DB2-BD59-A6C34878D82A}">
                    <a16:rowId xmlns:a16="http://schemas.microsoft.com/office/drawing/2014/main" val="2907304144"/>
                  </a:ext>
                </a:extLst>
              </a:tr>
              <a:tr h="452120">
                <a:tc vMerge="1">
                  <a:txBody>
                    <a:bodyPr/>
                    <a:lstStyle/>
                    <a:p>
                      <a:endParaRPr lang="zh-TW" altLang="en-US" dirty="0"/>
                    </a:p>
                  </a:txBody>
                  <a:tcPr/>
                </a:tc>
                <a:tc>
                  <a:txBody>
                    <a:bodyPr/>
                    <a:lstStyle/>
                    <a:p>
                      <a:pPr algn="ctr"/>
                      <a:r>
                        <a:rPr lang="en-US" altLang="zh-TW" dirty="0">
                          <a:latin typeface="標楷體" panose="03000509000000000000" pitchFamily="65" charset="-120"/>
                          <a:ea typeface="標楷體" panose="03000509000000000000" pitchFamily="65" charset="-120"/>
                        </a:rPr>
                        <a:t>B</a:t>
                      </a:r>
                      <a:r>
                        <a:rPr lang="zh-TW" altLang="en-US" dirty="0">
                          <a:latin typeface="標楷體" panose="03000509000000000000" pitchFamily="65" charset="-120"/>
                          <a:ea typeface="標楷體" panose="03000509000000000000" pitchFamily="65" charset="-120"/>
                        </a:rPr>
                        <a:t>國小</a:t>
                      </a:r>
                    </a:p>
                  </a:txBody>
                  <a:tcPr anchor="ctr"/>
                </a:tc>
                <a:tc>
                  <a:txBody>
                    <a:bodyPr/>
                    <a:lstStyle/>
                    <a:p>
                      <a:pPr algn="ctr"/>
                      <a:r>
                        <a:rPr lang="en-US" altLang="zh-TW" dirty="0">
                          <a:latin typeface="標楷體" panose="03000509000000000000" pitchFamily="65" charset="-120"/>
                          <a:ea typeface="標楷體" panose="03000509000000000000" pitchFamily="65" charset="-120"/>
                        </a:rPr>
                        <a:t>6</a:t>
                      </a:r>
                      <a:endParaRPr lang="zh-TW" altLang="en-US" dirty="0">
                        <a:latin typeface="標楷體" panose="03000509000000000000" pitchFamily="65" charset="-120"/>
                        <a:ea typeface="標楷體" panose="03000509000000000000" pitchFamily="65" charset="-120"/>
                      </a:endParaRPr>
                    </a:p>
                  </a:txBody>
                  <a:tcPr anchor="ctr"/>
                </a:tc>
                <a:tc vMerge="1">
                  <a:txBody>
                    <a:bodyPr/>
                    <a:lstStyle/>
                    <a:p>
                      <a:endParaRPr lang="zh-TW" altLang="en-US" dirty="0"/>
                    </a:p>
                  </a:txBody>
                  <a:tcPr/>
                </a:tc>
                <a:tc vMerge="1">
                  <a:txBody>
                    <a:bodyPr/>
                    <a:lstStyle/>
                    <a:p>
                      <a:endParaRPr lang="zh-TW" altLang="en-US" dirty="0"/>
                    </a:p>
                  </a:txBody>
                  <a:tcPr/>
                </a:tc>
                <a:tc vMerge="1">
                  <a:txBody>
                    <a:bodyPr/>
                    <a:lstStyle/>
                    <a:p>
                      <a:endParaRPr lang="zh-TW" altLang="en-US" dirty="0"/>
                    </a:p>
                  </a:txBody>
                  <a:tcPr/>
                </a:tc>
                <a:extLst>
                  <a:ext uri="{0D108BD9-81ED-4DB2-BD59-A6C34878D82A}">
                    <a16:rowId xmlns:a16="http://schemas.microsoft.com/office/drawing/2014/main" val="154574038"/>
                  </a:ext>
                </a:extLst>
              </a:tr>
              <a:tr h="538480">
                <a:tc rowSpan="2">
                  <a:txBody>
                    <a:bodyPr/>
                    <a:lstStyle/>
                    <a:p>
                      <a:pPr algn="ctr"/>
                      <a:r>
                        <a:rPr lang="zh-TW" altLang="en-US" dirty="0">
                          <a:latin typeface="標楷體" panose="03000509000000000000" pitchFamily="65" charset="-120"/>
                          <a:ea typeface="標楷體" panose="03000509000000000000" pitchFamily="65" charset="-120"/>
                        </a:rPr>
                        <a:t>教師</a:t>
                      </a:r>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教支</a:t>
                      </a:r>
                      <a:endParaRPr lang="en-US" altLang="zh-TW" dirty="0">
                        <a:latin typeface="標楷體" panose="03000509000000000000" pitchFamily="65" charset="-120"/>
                        <a:ea typeface="標楷體" panose="03000509000000000000" pitchFamily="65" charset="-120"/>
                      </a:endParaRPr>
                    </a:p>
                  </a:txBody>
                  <a:tcPr anchor="ctr"/>
                </a:tc>
                <a:tc>
                  <a:txBody>
                    <a:bodyPr/>
                    <a:lstStyle/>
                    <a:p>
                      <a:pPr algn="ctr"/>
                      <a:r>
                        <a:rPr lang="en-US" altLang="zh-TW" dirty="0">
                          <a:latin typeface="標楷體" panose="03000509000000000000" pitchFamily="65" charset="-120"/>
                          <a:ea typeface="標楷體" panose="03000509000000000000" pitchFamily="65" charset="-120"/>
                        </a:rPr>
                        <a:t>A</a:t>
                      </a:r>
                      <a:r>
                        <a:rPr lang="zh-TW" altLang="en-US" dirty="0">
                          <a:latin typeface="標楷體" panose="03000509000000000000" pitchFamily="65" charset="-120"/>
                          <a:ea typeface="標楷體" panose="03000509000000000000" pitchFamily="65" charset="-120"/>
                        </a:rPr>
                        <a:t>國中</a:t>
                      </a:r>
                    </a:p>
                  </a:txBody>
                  <a:tcPr anchor="ctr"/>
                </a:tc>
                <a:tc>
                  <a:txBody>
                    <a:bodyPr/>
                    <a:lstStyle/>
                    <a:p>
                      <a:pPr algn="ctr"/>
                      <a:r>
                        <a:rPr lang="en-US" altLang="zh-TW" dirty="0">
                          <a:latin typeface="標楷體" panose="03000509000000000000" pitchFamily="65" charset="-120"/>
                          <a:ea typeface="標楷體" panose="03000509000000000000" pitchFamily="65" charset="-120"/>
                        </a:rPr>
                        <a:t>6</a:t>
                      </a:r>
                      <a:endParaRPr lang="zh-TW" altLang="en-US" dirty="0">
                        <a:latin typeface="標楷體" panose="03000509000000000000" pitchFamily="65" charset="-120"/>
                        <a:ea typeface="標楷體" panose="03000509000000000000" pitchFamily="65" charset="-120"/>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dirty="0">
                          <a:latin typeface="標楷體" panose="03000509000000000000" pitchFamily="65" charset="-120"/>
                          <a:ea typeface="標楷體" panose="03000509000000000000" pitchFamily="65" charset="-120"/>
                        </a:rPr>
                        <a:t>B</a:t>
                      </a:r>
                      <a:r>
                        <a:rPr lang="zh-TW" altLang="en-US" dirty="0">
                          <a:latin typeface="標楷體" panose="03000509000000000000" pitchFamily="65" charset="-120"/>
                          <a:ea typeface="標楷體" panose="03000509000000000000" pitchFamily="65" charset="-120"/>
                        </a:rPr>
                        <a:t>國中</a:t>
                      </a:r>
                    </a:p>
                  </a:txBody>
                  <a:tcPr anchor="ctr"/>
                </a:tc>
                <a:tc rowSpan="2">
                  <a:txBody>
                    <a:bodyPr/>
                    <a:lstStyle/>
                    <a:p>
                      <a:r>
                        <a:rPr lang="zh-TW" altLang="en-US" dirty="0">
                          <a:latin typeface="標楷體" panose="03000509000000000000" pitchFamily="65" charset="-120"/>
                          <a:ea typeface="標楷體" panose="03000509000000000000" pitchFamily="65" charset="-120"/>
                        </a:rPr>
                        <a:t>協商！</a:t>
                      </a:r>
                      <a:endParaRPr lang="en-US" altLang="zh-TW" dirty="0">
                        <a:latin typeface="標楷體" panose="03000509000000000000" pitchFamily="65" charset="-120"/>
                        <a:ea typeface="標楷體" panose="03000509000000000000" pitchFamily="65" charset="-120"/>
                      </a:endParaRPr>
                    </a:p>
                    <a:p>
                      <a:r>
                        <a:rPr lang="en-US" altLang="zh-TW" dirty="0">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視學校</a:t>
                      </a:r>
                      <a:r>
                        <a:rPr lang="zh-TW" altLang="en-US" sz="1800" kern="1200" dirty="0">
                          <a:effectLst/>
                          <a:latin typeface="標楷體" panose="03000509000000000000" pitchFamily="65" charset="-120"/>
                          <a:ea typeface="標楷體" panose="03000509000000000000" pitchFamily="65" charset="-120"/>
                        </a:rPr>
                        <a:t>進用身心障礙員工比率狀況</a:t>
                      </a:r>
                      <a:r>
                        <a:rPr lang="en-US" altLang="zh-TW" dirty="0">
                          <a:latin typeface="標楷體" panose="03000509000000000000" pitchFamily="65" charset="-120"/>
                          <a:ea typeface="標楷體" panose="03000509000000000000" pitchFamily="65" charset="-120"/>
                        </a:rPr>
                        <a:t>)</a:t>
                      </a:r>
                      <a:endParaRPr lang="zh-TW" altLang="en-US" dirty="0">
                        <a:latin typeface="標楷體" panose="03000509000000000000" pitchFamily="65" charset="-120"/>
                        <a:ea typeface="標楷體" panose="03000509000000000000" pitchFamily="65" charset="-120"/>
                      </a:endParaRPr>
                    </a:p>
                  </a:txBody>
                  <a:tcPr anchor="ctr"/>
                </a:tc>
                <a:tc vMerge="1">
                  <a:txBody>
                    <a:bodyPr/>
                    <a:lstStyle/>
                    <a:p>
                      <a:endParaRPr lang="zh-TW" altLang="en-US" dirty="0"/>
                    </a:p>
                  </a:txBody>
                  <a:tcPr/>
                </a:tc>
                <a:extLst>
                  <a:ext uri="{0D108BD9-81ED-4DB2-BD59-A6C34878D82A}">
                    <a16:rowId xmlns:a16="http://schemas.microsoft.com/office/drawing/2014/main" val="4154075427"/>
                  </a:ext>
                </a:extLst>
              </a:tr>
              <a:tr h="370840">
                <a:tc vMerge="1">
                  <a:txBody>
                    <a:bodyPr/>
                    <a:lstStyle/>
                    <a:p>
                      <a:endParaRPr lang="zh-TW" altLang="en-US" dirty="0"/>
                    </a:p>
                  </a:txBody>
                  <a:tcPr/>
                </a:tc>
                <a:tc>
                  <a:txBody>
                    <a:bodyPr/>
                    <a:lstStyle/>
                    <a:p>
                      <a:pPr algn="ctr"/>
                      <a:r>
                        <a:rPr lang="en-US" altLang="zh-TW" dirty="0">
                          <a:latin typeface="標楷體" panose="03000509000000000000" pitchFamily="65" charset="-120"/>
                          <a:ea typeface="標楷體" panose="03000509000000000000" pitchFamily="65" charset="-120"/>
                        </a:rPr>
                        <a:t>B</a:t>
                      </a:r>
                      <a:r>
                        <a:rPr lang="zh-TW" altLang="en-US" dirty="0">
                          <a:latin typeface="標楷體" panose="03000509000000000000" pitchFamily="65" charset="-120"/>
                          <a:ea typeface="標楷體" panose="03000509000000000000" pitchFamily="65" charset="-120"/>
                        </a:rPr>
                        <a:t>國中</a:t>
                      </a:r>
                    </a:p>
                  </a:txBody>
                  <a:tcPr anchor="ctr"/>
                </a:tc>
                <a:tc>
                  <a:txBody>
                    <a:bodyPr/>
                    <a:lstStyle/>
                    <a:p>
                      <a:pPr algn="ctr"/>
                      <a:r>
                        <a:rPr lang="en-US" altLang="zh-TW" dirty="0">
                          <a:latin typeface="標楷體" panose="03000509000000000000" pitchFamily="65" charset="-120"/>
                          <a:ea typeface="標楷體" panose="03000509000000000000" pitchFamily="65" charset="-120"/>
                        </a:rPr>
                        <a:t>8</a:t>
                      </a:r>
                      <a:endParaRPr lang="zh-TW" altLang="en-US" dirty="0">
                        <a:latin typeface="標楷體" panose="03000509000000000000" pitchFamily="65" charset="-120"/>
                        <a:ea typeface="標楷體" panose="03000509000000000000" pitchFamily="65" charset="-120"/>
                      </a:endParaRPr>
                    </a:p>
                  </a:txBody>
                  <a:tcPr anchor="ctr"/>
                </a:tc>
                <a:tc vMerge="1">
                  <a:txBody>
                    <a:bodyPr/>
                    <a:lstStyle/>
                    <a:p>
                      <a:endParaRPr lang="zh-TW" altLang="en-US" dirty="0"/>
                    </a:p>
                  </a:txBody>
                  <a:tcPr/>
                </a:tc>
                <a:tc vMerge="1">
                  <a:txBody>
                    <a:bodyPr/>
                    <a:lstStyle/>
                    <a:p>
                      <a:endParaRPr lang="zh-TW" altLang="en-US" dirty="0"/>
                    </a:p>
                  </a:txBody>
                  <a:tcPr/>
                </a:tc>
                <a:tc vMerge="1">
                  <a:txBody>
                    <a:bodyPr/>
                    <a:lstStyle/>
                    <a:p>
                      <a:endParaRPr lang="zh-TW" altLang="en-US" dirty="0"/>
                    </a:p>
                  </a:txBody>
                  <a:tcPr/>
                </a:tc>
                <a:extLst>
                  <a:ext uri="{0D108BD9-81ED-4DB2-BD59-A6C34878D82A}">
                    <a16:rowId xmlns:a16="http://schemas.microsoft.com/office/drawing/2014/main" val="3769736603"/>
                  </a:ext>
                </a:extLst>
              </a:tr>
            </a:tbl>
          </a:graphicData>
        </a:graphic>
      </p:graphicFrame>
    </p:spTree>
    <p:extLst>
      <p:ext uri="{BB962C8B-B14F-4D97-AF65-F5344CB8AC3E}">
        <p14:creationId xmlns:p14="http://schemas.microsoft.com/office/powerpoint/2010/main" val="2382032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37">
            <a:extLst>
              <a:ext uri="{FF2B5EF4-FFF2-40B4-BE49-F238E27FC236}">
                <a16:creationId xmlns:a16="http://schemas.microsoft.com/office/drawing/2014/main" id="{81F5E879-91FF-4F9C-9D16-DECC0EA93951}"/>
              </a:ext>
            </a:extLst>
          </p:cNvPr>
          <p:cNvGrpSpPr/>
          <p:nvPr/>
        </p:nvGrpSpPr>
        <p:grpSpPr>
          <a:xfrm>
            <a:off x="7945609" y="2732500"/>
            <a:ext cx="4787166" cy="4935456"/>
            <a:chOff x="8624579" y="3718280"/>
            <a:chExt cx="5419948" cy="5587840"/>
          </a:xfrm>
        </p:grpSpPr>
        <p:sp>
          <p:nvSpPr>
            <p:cNvPr id="9" name="椭圆 30">
              <a:extLst>
                <a:ext uri="{FF2B5EF4-FFF2-40B4-BE49-F238E27FC236}">
                  <a16:creationId xmlns:a16="http://schemas.microsoft.com/office/drawing/2014/main" id="{0A0397DF-338F-4483-B51F-71D791B09F60}"/>
                </a:ext>
              </a:extLst>
            </p:cNvPr>
            <p:cNvSpPr/>
            <p:nvPr/>
          </p:nvSpPr>
          <p:spPr>
            <a:xfrm>
              <a:off x="10399627" y="3718280"/>
              <a:ext cx="3644900" cy="3644900"/>
            </a:xfrm>
            <a:prstGeom prst="ellipse">
              <a:avLst/>
            </a:prstGeom>
            <a:solidFill>
              <a:srgbClr val="BDB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32">
              <a:extLst>
                <a:ext uri="{FF2B5EF4-FFF2-40B4-BE49-F238E27FC236}">
                  <a16:creationId xmlns:a16="http://schemas.microsoft.com/office/drawing/2014/main" id="{10D2B9F9-892C-48B9-B3E7-73FD7337A156}"/>
                </a:ext>
              </a:extLst>
            </p:cNvPr>
            <p:cNvSpPr/>
            <p:nvPr/>
          </p:nvSpPr>
          <p:spPr>
            <a:xfrm rot="2182719">
              <a:off x="8624579" y="5813272"/>
              <a:ext cx="3489938" cy="349284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33">
              <a:extLst>
                <a:ext uri="{FF2B5EF4-FFF2-40B4-BE49-F238E27FC236}">
                  <a16:creationId xmlns:a16="http://schemas.microsoft.com/office/drawing/2014/main" id="{0E090BD4-0D6F-4FEB-8222-E5238CA673AF}"/>
                </a:ext>
              </a:extLst>
            </p:cNvPr>
            <p:cNvSpPr/>
            <p:nvPr/>
          </p:nvSpPr>
          <p:spPr>
            <a:xfrm>
              <a:off x="9042398" y="5540730"/>
              <a:ext cx="885262" cy="88526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4" name="组合 36">
            <a:extLst>
              <a:ext uri="{FF2B5EF4-FFF2-40B4-BE49-F238E27FC236}">
                <a16:creationId xmlns:a16="http://schemas.microsoft.com/office/drawing/2014/main" id="{B5C7AAB1-1F14-4A57-884E-D032196A6DE8}"/>
              </a:ext>
            </a:extLst>
          </p:cNvPr>
          <p:cNvGrpSpPr/>
          <p:nvPr/>
        </p:nvGrpSpPr>
        <p:grpSpPr>
          <a:xfrm>
            <a:off x="-1582000" y="-1594949"/>
            <a:ext cx="4474640" cy="3920148"/>
            <a:chOff x="-1308099" y="-978936"/>
            <a:chExt cx="5066112" cy="4438327"/>
          </a:xfrm>
        </p:grpSpPr>
        <p:sp>
          <p:nvSpPr>
            <p:cNvPr id="5" name="椭圆 22">
              <a:extLst>
                <a:ext uri="{FF2B5EF4-FFF2-40B4-BE49-F238E27FC236}">
                  <a16:creationId xmlns:a16="http://schemas.microsoft.com/office/drawing/2014/main" id="{241DA9B0-FF47-421E-B210-FFE718FA46DE}"/>
                </a:ext>
              </a:extLst>
            </p:cNvPr>
            <p:cNvSpPr/>
            <p:nvPr/>
          </p:nvSpPr>
          <p:spPr>
            <a:xfrm>
              <a:off x="-1308099" y="-978936"/>
              <a:ext cx="3644900" cy="3644900"/>
            </a:xfrm>
            <a:prstGeom prst="ellipse">
              <a:avLst/>
            </a:prstGeom>
            <a:solidFill>
              <a:srgbClr val="BDB0C2">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任意多边形 21">
              <a:extLst>
                <a:ext uri="{FF2B5EF4-FFF2-40B4-BE49-F238E27FC236}">
                  <a16:creationId xmlns:a16="http://schemas.microsoft.com/office/drawing/2014/main" id="{F09ADB75-EEA8-44F0-986E-ED2CD24BD18C}"/>
                </a:ext>
              </a:extLst>
            </p:cNvPr>
            <p:cNvSpPr/>
            <p:nvPr/>
          </p:nvSpPr>
          <p:spPr>
            <a:xfrm rot="2182719">
              <a:off x="1191184" y="-690123"/>
              <a:ext cx="2566829" cy="2568970"/>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椭圆 29">
              <a:extLst>
                <a:ext uri="{FF2B5EF4-FFF2-40B4-BE49-F238E27FC236}">
                  <a16:creationId xmlns:a16="http://schemas.microsoft.com/office/drawing/2014/main" id="{B0FD0143-D5E2-464F-8851-8D20092DA0AF}"/>
                </a:ext>
              </a:extLst>
            </p:cNvPr>
            <p:cNvSpPr/>
            <p:nvPr/>
          </p:nvSpPr>
          <p:spPr>
            <a:xfrm>
              <a:off x="-675001" y="2187489"/>
              <a:ext cx="1271902" cy="127190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 name="標題 1">
            <a:extLst>
              <a:ext uri="{FF2B5EF4-FFF2-40B4-BE49-F238E27FC236}">
                <a16:creationId xmlns:a16="http://schemas.microsoft.com/office/drawing/2014/main" id="{0A957E67-8FDC-4132-AD2B-CA0D203DFE2D}"/>
              </a:ext>
            </a:extLst>
          </p:cNvPr>
          <p:cNvSpPr>
            <a:spLocks noGrp="1"/>
          </p:cNvSpPr>
          <p:nvPr>
            <p:ph type="title"/>
          </p:nvPr>
        </p:nvSpPr>
        <p:spPr>
          <a:xfrm>
            <a:off x="1287262" y="365125"/>
            <a:ext cx="10066538" cy="1325563"/>
          </a:xfrm>
        </p:spPr>
        <p:txBody>
          <a:bodyPr>
            <a:normAutofit/>
          </a:bodyPr>
          <a:lstStyle/>
          <a:p>
            <a:r>
              <a:rPr lang="zh-TW" altLang="en-US" b="1" dirty="0">
                <a:latin typeface="標楷體" panose="03000509000000000000" pitchFamily="65" charset="-120"/>
                <a:ea typeface="標楷體" panose="03000509000000000000" pitchFamily="65" charset="-120"/>
              </a:rPr>
              <a:t>經費填列</a:t>
            </a:r>
          </a:p>
        </p:txBody>
      </p:sp>
      <p:sp>
        <p:nvSpPr>
          <p:cNvPr id="3" name="內容版面配置區 2">
            <a:extLst>
              <a:ext uri="{FF2B5EF4-FFF2-40B4-BE49-F238E27FC236}">
                <a16:creationId xmlns:a16="http://schemas.microsoft.com/office/drawing/2014/main" id="{0F49F2A8-3F23-4486-870E-911E6DA1D18E}"/>
              </a:ext>
            </a:extLst>
          </p:cNvPr>
          <p:cNvSpPr>
            <a:spLocks noGrp="1"/>
          </p:cNvSpPr>
          <p:nvPr>
            <p:ph idx="1"/>
          </p:nvPr>
        </p:nvSpPr>
        <p:spPr/>
        <p:txBody>
          <a:bodyPr>
            <a:normAutofit/>
          </a:bodyPr>
          <a:lstStyle/>
          <a:p>
            <a:r>
              <a:rPr lang="zh-TW" altLang="en-US" sz="3600" dirty="0">
                <a:latin typeface="標楷體" panose="03000509000000000000" pitchFamily="65" charset="-120"/>
                <a:ea typeface="標楷體" panose="03000509000000000000" pitchFamily="65" charset="-120"/>
              </a:rPr>
              <a:t>請至人資網</a:t>
            </a:r>
            <a:r>
              <a:rPr lang="en-US" altLang="zh-TW" sz="3600" dirty="0">
                <a:latin typeface="標楷體" panose="03000509000000000000" pitchFamily="65" charset="-120"/>
                <a:ea typeface="標楷體" panose="03000509000000000000" pitchFamily="65" charset="-120"/>
              </a:rPr>
              <a:t>2.0</a:t>
            </a:r>
            <a:r>
              <a:rPr lang="zh-TW" altLang="en-US" sz="3600" dirty="0">
                <a:latin typeface="標楷體" panose="03000509000000000000" pitchFamily="65" charset="-120"/>
                <a:ea typeface="標楷體" panose="03000509000000000000" pitchFamily="65" charset="-120"/>
              </a:rPr>
              <a:t>系統填報授課教師課表，請於</a:t>
            </a:r>
            <a:r>
              <a:rPr lang="en-US" altLang="zh-TW" sz="3600" dirty="0">
                <a:solidFill>
                  <a:srgbClr val="FF0000"/>
                </a:solidFill>
                <a:latin typeface="標楷體" panose="03000509000000000000" pitchFamily="65" charset="-120"/>
                <a:ea typeface="標楷體" panose="03000509000000000000" pitchFamily="65" charset="-120"/>
              </a:rPr>
              <a:t>112</a:t>
            </a:r>
            <a:r>
              <a:rPr lang="zh-TW" altLang="en-US" sz="3600" dirty="0">
                <a:solidFill>
                  <a:srgbClr val="FF0000"/>
                </a:solidFill>
                <a:latin typeface="標楷體" panose="03000509000000000000" pitchFamily="65" charset="-120"/>
                <a:ea typeface="標楷體" panose="03000509000000000000" pitchFamily="65" charset="-120"/>
              </a:rPr>
              <a:t>年</a:t>
            </a:r>
            <a:r>
              <a:rPr lang="en-US" altLang="zh-TW" sz="3600" dirty="0">
                <a:solidFill>
                  <a:srgbClr val="FF0000"/>
                </a:solidFill>
                <a:latin typeface="標楷體" panose="03000509000000000000" pitchFamily="65" charset="-120"/>
                <a:ea typeface="標楷體" panose="03000509000000000000" pitchFamily="65" charset="-120"/>
              </a:rPr>
              <a:t>9</a:t>
            </a:r>
            <a:r>
              <a:rPr lang="zh-TW" altLang="en-US" sz="3600" dirty="0">
                <a:solidFill>
                  <a:srgbClr val="FF0000"/>
                </a:solidFill>
                <a:latin typeface="標楷體" panose="03000509000000000000" pitchFamily="65" charset="-120"/>
                <a:ea typeface="標楷體" panose="03000509000000000000" pitchFamily="65" charset="-120"/>
              </a:rPr>
              <a:t>月</a:t>
            </a:r>
            <a:r>
              <a:rPr lang="en-US" altLang="zh-TW" sz="3600" dirty="0">
                <a:solidFill>
                  <a:srgbClr val="FF0000"/>
                </a:solidFill>
                <a:latin typeface="標楷體" panose="03000509000000000000" pitchFamily="65" charset="-120"/>
                <a:ea typeface="標楷體" panose="03000509000000000000" pitchFamily="65" charset="-120"/>
              </a:rPr>
              <a:t>5</a:t>
            </a:r>
            <a:r>
              <a:rPr lang="zh-TW" altLang="en-US" sz="3600" dirty="0">
                <a:solidFill>
                  <a:srgbClr val="FF0000"/>
                </a:solidFill>
                <a:latin typeface="標楷體" panose="03000509000000000000" pitchFamily="65" charset="-120"/>
                <a:ea typeface="標楷體" panose="03000509000000000000" pitchFamily="65" charset="-120"/>
              </a:rPr>
              <a:t>日前</a:t>
            </a:r>
            <a:r>
              <a:rPr lang="zh-TW" altLang="en-US" sz="3600" dirty="0">
                <a:latin typeface="標楷體" panose="03000509000000000000" pitchFamily="65" charset="-120"/>
                <a:ea typeface="標楷體" panose="03000509000000000000" pitchFamily="65" charset="-120"/>
              </a:rPr>
              <a:t>完成，俾利撥付交通費及開課經費。</a:t>
            </a:r>
            <a:endParaRPr lang="en-US" altLang="zh-TW" sz="3600" dirty="0">
              <a:latin typeface="標楷體" panose="03000509000000000000" pitchFamily="65" charset="-120"/>
              <a:ea typeface="標楷體" panose="03000509000000000000" pitchFamily="65" charset="-120"/>
            </a:endParaRPr>
          </a:p>
          <a:p>
            <a:r>
              <a:rPr lang="zh-TW" altLang="en-US" sz="3600" dirty="0">
                <a:latin typeface="標楷體" panose="03000509000000000000" pitchFamily="65" charset="-120"/>
                <a:ea typeface="標楷體" panose="03000509000000000000" pitchFamily="65" charset="-120"/>
              </a:rPr>
              <a:t>經費補助說明：國小教育部另案撥付，國中開課經費專款補助</a:t>
            </a:r>
            <a:endParaRPr lang="en-US" altLang="zh-TW" sz="3600" dirty="0">
              <a:latin typeface="標楷體" panose="03000509000000000000" pitchFamily="65" charset="-120"/>
              <a:ea typeface="標楷體" panose="03000509000000000000" pitchFamily="65" charset="-120"/>
            </a:endParaRPr>
          </a:p>
          <a:p>
            <a:r>
              <a:rPr lang="zh-TW" altLang="en-US" sz="3600" dirty="0">
                <a:latin typeface="標楷體" panose="03000509000000000000" pitchFamily="65" charset="-120"/>
                <a:ea typeface="標楷體" panose="03000509000000000000" pitchFamily="65" charset="-120"/>
              </a:rPr>
              <a:t>教育部開課經費比例：閩客語</a:t>
            </a:r>
            <a:r>
              <a:rPr lang="en-US" altLang="zh-TW" sz="3600" dirty="0">
                <a:latin typeface="標楷體" panose="03000509000000000000" pitchFamily="65" charset="-120"/>
                <a:ea typeface="標楷體" panose="03000509000000000000" pitchFamily="65" charset="-120"/>
              </a:rPr>
              <a:t>50%</a:t>
            </a:r>
            <a:r>
              <a:rPr lang="zh-TW" altLang="en-US" sz="3600" dirty="0">
                <a:latin typeface="標楷體" panose="03000509000000000000" pitchFamily="65" charset="-120"/>
                <a:ea typeface="標楷體" panose="03000509000000000000" pitchFamily="65" charset="-120"/>
              </a:rPr>
              <a:t>、族語</a:t>
            </a:r>
            <a:r>
              <a:rPr lang="en-US" altLang="zh-TW" sz="3600" dirty="0">
                <a:latin typeface="標楷體" panose="03000509000000000000" pitchFamily="65" charset="-120"/>
                <a:ea typeface="標楷體" panose="03000509000000000000" pitchFamily="65" charset="-120"/>
              </a:rPr>
              <a:t>47%</a:t>
            </a:r>
            <a:r>
              <a:rPr lang="zh-TW" altLang="en-US" sz="3600" dirty="0">
                <a:latin typeface="標楷體" panose="03000509000000000000" pitchFamily="65" charset="-120"/>
                <a:ea typeface="標楷體" panose="03000509000000000000" pitchFamily="65" charset="-120"/>
              </a:rPr>
              <a:t>、臺灣手語</a:t>
            </a:r>
            <a:r>
              <a:rPr lang="en-US" altLang="zh-TW" sz="3600" dirty="0">
                <a:latin typeface="標楷體" panose="03000509000000000000" pitchFamily="65" charset="-120"/>
                <a:ea typeface="標楷體" panose="03000509000000000000" pitchFamily="65" charset="-120"/>
              </a:rPr>
              <a:t>3%</a:t>
            </a:r>
            <a:r>
              <a:rPr lang="zh-TW" altLang="en-US" sz="3600" dirty="0">
                <a:latin typeface="標楷體" panose="03000509000000000000" pitchFamily="65" charset="-120"/>
                <a:ea typeface="標楷體" panose="03000509000000000000" pitchFamily="65" charset="-120"/>
              </a:rPr>
              <a:t>，故手語的部份若為教支老師授課再請領經費補助</a:t>
            </a:r>
            <a:endParaRPr lang="en-US" altLang="zh-TW" sz="3600" dirty="0"/>
          </a:p>
          <a:p>
            <a:pPr marL="0" indent="0">
              <a:buNone/>
            </a:pPr>
            <a:endParaRPr lang="zh-TW" altLang="en-US" sz="3600" dirty="0"/>
          </a:p>
        </p:txBody>
      </p:sp>
    </p:spTree>
    <p:extLst>
      <p:ext uri="{BB962C8B-B14F-4D97-AF65-F5344CB8AC3E}">
        <p14:creationId xmlns:p14="http://schemas.microsoft.com/office/powerpoint/2010/main" val="2972419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0C56914-D781-4A8C-B893-46C4EC685939}"/>
              </a:ext>
            </a:extLst>
          </p:cNvPr>
          <p:cNvSpPr>
            <a:spLocks noGrp="1"/>
          </p:cNvSpPr>
          <p:nvPr>
            <p:ph type="title"/>
          </p:nvPr>
        </p:nvSpPr>
        <p:spPr/>
        <p:txBody>
          <a:bodyPr/>
          <a:lstStyle/>
          <a:p>
            <a:r>
              <a:rPr lang="zh-TW" altLang="en-US" b="1" dirty="0">
                <a:solidFill>
                  <a:srgbClr val="9F90B1"/>
                </a:solidFill>
                <a:latin typeface="標楷體" panose="03000509000000000000" pitchFamily="65" charset="-120"/>
                <a:ea typeface="標楷體" panose="03000509000000000000" pitchFamily="65" charset="-120"/>
              </a:rPr>
              <a:t>  感謝您的參與</a:t>
            </a:r>
            <a:br>
              <a:rPr lang="en-US" altLang="zh-TW" b="1" dirty="0">
                <a:solidFill>
                  <a:srgbClr val="9F90B1"/>
                </a:solidFill>
                <a:latin typeface="標楷體" panose="03000509000000000000" pitchFamily="65" charset="-120"/>
                <a:ea typeface="標楷體" panose="03000509000000000000" pitchFamily="65" charset="-120"/>
              </a:rPr>
            </a:br>
            <a:r>
              <a:rPr lang="en-US" altLang="zh-TW" b="1" dirty="0">
                <a:solidFill>
                  <a:srgbClr val="9F90B1"/>
                </a:solidFill>
                <a:latin typeface="標楷體" panose="03000509000000000000" pitchFamily="65" charset="-120"/>
                <a:ea typeface="標楷體" panose="03000509000000000000" pitchFamily="65" charset="-120"/>
              </a:rPr>
              <a:t>      Q &amp; A</a:t>
            </a:r>
            <a:endParaRPr lang="zh-TW" altLang="en-US" b="1" dirty="0">
              <a:solidFill>
                <a:srgbClr val="9F90B1"/>
              </a:solidFill>
              <a:latin typeface="標楷體" panose="03000509000000000000" pitchFamily="65" charset="-120"/>
              <a:ea typeface="標楷體" panose="03000509000000000000" pitchFamily="65" charset="-120"/>
            </a:endParaRPr>
          </a:p>
        </p:txBody>
      </p:sp>
      <p:grpSp>
        <p:nvGrpSpPr>
          <p:cNvPr id="4" name="组合 36">
            <a:extLst>
              <a:ext uri="{FF2B5EF4-FFF2-40B4-BE49-F238E27FC236}">
                <a16:creationId xmlns:a16="http://schemas.microsoft.com/office/drawing/2014/main" id="{7E71F3E7-599E-4B20-8683-4103FEC71F4F}"/>
              </a:ext>
            </a:extLst>
          </p:cNvPr>
          <p:cNvGrpSpPr/>
          <p:nvPr/>
        </p:nvGrpSpPr>
        <p:grpSpPr>
          <a:xfrm>
            <a:off x="-562648" y="-564382"/>
            <a:ext cx="4474640" cy="3920148"/>
            <a:chOff x="-1308099" y="-978936"/>
            <a:chExt cx="5066112" cy="4438327"/>
          </a:xfrm>
        </p:grpSpPr>
        <p:sp>
          <p:nvSpPr>
            <p:cNvPr id="5" name="椭圆 22">
              <a:extLst>
                <a:ext uri="{FF2B5EF4-FFF2-40B4-BE49-F238E27FC236}">
                  <a16:creationId xmlns:a16="http://schemas.microsoft.com/office/drawing/2014/main" id="{48283CF2-D959-4CEC-B4E0-7F350DEDFE50}"/>
                </a:ext>
              </a:extLst>
            </p:cNvPr>
            <p:cNvSpPr/>
            <p:nvPr/>
          </p:nvSpPr>
          <p:spPr>
            <a:xfrm>
              <a:off x="-1308099" y="-978936"/>
              <a:ext cx="3644900" cy="3644900"/>
            </a:xfrm>
            <a:prstGeom prst="ellipse">
              <a:avLst/>
            </a:prstGeom>
            <a:solidFill>
              <a:srgbClr val="BDB0C2">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6" name="任意多边形 21">
              <a:extLst>
                <a:ext uri="{FF2B5EF4-FFF2-40B4-BE49-F238E27FC236}">
                  <a16:creationId xmlns:a16="http://schemas.microsoft.com/office/drawing/2014/main" id="{C664724B-0EDC-40FC-9CFB-10E36BB35DD1}"/>
                </a:ext>
              </a:extLst>
            </p:cNvPr>
            <p:cNvSpPr/>
            <p:nvPr/>
          </p:nvSpPr>
          <p:spPr>
            <a:xfrm rot="2182719">
              <a:off x="1191184" y="-690123"/>
              <a:ext cx="2566829" cy="2568970"/>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椭圆 29">
              <a:extLst>
                <a:ext uri="{FF2B5EF4-FFF2-40B4-BE49-F238E27FC236}">
                  <a16:creationId xmlns:a16="http://schemas.microsoft.com/office/drawing/2014/main" id="{EB0BBDA8-33DD-426D-8CB4-E96ADE809473}"/>
                </a:ext>
              </a:extLst>
            </p:cNvPr>
            <p:cNvSpPr/>
            <p:nvPr/>
          </p:nvSpPr>
          <p:spPr>
            <a:xfrm>
              <a:off x="-675001" y="2187489"/>
              <a:ext cx="1271902" cy="127190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pSp>
        <p:nvGrpSpPr>
          <p:cNvPr id="8" name="组合 37">
            <a:extLst>
              <a:ext uri="{FF2B5EF4-FFF2-40B4-BE49-F238E27FC236}">
                <a16:creationId xmlns:a16="http://schemas.microsoft.com/office/drawing/2014/main" id="{D27B8718-ACFD-4FC0-A783-D22B9C716323}"/>
              </a:ext>
            </a:extLst>
          </p:cNvPr>
          <p:cNvGrpSpPr/>
          <p:nvPr/>
        </p:nvGrpSpPr>
        <p:grpSpPr>
          <a:xfrm>
            <a:off x="8250408" y="2871828"/>
            <a:ext cx="4787166" cy="4935456"/>
            <a:chOff x="8624579" y="3718280"/>
            <a:chExt cx="5419948" cy="5587840"/>
          </a:xfrm>
        </p:grpSpPr>
        <p:sp>
          <p:nvSpPr>
            <p:cNvPr id="9" name="椭圆 30">
              <a:extLst>
                <a:ext uri="{FF2B5EF4-FFF2-40B4-BE49-F238E27FC236}">
                  <a16:creationId xmlns:a16="http://schemas.microsoft.com/office/drawing/2014/main" id="{83F939E5-3CE8-407F-9920-EA01280A71F2}"/>
                </a:ext>
              </a:extLst>
            </p:cNvPr>
            <p:cNvSpPr/>
            <p:nvPr/>
          </p:nvSpPr>
          <p:spPr>
            <a:xfrm>
              <a:off x="10399627" y="3718280"/>
              <a:ext cx="3644900" cy="3644900"/>
            </a:xfrm>
            <a:prstGeom prst="ellipse">
              <a:avLst/>
            </a:prstGeom>
            <a:solidFill>
              <a:srgbClr val="BDB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32">
              <a:extLst>
                <a:ext uri="{FF2B5EF4-FFF2-40B4-BE49-F238E27FC236}">
                  <a16:creationId xmlns:a16="http://schemas.microsoft.com/office/drawing/2014/main" id="{5D731914-4284-4DFC-BCB5-8D6D11517A1F}"/>
                </a:ext>
              </a:extLst>
            </p:cNvPr>
            <p:cNvSpPr/>
            <p:nvPr/>
          </p:nvSpPr>
          <p:spPr>
            <a:xfrm rot="2182719">
              <a:off x="8624579" y="5813272"/>
              <a:ext cx="3489938" cy="349284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33">
              <a:extLst>
                <a:ext uri="{FF2B5EF4-FFF2-40B4-BE49-F238E27FC236}">
                  <a16:creationId xmlns:a16="http://schemas.microsoft.com/office/drawing/2014/main" id="{C37A4D6F-E3F0-481F-8BEB-4CF10941B27E}"/>
                </a:ext>
              </a:extLst>
            </p:cNvPr>
            <p:cNvSpPr/>
            <p:nvPr/>
          </p:nvSpPr>
          <p:spPr>
            <a:xfrm>
              <a:off x="9042398" y="5540730"/>
              <a:ext cx="885262" cy="88526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2" name="任意多边形 34">
            <a:extLst>
              <a:ext uri="{FF2B5EF4-FFF2-40B4-BE49-F238E27FC236}">
                <a16:creationId xmlns:a16="http://schemas.microsoft.com/office/drawing/2014/main" id="{2EF725D4-D517-454B-9BAE-5FDAB0231269}"/>
              </a:ext>
            </a:extLst>
          </p:cNvPr>
          <p:cNvSpPr/>
          <p:nvPr/>
        </p:nvSpPr>
        <p:spPr>
          <a:xfrm rot="2182719">
            <a:off x="6845206" y="1473135"/>
            <a:ext cx="1569030" cy="157033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BDB0C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31">
            <a:extLst>
              <a:ext uri="{FF2B5EF4-FFF2-40B4-BE49-F238E27FC236}">
                <a16:creationId xmlns:a16="http://schemas.microsoft.com/office/drawing/2014/main" id="{A0DE3BCA-7042-4842-BC34-D23A7A433B3F}"/>
              </a:ext>
            </a:extLst>
          </p:cNvPr>
          <p:cNvSpPr/>
          <p:nvPr/>
        </p:nvSpPr>
        <p:spPr>
          <a:xfrm>
            <a:off x="1391001" y="5103003"/>
            <a:ext cx="752431" cy="688197"/>
          </a:xfrm>
          <a:prstGeom prst="ellipse">
            <a:avLst/>
          </a:prstGeom>
          <a:solidFill>
            <a:srgbClr val="9F90B1">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椭圆 31">
            <a:extLst>
              <a:ext uri="{FF2B5EF4-FFF2-40B4-BE49-F238E27FC236}">
                <a16:creationId xmlns:a16="http://schemas.microsoft.com/office/drawing/2014/main" id="{9AC28DAE-5AA3-4ACF-9C3B-DEF39DB7A6CD}"/>
              </a:ext>
            </a:extLst>
          </p:cNvPr>
          <p:cNvSpPr/>
          <p:nvPr/>
        </p:nvSpPr>
        <p:spPr>
          <a:xfrm>
            <a:off x="7751878" y="2667569"/>
            <a:ext cx="752431" cy="688197"/>
          </a:xfrm>
          <a:prstGeom prst="ellipse">
            <a:avLst/>
          </a:prstGeom>
          <a:solidFill>
            <a:srgbClr val="9F90B1">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extLst>
      <p:ext uri="{BB962C8B-B14F-4D97-AF65-F5344CB8AC3E}">
        <p14:creationId xmlns:p14="http://schemas.microsoft.com/office/powerpoint/2010/main" val="3003341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群組 4">
            <a:extLst>
              <a:ext uri="{FF2B5EF4-FFF2-40B4-BE49-F238E27FC236}">
                <a16:creationId xmlns:a16="http://schemas.microsoft.com/office/drawing/2014/main" id="{4C5973F0-F83D-4658-8AB3-57E944C4B3F1}"/>
              </a:ext>
            </a:extLst>
          </p:cNvPr>
          <p:cNvGrpSpPr/>
          <p:nvPr/>
        </p:nvGrpSpPr>
        <p:grpSpPr>
          <a:xfrm>
            <a:off x="-971980" y="-379942"/>
            <a:ext cx="5411201" cy="7687938"/>
            <a:chOff x="-971980" y="-379942"/>
            <a:chExt cx="5411201" cy="7687938"/>
          </a:xfrm>
        </p:grpSpPr>
        <p:sp>
          <p:nvSpPr>
            <p:cNvPr id="6" name="椭圆 22">
              <a:extLst>
                <a:ext uri="{FF2B5EF4-FFF2-40B4-BE49-F238E27FC236}">
                  <a16:creationId xmlns:a16="http://schemas.microsoft.com/office/drawing/2014/main" id="{B26A2B7D-0257-4FAC-9B96-8E618865B6AD}"/>
                </a:ext>
              </a:extLst>
            </p:cNvPr>
            <p:cNvSpPr/>
            <p:nvPr/>
          </p:nvSpPr>
          <p:spPr>
            <a:xfrm rot="13296845">
              <a:off x="148213" y="210884"/>
              <a:ext cx="3735415" cy="3735414"/>
            </a:xfrm>
            <a:prstGeom prst="ellipse">
              <a:avLst/>
            </a:prstGeom>
            <a:solidFill>
              <a:srgbClr val="BDB0C2">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任意多边形 21">
              <a:extLst>
                <a:ext uri="{FF2B5EF4-FFF2-40B4-BE49-F238E27FC236}">
                  <a16:creationId xmlns:a16="http://schemas.microsoft.com/office/drawing/2014/main" id="{A23590D4-D26A-4A39-9046-C72B4A8592DB}"/>
                </a:ext>
              </a:extLst>
            </p:cNvPr>
            <p:cNvSpPr/>
            <p:nvPr/>
          </p:nvSpPr>
          <p:spPr>
            <a:xfrm rot="15479564">
              <a:off x="-970883" y="-381039"/>
              <a:ext cx="2630572" cy="2632765"/>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椭圆 29">
              <a:extLst>
                <a:ext uri="{FF2B5EF4-FFF2-40B4-BE49-F238E27FC236}">
                  <a16:creationId xmlns:a16="http://schemas.microsoft.com/office/drawing/2014/main" id="{57C0B95E-44AE-401A-81D8-03319B70CFFA}"/>
                </a:ext>
              </a:extLst>
            </p:cNvPr>
            <p:cNvSpPr/>
            <p:nvPr/>
          </p:nvSpPr>
          <p:spPr>
            <a:xfrm rot="13296845">
              <a:off x="3135734" y="286472"/>
              <a:ext cx="1303487" cy="1303487"/>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31">
              <a:extLst>
                <a:ext uri="{FF2B5EF4-FFF2-40B4-BE49-F238E27FC236}">
                  <a16:creationId xmlns:a16="http://schemas.microsoft.com/office/drawing/2014/main" id="{C0711224-1039-41A9-944D-B05983C6A98E}"/>
                </a:ext>
              </a:extLst>
            </p:cNvPr>
            <p:cNvSpPr/>
            <p:nvPr/>
          </p:nvSpPr>
          <p:spPr>
            <a:xfrm>
              <a:off x="1204598" y="5773331"/>
              <a:ext cx="431315" cy="431315"/>
            </a:xfrm>
            <a:prstGeom prst="ellipse">
              <a:avLst/>
            </a:prstGeom>
            <a:solidFill>
              <a:srgbClr val="9F90B1">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椭圆 30">
              <a:extLst>
                <a:ext uri="{FF2B5EF4-FFF2-40B4-BE49-F238E27FC236}">
                  <a16:creationId xmlns:a16="http://schemas.microsoft.com/office/drawing/2014/main" id="{8A2BB6EA-75E2-43AE-832F-D181BF6D37A5}"/>
                </a:ext>
              </a:extLst>
            </p:cNvPr>
            <p:cNvSpPr/>
            <p:nvPr/>
          </p:nvSpPr>
          <p:spPr>
            <a:xfrm rot="4537738">
              <a:off x="-442112" y="4409668"/>
              <a:ext cx="1688989" cy="1688989"/>
            </a:xfrm>
            <a:prstGeom prst="ellipse">
              <a:avLst/>
            </a:prstGeom>
            <a:solidFill>
              <a:srgbClr val="BDB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任意多边形 32">
              <a:extLst>
                <a:ext uri="{FF2B5EF4-FFF2-40B4-BE49-F238E27FC236}">
                  <a16:creationId xmlns:a16="http://schemas.microsoft.com/office/drawing/2014/main" id="{E3774BD8-D6F2-49A5-B839-3FCA2940F9C5}"/>
                </a:ext>
              </a:extLst>
            </p:cNvPr>
            <p:cNvSpPr/>
            <p:nvPr/>
          </p:nvSpPr>
          <p:spPr>
            <a:xfrm rot="6720457">
              <a:off x="396007" y="3972939"/>
              <a:ext cx="1617182" cy="1618530"/>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椭圆 33">
              <a:extLst>
                <a:ext uri="{FF2B5EF4-FFF2-40B4-BE49-F238E27FC236}">
                  <a16:creationId xmlns:a16="http://schemas.microsoft.com/office/drawing/2014/main" id="{E6CB0479-6EA2-4F7B-BFFF-FC7AD8A3BC0D}"/>
                </a:ext>
              </a:extLst>
            </p:cNvPr>
            <p:cNvSpPr/>
            <p:nvPr/>
          </p:nvSpPr>
          <p:spPr>
            <a:xfrm rot="4537738">
              <a:off x="2141704" y="6148208"/>
              <a:ext cx="1159788" cy="1159788"/>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3" name="PA_文本框 2">
            <a:extLst>
              <a:ext uri="{FF2B5EF4-FFF2-40B4-BE49-F238E27FC236}">
                <a16:creationId xmlns:a16="http://schemas.microsoft.com/office/drawing/2014/main" id="{0130CD9B-0FEE-4A7F-90FC-7045E4B9026A}"/>
              </a:ext>
            </a:extLst>
          </p:cNvPr>
          <p:cNvSpPr txBox="1"/>
          <p:nvPr/>
        </p:nvSpPr>
        <p:spPr>
          <a:xfrm>
            <a:off x="948110" y="1539022"/>
            <a:ext cx="2012544" cy="830997"/>
          </a:xfrm>
          <a:prstGeom prst="rect">
            <a:avLst/>
          </a:prstGeom>
        </p:spPr>
        <p:txBody>
          <a:bodyPr wrap="square">
            <a:spAutoFit/>
            <a:scene3d>
              <a:camera prst="orthographicFront"/>
              <a:lightRig rig="threePt" dir="t"/>
            </a:scene3d>
            <a:sp3d contourW="127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4800" b="1" dirty="0">
                <a:solidFill>
                  <a:schemeClr val="bg1"/>
                </a:solidFill>
                <a:latin typeface="標楷體" panose="03000509000000000000" pitchFamily="65" charset="-120"/>
                <a:ea typeface="標楷體" panose="03000509000000000000" pitchFamily="65" charset="-120"/>
                <a:cs typeface="+mn-ea"/>
                <a:sym typeface="+mn-lt"/>
              </a:rPr>
              <a:t>目</a:t>
            </a:r>
            <a:r>
              <a:rPr lang="zh-TW" altLang="en-US" sz="4800" b="1" dirty="0">
                <a:solidFill>
                  <a:schemeClr val="bg1"/>
                </a:solidFill>
                <a:latin typeface="標楷體" panose="03000509000000000000" pitchFamily="65" charset="-120"/>
                <a:ea typeface="標楷體" panose="03000509000000000000" pitchFamily="65" charset="-120"/>
                <a:cs typeface="+mn-ea"/>
                <a:sym typeface="+mn-lt"/>
              </a:rPr>
              <a:t>錄</a:t>
            </a:r>
            <a:endParaRPr lang="en-US" sz="4800" b="1" dirty="0">
              <a:solidFill>
                <a:schemeClr val="bg1"/>
              </a:solidFill>
              <a:latin typeface="標楷體" panose="03000509000000000000" pitchFamily="65" charset="-120"/>
              <a:ea typeface="標楷體" panose="03000509000000000000" pitchFamily="65" charset="-120"/>
              <a:cs typeface="+mn-ea"/>
              <a:sym typeface="+mn-lt"/>
            </a:endParaRPr>
          </a:p>
        </p:txBody>
      </p:sp>
      <p:sp>
        <p:nvSpPr>
          <p:cNvPr id="14" name="文本框 32">
            <a:extLst>
              <a:ext uri="{FF2B5EF4-FFF2-40B4-BE49-F238E27FC236}">
                <a16:creationId xmlns:a16="http://schemas.microsoft.com/office/drawing/2014/main" id="{07A51FA1-41FA-42EF-8ECF-E2191F7AC916}"/>
              </a:ext>
            </a:extLst>
          </p:cNvPr>
          <p:cNvSpPr txBox="1"/>
          <p:nvPr/>
        </p:nvSpPr>
        <p:spPr>
          <a:xfrm>
            <a:off x="1005695" y="2343371"/>
            <a:ext cx="1910929"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zh-CN" dirty="0">
                <a:solidFill>
                  <a:schemeClr val="bg1"/>
                </a:solidFill>
                <a:cs typeface="+mn-ea"/>
                <a:sym typeface="+mn-lt"/>
              </a:rPr>
              <a:t>CONTENTS</a:t>
            </a:r>
          </a:p>
        </p:txBody>
      </p:sp>
      <p:grpSp>
        <p:nvGrpSpPr>
          <p:cNvPr id="22" name="群組 21">
            <a:extLst>
              <a:ext uri="{FF2B5EF4-FFF2-40B4-BE49-F238E27FC236}">
                <a16:creationId xmlns:a16="http://schemas.microsoft.com/office/drawing/2014/main" id="{53853C07-E508-4AD1-9C6F-425125313008}"/>
              </a:ext>
            </a:extLst>
          </p:cNvPr>
          <p:cNvGrpSpPr/>
          <p:nvPr/>
        </p:nvGrpSpPr>
        <p:grpSpPr>
          <a:xfrm>
            <a:off x="6095996" y="843411"/>
            <a:ext cx="3537497" cy="736891"/>
            <a:chOff x="6096000" y="1256130"/>
            <a:chExt cx="3537497" cy="736891"/>
          </a:xfrm>
        </p:grpSpPr>
        <p:sp>
          <p:nvSpPr>
            <p:cNvPr id="15" name="椭圆 28">
              <a:extLst>
                <a:ext uri="{FF2B5EF4-FFF2-40B4-BE49-F238E27FC236}">
                  <a16:creationId xmlns:a16="http://schemas.microsoft.com/office/drawing/2014/main" id="{F3F5ADD2-3BF4-49DC-9374-31501F412AD8}"/>
                </a:ext>
              </a:extLst>
            </p:cNvPr>
            <p:cNvSpPr/>
            <p:nvPr/>
          </p:nvSpPr>
          <p:spPr>
            <a:xfrm>
              <a:off x="6096000" y="1310113"/>
              <a:ext cx="682908" cy="682908"/>
            </a:xfrm>
            <a:prstGeom prst="ellipse">
              <a:avLst/>
            </a:prstGeom>
            <a:solidFill>
              <a:srgbClr val="69527C"/>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16" name="圆角矩形 23">
              <a:extLst>
                <a:ext uri="{FF2B5EF4-FFF2-40B4-BE49-F238E27FC236}">
                  <a16:creationId xmlns:a16="http://schemas.microsoft.com/office/drawing/2014/main" id="{033232FB-AB85-4E0E-85B7-74B9EB3CF049}"/>
                </a:ext>
              </a:extLst>
            </p:cNvPr>
            <p:cNvSpPr/>
            <p:nvPr/>
          </p:nvSpPr>
          <p:spPr>
            <a:xfrm>
              <a:off x="6811025" y="1612489"/>
              <a:ext cx="2822471" cy="229929"/>
            </a:xfrm>
            <a:prstGeom prst="roundRect">
              <a:avLst/>
            </a:prstGeom>
            <a:solidFill>
              <a:srgbClr val="BDB0C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B698E"/>
                </a:solidFill>
                <a:cs typeface="+mn-ea"/>
                <a:sym typeface="+mn-lt"/>
              </a:endParaRPr>
            </a:p>
          </p:txBody>
        </p:sp>
        <p:sp>
          <p:nvSpPr>
            <p:cNvPr id="19" name="文本框 16">
              <a:extLst>
                <a:ext uri="{FF2B5EF4-FFF2-40B4-BE49-F238E27FC236}">
                  <a16:creationId xmlns:a16="http://schemas.microsoft.com/office/drawing/2014/main" id="{F9ED8AC7-29AB-45BD-B6EE-29248D87BDB2}"/>
                </a:ext>
              </a:extLst>
            </p:cNvPr>
            <p:cNvSpPr txBox="1"/>
            <p:nvPr/>
          </p:nvSpPr>
          <p:spPr>
            <a:xfrm>
              <a:off x="6952915" y="1256130"/>
              <a:ext cx="2680582" cy="52322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TW" altLang="en-US" sz="2800" b="1" i="0" u="none" strike="noStrike" kern="1200" cap="none" spc="0" normalizeH="0" baseline="0" noProof="0" dirty="0">
                  <a:ln>
                    <a:noFill/>
                  </a:ln>
                  <a:solidFill>
                    <a:srgbClr val="69527C"/>
                  </a:solidFill>
                  <a:effectLst/>
                  <a:uLnTx/>
                  <a:uFillTx/>
                  <a:latin typeface="標楷體" panose="03000509000000000000" pitchFamily="65" charset="-120"/>
                  <a:ea typeface="標楷體" panose="03000509000000000000" pitchFamily="65" charset="-120"/>
                  <a:cs typeface="+mn-ea"/>
                  <a:sym typeface="+mn-lt"/>
                </a:rPr>
                <a:t>選習意</a:t>
              </a:r>
              <a:r>
                <a:rPr lang="zh-TW" altLang="en-US" sz="2800" b="1" dirty="0">
                  <a:solidFill>
                    <a:srgbClr val="69527C"/>
                  </a:solidFill>
                  <a:latin typeface="標楷體" panose="03000509000000000000" pitchFamily="65" charset="-120"/>
                  <a:ea typeface="標楷體" panose="03000509000000000000" pitchFamily="65" charset="-120"/>
                  <a:cs typeface="+mn-ea"/>
                  <a:sym typeface="+mn-lt"/>
                </a:rPr>
                <a:t>願</a:t>
              </a:r>
              <a:endParaRPr kumimoji="0" lang="zh-CN" altLang="en-US" sz="2800" b="1" i="0" u="none" strike="noStrike" kern="1200" cap="none" spc="0" normalizeH="0" baseline="0" noProof="0" dirty="0">
                <a:ln>
                  <a:noFill/>
                </a:ln>
                <a:solidFill>
                  <a:srgbClr val="69527C"/>
                </a:solidFill>
                <a:effectLst/>
                <a:uLnTx/>
                <a:uFillTx/>
                <a:latin typeface="標楷體" panose="03000509000000000000" pitchFamily="65" charset="-120"/>
                <a:ea typeface="標楷體" panose="03000509000000000000" pitchFamily="65" charset="-120"/>
                <a:cs typeface="+mn-ea"/>
                <a:sym typeface="+mn-lt"/>
              </a:endParaRPr>
            </a:p>
          </p:txBody>
        </p:sp>
      </p:grpSp>
      <p:grpSp>
        <p:nvGrpSpPr>
          <p:cNvPr id="23" name="群組 22">
            <a:extLst>
              <a:ext uri="{FF2B5EF4-FFF2-40B4-BE49-F238E27FC236}">
                <a16:creationId xmlns:a16="http://schemas.microsoft.com/office/drawing/2014/main" id="{636C6586-24EC-4C3B-8897-01046657D999}"/>
              </a:ext>
            </a:extLst>
          </p:cNvPr>
          <p:cNvGrpSpPr/>
          <p:nvPr/>
        </p:nvGrpSpPr>
        <p:grpSpPr>
          <a:xfrm>
            <a:off x="6095996" y="1653917"/>
            <a:ext cx="3537497" cy="736891"/>
            <a:chOff x="6096000" y="1256130"/>
            <a:chExt cx="3537497" cy="736891"/>
          </a:xfrm>
        </p:grpSpPr>
        <p:sp>
          <p:nvSpPr>
            <p:cNvPr id="24" name="椭圆 28">
              <a:extLst>
                <a:ext uri="{FF2B5EF4-FFF2-40B4-BE49-F238E27FC236}">
                  <a16:creationId xmlns:a16="http://schemas.microsoft.com/office/drawing/2014/main" id="{74664935-D799-4754-BA17-629F4A2B313A}"/>
                </a:ext>
              </a:extLst>
            </p:cNvPr>
            <p:cNvSpPr/>
            <p:nvPr/>
          </p:nvSpPr>
          <p:spPr>
            <a:xfrm>
              <a:off x="6096000" y="1310113"/>
              <a:ext cx="682908" cy="682908"/>
            </a:xfrm>
            <a:prstGeom prst="ellipse">
              <a:avLst/>
            </a:prstGeom>
            <a:solidFill>
              <a:srgbClr val="69527C"/>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25" name="圆角矩形 23">
              <a:extLst>
                <a:ext uri="{FF2B5EF4-FFF2-40B4-BE49-F238E27FC236}">
                  <a16:creationId xmlns:a16="http://schemas.microsoft.com/office/drawing/2014/main" id="{80625072-3129-4666-92AC-726D127A9505}"/>
                </a:ext>
              </a:extLst>
            </p:cNvPr>
            <p:cNvSpPr/>
            <p:nvPr/>
          </p:nvSpPr>
          <p:spPr>
            <a:xfrm>
              <a:off x="6811025" y="1612489"/>
              <a:ext cx="2822471" cy="229929"/>
            </a:xfrm>
            <a:prstGeom prst="roundRect">
              <a:avLst/>
            </a:prstGeom>
            <a:solidFill>
              <a:srgbClr val="BDB0C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B698E"/>
                </a:solidFill>
                <a:cs typeface="+mn-ea"/>
                <a:sym typeface="+mn-lt"/>
              </a:endParaRPr>
            </a:p>
          </p:txBody>
        </p:sp>
        <p:sp>
          <p:nvSpPr>
            <p:cNvPr id="26" name="文本框 16">
              <a:extLst>
                <a:ext uri="{FF2B5EF4-FFF2-40B4-BE49-F238E27FC236}">
                  <a16:creationId xmlns:a16="http://schemas.microsoft.com/office/drawing/2014/main" id="{E2ADBE61-B3D1-45FE-91A4-27D508F724AE}"/>
                </a:ext>
              </a:extLst>
            </p:cNvPr>
            <p:cNvSpPr txBox="1"/>
            <p:nvPr/>
          </p:nvSpPr>
          <p:spPr>
            <a:xfrm>
              <a:off x="6952915" y="1256130"/>
              <a:ext cx="2680582" cy="52322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TW" altLang="en-US" sz="2800" b="1" i="0" u="none" strike="noStrike" kern="1200" cap="none" spc="0" normalizeH="0" baseline="0" noProof="0" dirty="0">
                  <a:ln>
                    <a:noFill/>
                  </a:ln>
                  <a:solidFill>
                    <a:srgbClr val="69527C"/>
                  </a:solidFill>
                  <a:effectLst/>
                  <a:uLnTx/>
                  <a:uFillTx/>
                  <a:latin typeface="標楷體" panose="03000509000000000000" pitchFamily="65" charset="-120"/>
                  <a:ea typeface="標楷體" panose="03000509000000000000" pitchFamily="65" charset="-120"/>
                  <a:cs typeface="+mn-ea"/>
                  <a:sym typeface="+mn-lt"/>
                </a:rPr>
                <a:t>開課規定</a:t>
              </a:r>
              <a:endParaRPr kumimoji="0" lang="zh-CN" altLang="en-US" sz="2800" b="1" i="0" u="none" strike="noStrike" kern="1200" cap="none" spc="0" normalizeH="0" baseline="0" noProof="0" dirty="0">
                <a:ln>
                  <a:noFill/>
                </a:ln>
                <a:solidFill>
                  <a:srgbClr val="69527C"/>
                </a:solidFill>
                <a:effectLst/>
                <a:uLnTx/>
                <a:uFillTx/>
                <a:latin typeface="標楷體" panose="03000509000000000000" pitchFamily="65" charset="-120"/>
                <a:ea typeface="標楷體" panose="03000509000000000000" pitchFamily="65" charset="-120"/>
                <a:cs typeface="+mn-ea"/>
                <a:sym typeface="+mn-lt"/>
              </a:endParaRPr>
            </a:p>
          </p:txBody>
        </p:sp>
      </p:grpSp>
      <p:grpSp>
        <p:nvGrpSpPr>
          <p:cNvPr id="27" name="群組 26">
            <a:extLst>
              <a:ext uri="{FF2B5EF4-FFF2-40B4-BE49-F238E27FC236}">
                <a16:creationId xmlns:a16="http://schemas.microsoft.com/office/drawing/2014/main" id="{AC55A26C-B47D-465D-9DF4-C78520515A69}"/>
              </a:ext>
            </a:extLst>
          </p:cNvPr>
          <p:cNvGrpSpPr/>
          <p:nvPr/>
        </p:nvGrpSpPr>
        <p:grpSpPr>
          <a:xfrm>
            <a:off x="6095995" y="2430365"/>
            <a:ext cx="3537497" cy="736891"/>
            <a:chOff x="6096000" y="1256130"/>
            <a:chExt cx="3537497" cy="736891"/>
          </a:xfrm>
        </p:grpSpPr>
        <p:sp>
          <p:nvSpPr>
            <p:cNvPr id="28" name="椭圆 28">
              <a:extLst>
                <a:ext uri="{FF2B5EF4-FFF2-40B4-BE49-F238E27FC236}">
                  <a16:creationId xmlns:a16="http://schemas.microsoft.com/office/drawing/2014/main" id="{270D406E-E3AE-41AE-B1BD-AE63C0297681}"/>
                </a:ext>
              </a:extLst>
            </p:cNvPr>
            <p:cNvSpPr/>
            <p:nvPr/>
          </p:nvSpPr>
          <p:spPr>
            <a:xfrm>
              <a:off x="6096000" y="1310113"/>
              <a:ext cx="682908" cy="682908"/>
            </a:xfrm>
            <a:prstGeom prst="ellipse">
              <a:avLst/>
            </a:prstGeom>
            <a:solidFill>
              <a:srgbClr val="69527C"/>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29" name="圆角矩形 23">
              <a:extLst>
                <a:ext uri="{FF2B5EF4-FFF2-40B4-BE49-F238E27FC236}">
                  <a16:creationId xmlns:a16="http://schemas.microsoft.com/office/drawing/2014/main" id="{BFE9F032-E921-433E-B5EC-67D016CDEE30}"/>
                </a:ext>
              </a:extLst>
            </p:cNvPr>
            <p:cNvSpPr/>
            <p:nvPr/>
          </p:nvSpPr>
          <p:spPr>
            <a:xfrm>
              <a:off x="6811025" y="1612489"/>
              <a:ext cx="2822471" cy="229929"/>
            </a:xfrm>
            <a:prstGeom prst="roundRect">
              <a:avLst/>
            </a:prstGeom>
            <a:solidFill>
              <a:srgbClr val="BDB0C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B698E"/>
                </a:solidFill>
                <a:cs typeface="+mn-ea"/>
                <a:sym typeface="+mn-lt"/>
              </a:endParaRPr>
            </a:p>
          </p:txBody>
        </p:sp>
        <p:sp>
          <p:nvSpPr>
            <p:cNvPr id="30" name="文本框 16">
              <a:extLst>
                <a:ext uri="{FF2B5EF4-FFF2-40B4-BE49-F238E27FC236}">
                  <a16:creationId xmlns:a16="http://schemas.microsoft.com/office/drawing/2014/main" id="{4AA3EC88-1FB2-490F-9B0B-47B4F5E31398}"/>
                </a:ext>
              </a:extLst>
            </p:cNvPr>
            <p:cNvSpPr txBox="1"/>
            <p:nvPr/>
          </p:nvSpPr>
          <p:spPr>
            <a:xfrm>
              <a:off x="6952915" y="1256130"/>
              <a:ext cx="2680582" cy="52322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TW" altLang="en-US" sz="2800" b="1" i="0" u="none" strike="noStrike" kern="1200" cap="none" spc="0" normalizeH="0" baseline="0" noProof="0" dirty="0">
                  <a:ln>
                    <a:noFill/>
                  </a:ln>
                  <a:solidFill>
                    <a:srgbClr val="69527C"/>
                  </a:solidFill>
                  <a:effectLst/>
                  <a:uLnTx/>
                  <a:uFillTx/>
                  <a:latin typeface="標楷體" panose="03000509000000000000" pitchFamily="65" charset="-120"/>
                  <a:ea typeface="標楷體" panose="03000509000000000000" pitchFamily="65" charset="-120"/>
                  <a:cs typeface="+mn-ea"/>
                  <a:sym typeface="+mn-lt"/>
                </a:rPr>
                <a:t>任教資格</a:t>
              </a:r>
              <a:endParaRPr kumimoji="0" lang="zh-CN" altLang="en-US" sz="2800" b="1" i="0" u="none" strike="noStrike" kern="1200" cap="none" spc="0" normalizeH="0" baseline="0" noProof="0" dirty="0">
                <a:ln>
                  <a:noFill/>
                </a:ln>
                <a:solidFill>
                  <a:srgbClr val="69527C"/>
                </a:solidFill>
                <a:effectLst/>
                <a:uLnTx/>
                <a:uFillTx/>
                <a:latin typeface="標楷體" panose="03000509000000000000" pitchFamily="65" charset="-120"/>
                <a:ea typeface="標楷體" panose="03000509000000000000" pitchFamily="65" charset="-120"/>
                <a:cs typeface="+mn-ea"/>
                <a:sym typeface="+mn-lt"/>
              </a:endParaRPr>
            </a:p>
          </p:txBody>
        </p:sp>
      </p:grpSp>
      <p:grpSp>
        <p:nvGrpSpPr>
          <p:cNvPr id="31" name="群組 30">
            <a:extLst>
              <a:ext uri="{FF2B5EF4-FFF2-40B4-BE49-F238E27FC236}">
                <a16:creationId xmlns:a16="http://schemas.microsoft.com/office/drawing/2014/main" id="{F9ACC22B-7E23-4E11-9B74-2EAE6D9D7546}"/>
              </a:ext>
            </a:extLst>
          </p:cNvPr>
          <p:cNvGrpSpPr/>
          <p:nvPr/>
        </p:nvGrpSpPr>
        <p:grpSpPr>
          <a:xfrm>
            <a:off x="6095995" y="3224680"/>
            <a:ext cx="3537497" cy="736891"/>
            <a:chOff x="6096000" y="1256130"/>
            <a:chExt cx="3537497" cy="736891"/>
          </a:xfrm>
        </p:grpSpPr>
        <p:sp>
          <p:nvSpPr>
            <p:cNvPr id="32" name="椭圆 28">
              <a:extLst>
                <a:ext uri="{FF2B5EF4-FFF2-40B4-BE49-F238E27FC236}">
                  <a16:creationId xmlns:a16="http://schemas.microsoft.com/office/drawing/2014/main" id="{FFC9B1DD-E57C-4304-9652-D2A14F2CBF01}"/>
                </a:ext>
              </a:extLst>
            </p:cNvPr>
            <p:cNvSpPr/>
            <p:nvPr/>
          </p:nvSpPr>
          <p:spPr>
            <a:xfrm>
              <a:off x="6096000" y="1310113"/>
              <a:ext cx="682908" cy="682908"/>
            </a:xfrm>
            <a:prstGeom prst="ellipse">
              <a:avLst/>
            </a:prstGeom>
            <a:solidFill>
              <a:srgbClr val="69527C"/>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33" name="圆角矩形 23">
              <a:extLst>
                <a:ext uri="{FF2B5EF4-FFF2-40B4-BE49-F238E27FC236}">
                  <a16:creationId xmlns:a16="http://schemas.microsoft.com/office/drawing/2014/main" id="{F4529656-DA5F-4DFC-A9CE-F7F93B8DAB35}"/>
                </a:ext>
              </a:extLst>
            </p:cNvPr>
            <p:cNvSpPr/>
            <p:nvPr/>
          </p:nvSpPr>
          <p:spPr>
            <a:xfrm>
              <a:off x="6811025" y="1612489"/>
              <a:ext cx="2822471" cy="229929"/>
            </a:xfrm>
            <a:prstGeom prst="roundRect">
              <a:avLst/>
            </a:prstGeom>
            <a:solidFill>
              <a:srgbClr val="BDB0C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B698E"/>
                </a:solidFill>
                <a:cs typeface="+mn-ea"/>
                <a:sym typeface="+mn-lt"/>
              </a:endParaRPr>
            </a:p>
          </p:txBody>
        </p:sp>
        <p:sp>
          <p:nvSpPr>
            <p:cNvPr id="34" name="文本框 16">
              <a:extLst>
                <a:ext uri="{FF2B5EF4-FFF2-40B4-BE49-F238E27FC236}">
                  <a16:creationId xmlns:a16="http://schemas.microsoft.com/office/drawing/2014/main" id="{8C4F5307-7FE0-40E0-99E0-411C077B1C14}"/>
                </a:ext>
              </a:extLst>
            </p:cNvPr>
            <p:cNvSpPr txBox="1"/>
            <p:nvPr/>
          </p:nvSpPr>
          <p:spPr>
            <a:xfrm>
              <a:off x="6952915" y="1256130"/>
              <a:ext cx="2680582" cy="52322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zh-TW" altLang="en-US" sz="2800" b="1" dirty="0">
                  <a:solidFill>
                    <a:srgbClr val="69527C"/>
                  </a:solidFill>
                  <a:latin typeface="標楷體" panose="03000509000000000000" pitchFamily="65" charset="-120"/>
                  <a:ea typeface="標楷體" panose="03000509000000000000" pitchFamily="65" charset="-120"/>
                  <a:cs typeface="+mn-ea"/>
                  <a:sym typeface="+mn-lt"/>
                </a:rPr>
                <a:t>經費補助</a:t>
              </a:r>
              <a:endParaRPr lang="zh-CN" altLang="en-US" sz="2800" b="1" dirty="0">
                <a:solidFill>
                  <a:srgbClr val="69527C"/>
                </a:solidFill>
                <a:latin typeface="標楷體" panose="03000509000000000000" pitchFamily="65" charset="-120"/>
                <a:ea typeface="標楷體" panose="03000509000000000000" pitchFamily="65" charset="-120"/>
                <a:cs typeface="+mn-ea"/>
                <a:sym typeface="+mn-lt"/>
              </a:endParaRPr>
            </a:p>
          </p:txBody>
        </p:sp>
      </p:grpSp>
      <p:grpSp>
        <p:nvGrpSpPr>
          <p:cNvPr id="35" name="群組 34">
            <a:extLst>
              <a:ext uri="{FF2B5EF4-FFF2-40B4-BE49-F238E27FC236}">
                <a16:creationId xmlns:a16="http://schemas.microsoft.com/office/drawing/2014/main" id="{521BEA3D-B168-4B74-827F-04A2CF6E0A33}"/>
              </a:ext>
            </a:extLst>
          </p:cNvPr>
          <p:cNvGrpSpPr/>
          <p:nvPr/>
        </p:nvGrpSpPr>
        <p:grpSpPr>
          <a:xfrm>
            <a:off x="6095995" y="4045313"/>
            <a:ext cx="3537497" cy="736891"/>
            <a:chOff x="6096000" y="1256130"/>
            <a:chExt cx="3537497" cy="736891"/>
          </a:xfrm>
        </p:grpSpPr>
        <p:sp>
          <p:nvSpPr>
            <p:cNvPr id="36" name="椭圆 28">
              <a:extLst>
                <a:ext uri="{FF2B5EF4-FFF2-40B4-BE49-F238E27FC236}">
                  <a16:creationId xmlns:a16="http://schemas.microsoft.com/office/drawing/2014/main" id="{0A4DD4BD-A616-458D-801D-4FB070BA50A1}"/>
                </a:ext>
              </a:extLst>
            </p:cNvPr>
            <p:cNvSpPr/>
            <p:nvPr/>
          </p:nvSpPr>
          <p:spPr>
            <a:xfrm>
              <a:off x="6096000" y="1310113"/>
              <a:ext cx="682908" cy="682908"/>
            </a:xfrm>
            <a:prstGeom prst="ellipse">
              <a:avLst/>
            </a:prstGeom>
            <a:solidFill>
              <a:srgbClr val="69527C"/>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37" name="圆角矩形 23">
              <a:extLst>
                <a:ext uri="{FF2B5EF4-FFF2-40B4-BE49-F238E27FC236}">
                  <a16:creationId xmlns:a16="http://schemas.microsoft.com/office/drawing/2014/main" id="{EAC7B5F4-5E14-4739-88D8-19F005FEA5C6}"/>
                </a:ext>
              </a:extLst>
            </p:cNvPr>
            <p:cNvSpPr/>
            <p:nvPr/>
          </p:nvSpPr>
          <p:spPr>
            <a:xfrm>
              <a:off x="6811025" y="1612489"/>
              <a:ext cx="2822471" cy="229929"/>
            </a:xfrm>
            <a:prstGeom prst="roundRect">
              <a:avLst/>
            </a:prstGeom>
            <a:solidFill>
              <a:srgbClr val="BDB0C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B698E"/>
                </a:solidFill>
                <a:cs typeface="+mn-ea"/>
                <a:sym typeface="+mn-lt"/>
              </a:endParaRPr>
            </a:p>
          </p:txBody>
        </p:sp>
        <p:sp>
          <p:nvSpPr>
            <p:cNvPr id="38" name="文本框 16">
              <a:extLst>
                <a:ext uri="{FF2B5EF4-FFF2-40B4-BE49-F238E27FC236}">
                  <a16:creationId xmlns:a16="http://schemas.microsoft.com/office/drawing/2014/main" id="{8B713A9C-2457-4D56-824C-DF33EAE7B004}"/>
                </a:ext>
              </a:extLst>
            </p:cNvPr>
            <p:cNvSpPr txBox="1"/>
            <p:nvPr/>
          </p:nvSpPr>
          <p:spPr>
            <a:xfrm>
              <a:off x="6952915" y="1256130"/>
              <a:ext cx="2680582" cy="52322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lvl="0" indent="0" fontAlgn="auto">
                <a:lnSpc>
                  <a:spcPct val="100000"/>
                </a:lnSpc>
                <a:spcBef>
                  <a:spcPts val="0"/>
                </a:spcBef>
                <a:spcAft>
                  <a:spcPts val="0"/>
                </a:spcAft>
                <a:buClrTx/>
                <a:buSzTx/>
                <a:buFontTx/>
                <a:buNone/>
                <a:defRPr/>
              </a:pPr>
              <a:r>
                <a:rPr lang="zh-TW" altLang="en-US" sz="2800" b="1" dirty="0">
                  <a:solidFill>
                    <a:srgbClr val="69527C"/>
                  </a:solidFill>
                  <a:latin typeface="標楷體" panose="03000509000000000000" pitchFamily="65" charset="-120"/>
                  <a:ea typeface="標楷體" panose="03000509000000000000" pitchFamily="65" charset="-120"/>
                  <a:cs typeface="+mn-ea"/>
                  <a:sym typeface="+mn-lt"/>
                </a:rPr>
                <a:t>主從聘分配</a:t>
              </a:r>
              <a:endParaRPr lang="zh-CN" altLang="en-US" sz="2800" b="1" dirty="0">
                <a:solidFill>
                  <a:srgbClr val="69527C"/>
                </a:solidFill>
                <a:latin typeface="標楷體" panose="03000509000000000000" pitchFamily="65" charset="-120"/>
                <a:ea typeface="標楷體" panose="03000509000000000000" pitchFamily="65" charset="-120"/>
                <a:cs typeface="+mn-ea"/>
                <a:sym typeface="+mn-lt"/>
              </a:endParaRPr>
            </a:p>
          </p:txBody>
        </p:sp>
      </p:grpSp>
      <p:grpSp>
        <p:nvGrpSpPr>
          <p:cNvPr id="43" name="群組 42">
            <a:extLst>
              <a:ext uri="{FF2B5EF4-FFF2-40B4-BE49-F238E27FC236}">
                <a16:creationId xmlns:a16="http://schemas.microsoft.com/office/drawing/2014/main" id="{55D50629-7038-4B31-B75B-FE37A1E558CA}"/>
              </a:ext>
            </a:extLst>
          </p:cNvPr>
          <p:cNvGrpSpPr/>
          <p:nvPr/>
        </p:nvGrpSpPr>
        <p:grpSpPr>
          <a:xfrm>
            <a:off x="6095995" y="4987960"/>
            <a:ext cx="3537497" cy="736891"/>
            <a:chOff x="6096000" y="1256130"/>
            <a:chExt cx="3537497" cy="736891"/>
          </a:xfrm>
        </p:grpSpPr>
        <p:sp>
          <p:nvSpPr>
            <p:cNvPr id="44" name="椭圆 28">
              <a:extLst>
                <a:ext uri="{FF2B5EF4-FFF2-40B4-BE49-F238E27FC236}">
                  <a16:creationId xmlns:a16="http://schemas.microsoft.com/office/drawing/2014/main" id="{6F6B0935-B758-44CD-A28E-EF18656F8308}"/>
                </a:ext>
              </a:extLst>
            </p:cNvPr>
            <p:cNvSpPr/>
            <p:nvPr/>
          </p:nvSpPr>
          <p:spPr>
            <a:xfrm>
              <a:off x="6096000" y="1310113"/>
              <a:ext cx="682908" cy="682908"/>
            </a:xfrm>
            <a:prstGeom prst="ellipse">
              <a:avLst/>
            </a:prstGeom>
            <a:solidFill>
              <a:srgbClr val="69527C"/>
            </a:solidFill>
            <a:ln w="12700" cap="flat" cmpd="sng" algn="ctr">
              <a:noFill/>
              <a:prstDash val="solid"/>
              <a:miter lim="800000"/>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微软雅黑"/>
                <a:ea typeface="微软雅黑"/>
                <a:cs typeface="+mn-ea"/>
                <a:sym typeface="+mn-lt"/>
              </a:endParaRPr>
            </a:p>
          </p:txBody>
        </p:sp>
        <p:sp>
          <p:nvSpPr>
            <p:cNvPr id="45" name="圆角矩形 23">
              <a:extLst>
                <a:ext uri="{FF2B5EF4-FFF2-40B4-BE49-F238E27FC236}">
                  <a16:creationId xmlns:a16="http://schemas.microsoft.com/office/drawing/2014/main" id="{00A44F77-B3D2-4A1A-80B3-BD724740425E}"/>
                </a:ext>
              </a:extLst>
            </p:cNvPr>
            <p:cNvSpPr/>
            <p:nvPr/>
          </p:nvSpPr>
          <p:spPr>
            <a:xfrm>
              <a:off x="6811025" y="1612489"/>
              <a:ext cx="2822471" cy="229929"/>
            </a:xfrm>
            <a:prstGeom prst="roundRect">
              <a:avLst/>
            </a:prstGeom>
            <a:solidFill>
              <a:srgbClr val="BDB0C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0B698E"/>
                </a:solidFill>
                <a:cs typeface="+mn-ea"/>
                <a:sym typeface="+mn-lt"/>
              </a:endParaRPr>
            </a:p>
          </p:txBody>
        </p:sp>
        <p:sp>
          <p:nvSpPr>
            <p:cNvPr id="46" name="文本框 16">
              <a:extLst>
                <a:ext uri="{FF2B5EF4-FFF2-40B4-BE49-F238E27FC236}">
                  <a16:creationId xmlns:a16="http://schemas.microsoft.com/office/drawing/2014/main" id="{1AF9FF46-53FD-4B63-BABC-926BE890CFF2}"/>
                </a:ext>
              </a:extLst>
            </p:cNvPr>
            <p:cNvSpPr txBox="1"/>
            <p:nvPr/>
          </p:nvSpPr>
          <p:spPr>
            <a:xfrm>
              <a:off x="6952915" y="1256130"/>
              <a:ext cx="2680582" cy="52322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lvl="0" indent="0" fontAlgn="auto">
                <a:lnSpc>
                  <a:spcPct val="100000"/>
                </a:lnSpc>
                <a:spcBef>
                  <a:spcPts val="0"/>
                </a:spcBef>
                <a:spcAft>
                  <a:spcPts val="0"/>
                </a:spcAft>
                <a:buClrTx/>
                <a:buSzTx/>
                <a:buFontTx/>
                <a:buNone/>
                <a:defRPr/>
              </a:pPr>
              <a:r>
                <a:rPr lang="zh-TW" altLang="en-US" sz="2800" b="1" dirty="0">
                  <a:solidFill>
                    <a:srgbClr val="69527C"/>
                  </a:solidFill>
                  <a:latin typeface="標楷體" panose="03000509000000000000" pitchFamily="65" charset="-120"/>
                  <a:ea typeface="標楷體" panose="03000509000000000000" pitchFamily="65" charset="-120"/>
                  <a:cs typeface="+mn-ea"/>
                  <a:sym typeface="+mn-lt"/>
                </a:rPr>
                <a:t>人資網</a:t>
              </a:r>
              <a:r>
                <a:rPr lang="en-US" altLang="zh-TW" sz="2800" b="1" dirty="0">
                  <a:solidFill>
                    <a:srgbClr val="69527C"/>
                  </a:solidFill>
                  <a:latin typeface="標楷體" panose="03000509000000000000" pitchFamily="65" charset="-120"/>
                  <a:ea typeface="標楷體" panose="03000509000000000000" pitchFamily="65" charset="-120"/>
                  <a:cs typeface="+mn-ea"/>
                  <a:sym typeface="+mn-lt"/>
                </a:rPr>
                <a:t>2.0</a:t>
              </a:r>
              <a:r>
                <a:rPr lang="zh-TW" altLang="en-US" sz="2800" b="1" dirty="0">
                  <a:solidFill>
                    <a:srgbClr val="69527C"/>
                  </a:solidFill>
                  <a:latin typeface="標楷體" panose="03000509000000000000" pitchFamily="65" charset="-120"/>
                  <a:ea typeface="標楷體" panose="03000509000000000000" pitchFamily="65" charset="-120"/>
                  <a:cs typeface="+mn-ea"/>
                  <a:sym typeface="+mn-lt"/>
                </a:rPr>
                <a:t>填報</a:t>
              </a:r>
              <a:endParaRPr lang="zh-CN" altLang="en-US" sz="2800" b="1" dirty="0">
                <a:solidFill>
                  <a:srgbClr val="69527C"/>
                </a:solidFill>
                <a:latin typeface="標楷體" panose="03000509000000000000" pitchFamily="65" charset="-120"/>
                <a:ea typeface="標楷體" panose="03000509000000000000" pitchFamily="65" charset="-120"/>
                <a:cs typeface="+mn-ea"/>
                <a:sym typeface="+mn-lt"/>
              </a:endParaRPr>
            </a:p>
          </p:txBody>
        </p:sp>
      </p:grpSp>
    </p:spTree>
    <p:extLst>
      <p:ext uri="{BB962C8B-B14F-4D97-AF65-F5344CB8AC3E}">
        <p14:creationId xmlns:p14="http://schemas.microsoft.com/office/powerpoint/2010/main" val="1812020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组合 36">
            <a:extLst>
              <a:ext uri="{FF2B5EF4-FFF2-40B4-BE49-F238E27FC236}">
                <a16:creationId xmlns:a16="http://schemas.microsoft.com/office/drawing/2014/main" id="{950FF58C-7BD4-464A-BBFC-96574CACD0F2}"/>
              </a:ext>
            </a:extLst>
          </p:cNvPr>
          <p:cNvGrpSpPr/>
          <p:nvPr/>
        </p:nvGrpSpPr>
        <p:grpSpPr>
          <a:xfrm>
            <a:off x="-1528179" y="-1960074"/>
            <a:ext cx="4474640" cy="3920148"/>
            <a:chOff x="-1308099" y="-978936"/>
            <a:chExt cx="5066112" cy="4438327"/>
          </a:xfrm>
        </p:grpSpPr>
        <p:sp>
          <p:nvSpPr>
            <p:cNvPr id="23" name="椭圆 22">
              <a:extLst>
                <a:ext uri="{FF2B5EF4-FFF2-40B4-BE49-F238E27FC236}">
                  <a16:creationId xmlns:a16="http://schemas.microsoft.com/office/drawing/2014/main" id="{068474E9-C7D0-43D1-8376-14516E0EF58B}"/>
                </a:ext>
              </a:extLst>
            </p:cNvPr>
            <p:cNvSpPr/>
            <p:nvPr/>
          </p:nvSpPr>
          <p:spPr>
            <a:xfrm>
              <a:off x="-1308099" y="-978936"/>
              <a:ext cx="3644900" cy="3644900"/>
            </a:xfrm>
            <a:prstGeom prst="ellipse">
              <a:avLst/>
            </a:prstGeom>
            <a:solidFill>
              <a:srgbClr val="BDB0C2">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4" name="任意多边形 21">
              <a:extLst>
                <a:ext uri="{FF2B5EF4-FFF2-40B4-BE49-F238E27FC236}">
                  <a16:creationId xmlns:a16="http://schemas.microsoft.com/office/drawing/2014/main" id="{29DB1256-3433-473A-8E50-363F33559742}"/>
                </a:ext>
              </a:extLst>
            </p:cNvPr>
            <p:cNvSpPr/>
            <p:nvPr/>
          </p:nvSpPr>
          <p:spPr>
            <a:xfrm rot="2182719">
              <a:off x="1191184" y="-690123"/>
              <a:ext cx="2566829" cy="2568970"/>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5" name="椭圆 29">
              <a:extLst>
                <a:ext uri="{FF2B5EF4-FFF2-40B4-BE49-F238E27FC236}">
                  <a16:creationId xmlns:a16="http://schemas.microsoft.com/office/drawing/2014/main" id="{000BA494-A901-4221-A176-9866C1F22709}"/>
                </a:ext>
              </a:extLst>
            </p:cNvPr>
            <p:cNvSpPr/>
            <p:nvPr/>
          </p:nvSpPr>
          <p:spPr>
            <a:xfrm>
              <a:off x="-675001" y="2187489"/>
              <a:ext cx="1271902" cy="127190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 name="標題 1">
            <a:extLst>
              <a:ext uri="{FF2B5EF4-FFF2-40B4-BE49-F238E27FC236}">
                <a16:creationId xmlns:a16="http://schemas.microsoft.com/office/drawing/2014/main" id="{EF2DAD5A-0070-4CE2-BBBE-F5787E80D2FA}"/>
              </a:ext>
            </a:extLst>
          </p:cNvPr>
          <p:cNvSpPr>
            <a:spLocks noGrp="1"/>
          </p:cNvSpPr>
          <p:nvPr>
            <p:ph type="title"/>
          </p:nvPr>
        </p:nvSpPr>
        <p:spPr/>
        <p:txBody>
          <a:bodyPr/>
          <a:lstStyle/>
          <a:p>
            <a:r>
              <a:rPr lang="zh-TW" altLang="en-US" b="1" dirty="0">
                <a:latin typeface="標楷體" panose="03000509000000000000" pitchFamily="65" charset="-120"/>
                <a:ea typeface="標楷體" panose="03000509000000000000" pitchFamily="65" charset="-120"/>
              </a:rPr>
              <a:t>選習意願─國小</a:t>
            </a:r>
          </a:p>
        </p:txBody>
      </p:sp>
      <p:sp>
        <p:nvSpPr>
          <p:cNvPr id="3" name="內容版面配置區 2">
            <a:extLst>
              <a:ext uri="{FF2B5EF4-FFF2-40B4-BE49-F238E27FC236}">
                <a16:creationId xmlns:a16="http://schemas.microsoft.com/office/drawing/2014/main" id="{E2B99FFC-3037-4654-B137-23B0C78F14EF}"/>
              </a:ext>
            </a:extLst>
          </p:cNvPr>
          <p:cNvSpPr>
            <a:spLocks noGrp="1"/>
          </p:cNvSpPr>
          <p:nvPr>
            <p:ph idx="1"/>
          </p:nvPr>
        </p:nvSpPr>
        <p:spPr>
          <a:xfrm>
            <a:off x="838200" y="1524000"/>
            <a:ext cx="10515600" cy="489234"/>
          </a:xfrm>
        </p:spPr>
        <p:txBody>
          <a:bodyPr>
            <a:normAutofit/>
          </a:bodyPr>
          <a:lstStyle/>
          <a:p>
            <a:pPr>
              <a:buFont typeface="Wingdings" panose="05000000000000000000" pitchFamily="2" charset="2"/>
              <a:buChar char="u"/>
            </a:pPr>
            <a:r>
              <a:rPr lang="en-US" altLang="zh-TW" b="1" dirty="0">
                <a:solidFill>
                  <a:srgbClr val="002060"/>
                </a:solidFill>
                <a:latin typeface="標楷體" panose="03000509000000000000" pitchFamily="65" charset="-120"/>
                <a:ea typeface="標楷體" panose="03000509000000000000" pitchFamily="65" charset="-120"/>
              </a:rPr>
              <a:t>112</a:t>
            </a:r>
            <a:r>
              <a:rPr lang="zh-TW" altLang="en-US" b="1" dirty="0">
                <a:solidFill>
                  <a:srgbClr val="002060"/>
                </a:solidFill>
                <a:latin typeface="標楷體" panose="03000509000000000000" pitchFamily="65" charset="-120"/>
                <a:ea typeface="標楷體" panose="03000509000000000000" pitchFamily="65" charset="-120"/>
              </a:rPr>
              <a:t>學年度各語別各年段選習說明</a:t>
            </a:r>
            <a:r>
              <a:rPr lang="zh-TW" altLang="en-US" dirty="0">
                <a:latin typeface="標楷體" panose="03000509000000000000" pitchFamily="65" charset="-120"/>
                <a:ea typeface="標楷體" panose="03000509000000000000" pitchFamily="65" charset="-120"/>
              </a:rPr>
              <a:t>：</a:t>
            </a:r>
            <a:endParaRPr lang="en-US" altLang="zh-TW" dirty="0">
              <a:latin typeface="標楷體" panose="03000509000000000000" pitchFamily="65" charset="-120"/>
              <a:ea typeface="標楷體" panose="03000509000000000000" pitchFamily="65" charset="-120"/>
            </a:endParaRPr>
          </a:p>
          <a:p>
            <a:endParaRPr lang="zh-TW" altLang="en-US" dirty="0"/>
          </a:p>
        </p:txBody>
      </p:sp>
      <p:grpSp>
        <p:nvGrpSpPr>
          <p:cNvPr id="26" name="组合 37">
            <a:extLst>
              <a:ext uri="{FF2B5EF4-FFF2-40B4-BE49-F238E27FC236}">
                <a16:creationId xmlns:a16="http://schemas.microsoft.com/office/drawing/2014/main" id="{A3849B6E-8569-436F-AC56-7EF6CE3DC4E4}"/>
              </a:ext>
            </a:extLst>
          </p:cNvPr>
          <p:cNvGrpSpPr/>
          <p:nvPr/>
        </p:nvGrpSpPr>
        <p:grpSpPr>
          <a:xfrm>
            <a:off x="9114956" y="3550230"/>
            <a:ext cx="4787166" cy="4935456"/>
            <a:chOff x="8624579" y="3718280"/>
            <a:chExt cx="5419948" cy="5587840"/>
          </a:xfrm>
        </p:grpSpPr>
        <p:sp>
          <p:nvSpPr>
            <p:cNvPr id="27" name="椭圆 30">
              <a:extLst>
                <a:ext uri="{FF2B5EF4-FFF2-40B4-BE49-F238E27FC236}">
                  <a16:creationId xmlns:a16="http://schemas.microsoft.com/office/drawing/2014/main" id="{7065B50E-2407-4A22-8668-03E20948BB72}"/>
                </a:ext>
              </a:extLst>
            </p:cNvPr>
            <p:cNvSpPr/>
            <p:nvPr/>
          </p:nvSpPr>
          <p:spPr>
            <a:xfrm>
              <a:off x="10399627" y="3718280"/>
              <a:ext cx="3644900" cy="3644900"/>
            </a:xfrm>
            <a:prstGeom prst="ellipse">
              <a:avLst/>
            </a:prstGeom>
            <a:solidFill>
              <a:srgbClr val="BDB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8" name="任意多边形 32">
              <a:extLst>
                <a:ext uri="{FF2B5EF4-FFF2-40B4-BE49-F238E27FC236}">
                  <a16:creationId xmlns:a16="http://schemas.microsoft.com/office/drawing/2014/main" id="{6D6EE34D-E14D-47BB-AE11-2B1E7CEAFC0F}"/>
                </a:ext>
              </a:extLst>
            </p:cNvPr>
            <p:cNvSpPr/>
            <p:nvPr/>
          </p:nvSpPr>
          <p:spPr>
            <a:xfrm rot="2182719">
              <a:off x="8624579" y="5813272"/>
              <a:ext cx="3489938" cy="349284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9" name="椭圆 33">
              <a:extLst>
                <a:ext uri="{FF2B5EF4-FFF2-40B4-BE49-F238E27FC236}">
                  <a16:creationId xmlns:a16="http://schemas.microsoft.com/office/drawing/2014/main" id="{BAE61E63-6897-428E-891F-0A87CD984EE4}"/>
                </a:ext>
              </a:extLst>
            </p:cNvPr>
            <p:cNvSpPr/>
            <p:nvPr/>
          </p:nvSpPr>
          <p:spPr>
            <a:xfrm>
              <a:off x="9042398" y="5540730"/>
              <a:ext cx="885262" cy="88526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aphicFrame>
        <p:nvGraphicFramePr>
          <p:cNvPr id="4" name="表格 3"/>
          <p:cNvGraphicFramePr>
            <a:graphicFrameLocks noGrp="1"/>
          </p:cNvGraphicFramePr>
          <p:nvPr>
            <p:extLst>
              <p:ext uri="{D42A27DB-BD31-4B8C-83A1-F6EECF244321}">
                <p14:modId xmlns:p14="http://schemas.microsoft.com/office/powerpoint/2010/main" val="3603377260"/>
              </p:ext>
            </p:extLst>
          </p:nvPr>
        </p:nvGraphicFramePr>
        <p:xfrm>
          <a:off x="436485" y="2153651"/>
          <a:ext cx="11319029" cy="4116772"/>
        </p:xfrm>
        <a:graphic>
          <a:graphicData uri="http://schemas.openxmlformats.org/drawingml/2006/table">
            <a:tbl>
              <a:tblPr firstRow="1" bandRow="1">
                <a:tableStyleId>{5C22544A-7EE6-4342-B048-85BDC9FD1C3A}</a:tableStyleId>
              </a:tblPr>
              <a:tblGrid>
                <a:gridCol w="5494778">
                  <a:extLst>
                    <a:ext uri="{9D8B030D-6E8A-4147-A177-3AD203B41FA5}">
                      <a16:colId xmlns:a16="http://schemas.microsoft.com/office/drawing/2014/main" val="3983501980"/>
                    </a:ext>
                  </a:extLst>
                </a:gridCol>
                <a:gridCol w="4218909">
                  <a:extLst>
                    <a:ext uri="{9D8B030D-6E8A-4147-A177-3AD203B41FA5}">
                      <a16:colId xmlns:a16="http://schemas.microsoft.com/office/drawing/2014/main" val="3783459607"/>
                    </a:ext>
                  </a:extLst>
                </a:gridCol>
                <a:gridCol w="1605342">
                  <a:extLst>
                    <a:ext uri="{9D8B030D-6E8A-4147-A177-3AD203B41FA5}">
                      <a16:colId xmlns:a16="http://schemas.microsoft.com/office/drawing/2014/main" val="517002555"/>
                    </a:ext>
                  </a:extLst>
                </a:gridCol>
              </a:tblGrid>
              <a:tr h="616608">
                <a:tc>
                  <a:txBody>
                    <a:bodyPr/>
                    <a:lstStyle/>
                    <a:p>
                      <a:pPr marL="0" algn="ctr" defTabSz="914400" rtl="0" eaLnBrk="1" latinLnBrk="0" hangingPunct="1"/>
                      <a:r>
                        <a:rPr lang="zh-TW" altLang="en-US" sz="2800" b="1" kern="1200" dirty="0">
                          <a:solidFill>
                            <a:schemeClr val="lt1"/>
                          </a:solidFill>
                          <a:latin typeface="標楷體" panose="03000509000000000000" pitchFamily="65" charset="-120"/>
                          <a:ea typeface="標楷體" panose="03000509000000000000" pitchFamily="65" charset="-120"/>
                          <a:cs typeface="+mn-cs"/>
                        </a:rPr>
                        <a:t>年級</a:t>
                      </a:r>
                    </a:p>
                  </a:txBody>
                  <a:tcPr anchor="ctr"/>
                </a:tc>
                <a:tc>
                  <a:txBody>
                    <a:bodyPr/>
                    <a:lstStyle/>
                    <a:p>
                      <a:pPr algn="ctr"/>
                      <a:r>
                        <a:rPr lang="zh-TW" altLang="en-US" sz="2800" dirty="0">
                          <a:latin typeface="標楷體" panose="03000509000000000000" pitchFamily="65" charset="-120"/>
                          <a:ea typeface="標楷體" panose="03000509000000000000" pitchFamily="65" charset="-120"/>
                        </a:rPr>
                        <a:t>必選</a:t>
                      </a:r>
                      <a:endParaRPr lang="zh-TW" altLang="en-US" sz="2800" dirty="0"/>
                    </a:p>
                  </a:txBody>
                  <a:tcPr anchor="ctr"/>
                </a:tc>
                <a:tc>
                  <a:txBody>
                    <a:bodyPr/>
                    <a:lstStyle/>
                    <a:p>
                      <a:pPr marL="0" algn="ctr" defTabSz="914400" rtl="0" eaLnBrk="1" latinLnBrk="0" hangingPunct="1"/>
                      <a:r>
                        <a:rPr lang="zh-TW" altLang="en-US" sz="2800" b="1" kern="1200" dirty="0">
                          <a:solidFill>
                            <a:schemeClr val="lt1"/>
                          </a:solidFill>
                          <a:latin typeface="標楷體" panose="03000509000000000000" pitchFamily="65" charset="-120"/>
                          <a:ea typeface="標楷體" panose="03000509000000000000" pitchFamily="65" charset="-120"/>
                          <a:cs typeface="+mn-cs"/>
                        </a:rPr>
                        <a:t>自由選修</a:t>
                      </a:r>
                    </a:p>
                  </a:txBody>
                  <a:tcPr anchor="ctr"/>
                </a:tc>
                <a:extLst>
                  <a:ext uri="{0D108BD9-81ED-4DB2-BD59-A6C34878D82A}">
                    <a16:rowId xmlns:a16="http://schemas.microsoft.com/office/drawing/2014/main" val="2010472104"/>
                  </a:ext>
                </a:extLst>
              </a:tr>
              <a:tr h="1347354">
                <a:tc>
                  <a:txBody>
                    <a:bodyPr/>
                    <a:lstStyle/>
                    <a:p>
                      <a:pPr algn="l"/>
                      <a:r>
                        <a:rPr lang="en-US" altLang="zh-TW" sz="2800" dirty="0">
                          <a:latin typeface="標楷體" panose="03000509000000000000" pitchFamily="65" charset="-120"/>
                          <a:ea typeface="標楷體" panose="03000509000000000000" pitchFamily="65" charset="-120"/>
                        </a:rPr>
                        <a:t>112</a:t>
                      </a:r>
                      <a:r>
                        <a:rPr lang="zh-TW" altLang="en-US" sz="2800" dirty="0">
                          <a:latin typeface="標楷體" panose="03000509000000000000" pitchFamily="65" charset="-120"/>
                          <a:ea typeface="標楷體" panose="03000509000000000000" pitchFamily="65" charset="-120"/>
                        </a:rPr>
                        <a:t>學年度小</a:t>
                      </a:r>
                      <a:r>
                        <a:rPr lang="en-US" altLang="zh-TW" sz="2800" dirty="0">
                          <a:latin typeface="標楷體" panose="03000509000000000000" pitchFamily="65" charset="-120"/>
                          <a:ea typeface="標楷體" panose="03000509000000000000" pitchFamily="65" charset="-120"/>
                        </a:rPr>
                        <a:t>1</a:t>
                      </a:r>
                      <a:r>
                        <a:rPr lang="zh-TW" altLang="en-US" sz="2800" dirty="0">
                          <a:latin typeface="標楷體" panose="03000509000000000000" pitchFamily="65" charset="-120"/>
                          <a:ea typeface="標楷體" panose="03000509000000000000" pitchFamily="65" charset="-120"/>
                        </a:rPr>
                        <a:t>至小</a:t>
                      </a:r>
                      <a:r>
                        <a:rPr lang="en-US" altLang="zh-TW" sz="2800" dirty="0">
                          <a:latin typeface="標楷體" panose="03000509000000000000" pitchFamily="65" charset="-120"/>
                          <a:ea typeface="標楷體" panose="03000509000000000000" pitchFamily="65" charset="-120"/>
                        </a:rPr>
                        <a:t>2</a:t>
                      </a:r>
                    </a:p>
                  </a:txBody>
                  <a:tcPr anchor="ctr"/>
                </a:tc>
                <a:tc>
                  <a:txBody>
                    <a:bodyPr/>
                    <a:lstStyle/>
                    <a:p>
                      <a:pPr algn="l"/>
                      <a:r>
                        <a:rPr lang="zh-TW" altLang="en-US" sz="2800" dirty="0">
                          <a:latin typeface="標楷體" panose="03000509000000000000" pitchFamily="65" charset="-120"/>
                          <a:ea typeface="標楷體" panose="03000509000000000000" pitchFamily="65" charset="-120"/>
                        </a:rPr>
                        <a:t>閩南、</a:t>
                      </a:r>
                      <a:r>
                        <a:rPr lang="zh-TW" altLang="en-US" sz="2800" dirty="0">
                          <a:solidFill>
                            <a:srgbClr val="CC0099"/>
                          </a:solidFill>
                          <a:latin typeface="標楷體" panose="03000509000000000000" pitchFamily="65" charset="-120"/>
                          <a:ea typeface="標楷體" panose="03000509000000000000" pitchFamily="65" charset="-120"/>
                        </a:rPr>
                        <a:t>閩東</a:t>
                      </a:r>
                      <a:r>
                        <a:rPr lang="zh-TW" altLang="en-US" sz="2800" dirty="0">
                          <a:latin typeface="標楷體" panose="03000509000000000000" pitchFamily="65" charset="-120"/>
                          <a:ea typeface="標楷體" panose="03000509000000000000" pitchFamily="65" charset="-120"/>
                        </a:rPr>
                        <a:t>、客語、原住民族語、</a:t>
                      </a:r>
                      <a:r>
                        <a:rPr lang="zh-TW" altLang="en-US" sz="2800" dirty="0">
                          <a:solidFill>
                            <a:srgbClr val="CC0099"/>
                          </a:solidFill>
                          <a:latin typeface="標楷體" panose="03000509000000000000" pitchFamily="65" charset="-120"/>
                          <a:ea typeface="標楷體" panose="03000509000000000000" pitchFamily="65" charset="-120"/>
                        </a:rPr>
                        <a:t>臺灣手語</a:t>
                      </a:r>
                      <a:r>
                        <a:rPr lang="zh-TW" altLang="en-US" sz="2800" dirty="0">
                          <a:latin typeface="標楷體" panose="03000509000000000000" pitchFamily="65" charset="-120"/>
                          <a:ea typeface="標楷體" panose="03000509000000000000" pitchFamily="65" charset="-120"/>
                        </a:rPr>
                        <a:t>、新住民語</a:t>
                      </a:r>
                      <a:r>
                        <a:rPr lang="en-US" altLang="zh-TW" sz="2800" dirty="0">
                          <a:latin typeface="標楷體" panose="03000509000000000000" pitchFamily="65" charset="-120"/>
                          <a:ea typeface="標楷體" panose="03000509000000000000" pitchFamily="65" charset="-120"/>
                        </a:rPr>
                        <a:t> </a:t>
                      </a:r>
                      <a:endParaRPr lang="zh-TW" altLang="en-US" sz="2800" dirty="0"/>
                    </a:p>
                  </a:txBody>
                  <a:tcPr anchor="ctr"/>
                </a:tc>
                <a:tc>
                  <a:txBody>
                    <a:bodyPr/>
                    <a:lstStyle/>
                    <a:p>
                      <a:pPr algn="l"/>
                      <a:endParaRPr lang="zh-TW" altLang="en-US" sz="2800" dirty="0"/>
                    </a:p>
                  </a:txBody>
                  <a:tcPr anchor="ctr"/>
                </a:tc>
                <a:extLst>
                  <a:ext uri="{0D108BD9-81ED-4DB2-BD59-A6C34878D82A}">
                    <a16:rowId xmlns:a16="http://schemas.microsoft.com/office/drawing/2014/main" val="1209071357"/>
                  </a:ext>
                </a:extLst>
              </a:tr>
              <a:tr h="10642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800" dirty="0">
                          <a:latin typeface="標楷體" panose="03000509000000000000" pitchFamily="65" charset="-120"/>
                          <a:ea typeface="標楷體" panose="03000509000000000000" pitchFamily="65" charset="-120"/>
                        </a:rPr>
                        <a:t>112</a:t>
                      </a:r>
                      <a:r>
                        <a:rPr lang="zh-TW" altLang="en-US" sz="2800" dirty="0">
                          <a:latin typeface="標楷體" panose="03000509000000000000" pitchFamily="65" charset="-120"/>
                          <a:ea typeface="標楷體" panose="03000509000000000000" pitchFamily="65" charset="-120"/>
                        </a:rPr>
                        <a:t>學年度小</a:t>
                      </a:r>
                      <a:r>
                        <a:rPr lang="en-US" altLang="zh-TW" sz="2800" dirty="0">
                          <a:latin typeface="標楷體" panose="03000509000000000000" pitchFamily="65" charset="-120"/>
                          <a:ea typeface="標楷體" panose="03000509000000000000" pitchFamily="65" charset="-120"/>
                        </a:rPr>
                        <a:t>3</a:t>
                      </a:r>
                      <a:r>
                        <a:rPr lang="zh-TW" altLang="en-US" sz="2800" dirty="0">
                          <a:latin typeface="標楷體" panose="03000509000000000000" pitchFamily="65" charset="-120"/>
                          <a:ea typeface="標楷體" panose="03000509000000000000" pitchFamily="65" charset="-120"/>
                        </a:rPr>
                        <a:t>至小</a:t>
                      </a:r>
                      <a:r>
                        <a:rPr lang="en-US" altLang="zh-TW" sz="2800" dirty="0">
                          <a:latin typeface="標楷體" panose="03000509000000000000" pitchFamily="65" charset="-120"/>
                          <a:ea typeface="標楷體" panose="03000509000000000000" pitchFamily="65" charset="-120"/>
                        </a:rPr>
                        <a:t>5</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800" dirty="0">
                          <a:latin typeface="標楷體" panose="03000509000000000000" pitchFamily="65" charset="-120"/>
                          <a:ea typeface="標楷體" panose="03000509000000000000" pitchFamily="65" charset="-120"/>
                        </a:rPr>
                        <a:t>閩南、客語、原住民族語、新住民語</a:t>
                      </a:r>
                    </a:p>
                  </a:txBody>
                  <a:tcPr anchor="ctr"/>
                </a:tc>
                <a:tc>
                  <a:txBody>
                    <a:bodyPr/>
                    <a:lstStyle/>
                    <a:p>
                      <a:pPr algn="l"/>
                      <a:endParaRPr lang="zh-TW" altLang="en-US" sz="2800" dirty="0"/>
                    </a:p>
                  </a:txBody>
                  <a:tcPr anchor="ctr"/>
                </a:tc>
                <a:extLst>
                  <a:ext uri="{0D108BD9-81ED-4DB2-BD59-A6C34878D82A}">
                    <a16:rowId xmlns:a16="http://schemas.microsoft.com/office/drawing/2014/main" val="2195734488"/>
                  </a:ext>
                </a:extLst>
              </a:tr>
              <a:tr h="10642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2800" dirty="0">
                          <a:latin typeface="標楷體" panose="03000509000000000000" pitchFamily="65" charset="-120"/>
                          <a:ea typeface="標楷體" panose="03000509000000000000" pitchFamily="65" charset="-120"/>
                        </a:rPr>
                        <a:t>112</a:t>
                      </a:r>
                      <a:r>
                        <a:rPr lang="zh-TW" altLang="en-US" sz="2800" dirty="0">
                          <a:latin typeface="標楷體" panose="03000509000000000000" pitchFamily="65" charset="-120"/>
                          <a:ea typeface="標楷體" panose="03000509000000000000" pitchFamily="65" charset="-120"/>
                        </a:rPr>
                        <a:t>學年度小</a:t>
                      </a:r>
                      <a:r>
                        <a:rPr lang="en-US" altLang="zh-TW" sz="2800" dirty="0">
                          <a:latin typeface="標楷體" panose="03000509000000000000" pitchFamily="65" charset="-120"/>
                          <a:ea typeface="標楷體" panose="03000509000000000000" pitchFamily="65" charset="-120"/>
                        </a:rPr>
                        <a:t>6 </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800" dirty="0">
                          <a:latin typeface="標楷體" panose="03000509000000000000" pitchFamily="65" charset="-120"/>
                          <a:ea typeface="標楷體" panose="03000509000000000000" pitchFamily="65" charset="-120"/>
                        </a:rPr>
                        <a:t>閩南、客語、原住民族語</a:t>
                      </a:r>
                      <a:endParaRPr lang="en-US" altLang="zh-TW" sz="2800" dirty="0">
                        <a:latin typeface="標楷體" panose="03000509000000000000" pitchFamily="65" charset="-120"/>
                        <a:ea typeface="標楷體" panose="03000509000000000000" pitchFamily="65" charset="-120"/>
                      </a:endParaRPr>
                    </a:p>
                  </a:txBody>
                  <a:tcPr anchor="ctr"/>
                </a:tc>
                <a:tc>
                  <a:txBody>
                    <a:bodyPr/>
                    <a:lstStyle/>
                    <a:p>
                      <a:pPr algn="l"/>
                      <a:r>
                        <a:rPr lang="zh-TW" altLang="en-US" sz="2800" dirty="0">
                          <a:solidFill>
                            <a:srgbClr val="CC0099"/>
                          </a:solidFill>
                          <a:latin typeface="標楷體" panose="03000509000000000000" pitchFamily="65" charset="-120"/>
                          <a:ea typeface="標楷體" panose="03000509000000000000" pitchFamily="65" charset="-120"/>
                        </a:rPr>
                        <a:t>新住民語</a:t>
                      </a:r>
                      <a:endParaRPr lang="zh-TW" altLang="en-US" sz="2800" dirty="0"/>
                    </a:p>
                  </a:txBody>
                  <a:tcPr anchor="ctr"/>
                </a:tc>
                <a:extLst>
                  <a:ext uri="{0D108BD9-81ED-4DB2-BD59-A6C34878D82A}">
                    <a16:rowId xmlns:a16="http://schemas.microsoft.com/office/drawing/2014/main" val="1225023974"/>
                  </a:ext>
                </a:extLst>
              </a:tr>
            </a:tbl>
          </a:graphicData>
        </a:graphic>
      </p:graphicFrame>
    </p:spTree>
    <p:extLst>
      <p:ext uri="{BB962C8B-B14F-4D97-AF65-F5344CB8AC3E}">
        <p14:creationId xmlns:p14="http://schemas.microsoft.com/office/powerpoint/2010/main" val="2507178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6">
            <a:extLst>
              <a:ext uri="{FF2B5EF4-FFF2-40B4-BE49-F238E27FC236}">
                <a16:creationId xmlns:a16="http://schemas.microsoft.com/office/drawing/2014/main" id="{9AEBFCEC-B9AB-402E-BBB1-A17D96BBCD77}"/>
              </a:ext>
            </a:extLst>
          </p:cNvPr>
          <p:cNvGrpSpPr/>
          <p:nvPr/>
        </p:nvGrpSpPr>
        <p:grpSpPr>
          <a:xfrm>
            <a:off x="-1528179" y="-1960074"/>
            <a:ext cx="4474640" cy="3920148"/>
            <a:chOff x="-1308099" y="-978936"/>
            <a:chExt cx="5066112" cy="4438327"/>
          </a:xfrm>
        </p:grpSpPr>
        <p:sp>
          <p:nvSpPr>
            <p:cNvPr id="5" name="椭圆 22">
              <a:extLst>
                <a:ext uri="{FF2B5EF4-FFF2-40B4-BE49-F238E27FC236}">
                  <a16:creationId xmlns:a16="http://schemas.microsoft.com/office/drawing/2014/main" id="{332630A7-6FD5-4DDB-89CB-87549C6573F4}"/>
                </a:ext>
              </a:extLst>
            </p:cNvPr>
            <p:cNvSpPr/>
            <p:nvPr/>
          </p:nvSpPr>
          <p:spPr>
            <a:xfrm>
              <a:off x="-1308099" y="-978936"/>
              <a:ext cx="3644900" cy="3644900"/>
            </a:xfrm>
            <a:prstGeom prst="ellipse">
              <a:avLst/>
            </a:prstGeom>
            <a:solidFill>
              <a:srgbClr val="BDB0C2">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任意多边形 21">
              <a:extLst>
                <a:ext uri="{FF2B5EF4-FFF2-40B4-BE49-F238E27FC236}">
                  <a16:creationId xmlns:a16="http://schemas.microsoft.com/office/drawing/2014/main" id="{D5B7EC6E-337A-4C03-B595-4F89CDC2E75B}"/>
                </a:ext>
              </a:extLst>
            </p:cNvPr>
            <p:cNvSpPr/>
            <p:nvPr/>
          </p:nvSpPr>
          <p:spPr>
            <a:xfrm rot="2182719">
              <a:off x="1191184" y="-690123"/>
              <a:ext cx="2566829" cy="2568970"/>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椭圆 29">
              <a:extLst>
                <a:ext uri="{FF2B5EF4-FFF2-40B4-BE49-F238E27FC236}">
                  <a16:creationId xmlns:a16="http://schemas.microsoft.com/office/drawing/2014/main" id="{879B6445-CD98-4717-B688-E7B1FB2A902D}"/>
                </a:ext>
              </a:extLst>
            </p:cNvPr>
            <p:cNvSpPr/>
            <p:nvPr/>
          </p:nvSpPr>
          <p:spPr>
            <a:xfrm>
              <a:off x="-675001" y="2187489"/>
              <a:ext cx="1271902" cy="127190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 name="標題 1">
            <a:extLst>
              <a:ext uri="{FF2B5EF4-FFF2-40B4-BE49-F238E27FC236}">
                <a16:creationId xmlns:a16="http://schemas.microsoft.com/office/drawing/2014/main" id="{5DC199CE-E613-489B-B37B-B0386CCBCBFD}"/>
              </a:ext>
            </a:extLst>
          </p:cNvPr>
          <p:cNvSpPr>
            <a:spLocks noGrp="1"/>
          </p:cNvSpPr>
          <p:nvPr>
            <p:ph type="title"/>
          </p:nvPr>
        </p:nvSpPr>
        <p:spPr/>
        <p:txBody>
          <a:bodyPr>
            <a:normAutofit/>
          </a:bodyPr>
          <a:lstStyle/>
          <a:p>
            <a:r>
              <a:rPr lang="zh-TW" altLang="en-US" b="1" dirty="0">
                <a:latin typeface="標楷體" panose="03000509000000000000" pitchFamily="65" charset="-120"/>
                <a:ea typeface="標楷體" panose="03000509000000000000" pitchFamily="65" charset="-120"/>
              </a:rPr>
              <a:t>選習意願─國中</a:t>
            </a:r>
          </a:p>
        </p:txBody>
      </p:sp>
      <p:sp>
        <p:nvSpPr>
          <p:cNvPr id="3" name="內容版面配置區 2">
            <a:extLst>
              <a:ext uri="{FF2B5EF4-FFF2-40B4-BE49-F238E27FC236}">
                <a16:creationId xmlns:a16="http://schemas.microsoft.com/office/drawing/2014/main" id="{A9EC6947-1C38-4D52-B878-76352956557A}"/>
              </a:ext>
            </a:extLst>
          </p:cNvPr>
          <p:cNvSpPr>
            <a:spLocks noGrp="1"/>
          </p:cNvSpPr>
          <p:nvPr>
            <p:ph idx="1"/>
          </p:nvPr>
        </p:nvSpPr>
        <p:spPr/>
        <p:txBody>
          <a:bodyPr/>
          <a:lstStyle/>
          <a:p>
            <a:r>
              <a:rPr lang="en-US" altLang="zh-TW" dirty="0"/>
              <a:t>112</a:t>
            </a:r>
            <a:r>
              <a:rPr lang="zh-TW" altLang="en-US" dirty="0"/>
              <a:t>學年度國七和國八：</a:t>
            </a:r>
            <a:endParaRPr lang="en-US" altLang="zh-TW" dirty="0"/>
          </a:p>
          <a:p>
            <a:pPr marL="0" indent="0">
              <a:buNone/>
            </a:pPr>
            <a:r>
              <a:rPr lang="zh-TW" altLang="en-US" dirty="0"/>
              <a:t>  必選：閩南、閩東、客語、原住民族語、臺灣手語</a:t>
            </a:r>
            <a:endParaRPr lang="en-US" altLang="zh-TW" dirty="0"/>
          </a:p>
          <a:p>
            <a:pPr marL="0" indent="0">
              <a:buNone/>
            </a:pPr>
            <a:r>
              <a:rPr lang="zh-TW" altLang="en-US" dirty="0"/>
              <a:t>  以上語別務必選</a:t>
            </a:r>
            <a:r>
              <a:rPr lang="en-US" altLang="zh-TW" dirty="0"/>
              <a:t>1</a:t>
            </a:r>
            <a:r>
              <a:rPr lang="zh-TW" altLang="en-US" dirty="0"/>
              <a:t>個語別於正式課程</a:t>
            </a:r>
            <a:r>
              <a:rPr lang="en-US" altLang="zh-TW" dirty="0"/>
              <a:t>1-7</a:t>
            </a:r>
            <a:r>
              <a:rPr lang="zh-TW" altLang="en-US" dirty="0"/>
              <a:t>節排課</a:t>
            </a:r>
            <a:endParaRPr lang="en-US" altLang="zh-TW" dirty="0"/>
          </a:p>
          <a:p>
            <a:pPr marL="0" indent="0">
              <a:buNone/>
            </a:pPr>
            <a:r>
              <a:rPr lang="zh-TW" altLang="en-US" dirty="0"/>
              <a:t>  自由選修：新住民語</a:t>
            </a:r>
            <a:endParaRPr lang="en-US" altLang="zh-TW" dirty="0"/>
          </a:p>
          <a:p>
            <a:pPr marL="177800" indent="-177800">
              <a:buNone/>
            </a:pPr>
            <a:r>
              <a:rPr lang="zh-TW" altLang="en-US" dirty="0"/>
              <a:t>  若有選習</a:t>
            </a:r>
            <a:r>
              <a:rPr lang="zh-TW" altLang="en-US" dirty="0">
                <a:solidFill>
                  <a:srgbClr val="FF0000"/>
                </a:solidFill>
              </a:rPr>
              <a:t>新住民語</a:t>
            </a:r>
            <a:r>
              <a:rPr lang="zh-TW" altLang="en-US" dirty="0"/>
              <a:t>學生</a:t>
            </a:r>
            <a:r>
              <a:rPr lang="zh-TW" altLang="en-US" b="1" dirty="0">
                <a:solidFill>
                  <a:srgbClr val="FF0000"/>
                </a:solidFill>
              </a:rPr>
              <a:t>於彈性學習時間排課</a:t>
            </a:r>
            <a:r>
              <a:rPr lang="zh-TW" altLang="en-US" b="1" dirty="0"/>
              <a:t>，如早自習、中午午休、社團時間等</a:t>
            </a:r>
            <a:r>
              <a:rPr lang="zh-TW" altLang="en-US" dirty="0"/>
              <a:t>。</a:t>
            </a:r>
          </a:p>
          <a:p>
            <a:endParaRPr lang="zh-TW" altLang="en-US" dirty="0"/>
          </a:p>
          <a:p>
            <a:r>
              <a:rPr lang="en-US" altLang="zh-TW" dirty="0"/>
              <a:t>112</a:t>
            </a:r>
            <a:r>
              <a:rPr lang="zh-TW" altLang="en-US" dirty="0"/>
              <a:t>學年度</a:t>
            </a:r>
            <a:r>
              <a:rPr lang="zh-TW" altLang="en-US" dirty="0">
                <a:solidFill>
                  <a:srgbClr val="FF0000"/>
                </a:solidFill>
              </a:rPr>
              <a:t>國九</a:t>
            </a:r>
            <a:r>
              <a:rPr lang="zh-TW" altLang="en-US" dirty="0"/>
              <a:t>；學生可以選其中一種語別學習，於</a:t>
            </a:r>
            <a:r>
              <a:rPr lang="zh-TW" altLang="en-US" dirty="0">
                <a:solidFill>
                  <a:srgbClr val="FF0000"/>
                </a:solidFill>
              </a:rPr>
              <a:t>社團時間、課後時間等上課</a:t>
            </a:r>
            <a:r>
              <a:rPr lang="zh-TW" altLang="en-US" dirty="0"/>
              <a:t>，經費來源為國教署的國中開課經費支應。</a:t>
            </a:r>
          </a:p>
          <a:p>
            <a:endParaRPr lang="zh-TW" altLang="en-US" dirty="0"/>
          </a:p>
        </p:txBody>
      </p:sp>
      <p:grpSp>
        <p:nvGrpSpPr>
          <p:cNvPr id="8" name="组合 37">
            <a:extLst>
              <a:ext uri="{FF2B5EF4-FFF2-40B4-BE49-F238E27FC236}">
                <a16:creationId xmlns:a16="http://schemas.microsoft.com/office/drawing/2014/main" id="{D8EE4FB0-C4B5-4618-87ED-62C7770F92D9}"/>
              </a:ext>
            </a:extLst>
          </p:cNvPr>
          <p:cNvGrpSpPr/>
          <p:nvPr/>
        </p:nvGrpSpPr>
        <p:grpSpPr>
          <a:xfrm>
            <a:off x="9798417" y="4285355"/>
            <a:ext cx="4787166" cy="4935456"/>
            <a:chOff x="8624579" y="3718280"/>
            <a:chExt cx="5419948" cy="5587840"/>
          </a:xfrm>
        </p:grpSpPr>
        <p:sp>
          <p:nvSpPr>
            <p:cNvPr id="9" name="椭圆 30">
              <a:extLst>
                <a:ext uri="{FF2B5EF4-FFF2-40B4-BE49-F238E27FC236}">
                  <a16:creationId xmlns:a16="http://schemas.microsoft.com/office/drawing/2014/main" id="{FA2D4F2E-48FD-4E56-9D8D-9F8AA484E116}"/>
                </a:ext>
              </a:extLst>
            </p:cNvPr>
            <p:cNvSpPr/>
            <p:nvPr/>
          </p:nvSpPr>
          <p:spPr>
            <a:xfrm>
              <a:off x="10399627" y="3718280"/>
              <a:ext cx="3644900" cy="3644900"/>
            </a:xfrm>
            <a:prstGeom prst="ellipse">
              <a:avLst/>
            </a:prstGeom>
            <a:solidFill>
              <a:srgbClr val="BDB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32">
              <a:extLst>
                <a:ext uri="{FF2B5EF4-FFF2-40B4-BE49-F238E27FC236}">
                  <a16:creationId xmlns:a16="http://schemas.microsoft.com/office/drawing/2014/main" id="{B1A39682-A579-4D84-A9CD-17A5F7249D2B}"/>
                </a:ext>
              </a:extLst>
            </p:cNvPr>
            <p:cNvSpPr/>
            <p:nvPr/>
          </p:nvSpPr>
          <p:spPr>
            <a:xfrm rot="2182719">
              <a:off x="8624579" y="5813272"/>
              <a:ext cx="3489938" cy="349284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33">
              <a:extLst>
                <a:ext uri="{FF2B5EF4-FFF2-40B4-BE49-F238E27FC236}">
                  <a16:creationId xmlns:a16="http://schemas.microsoft.com/office/drawing/2014/main" id="{06772956-45F9-460D-BCFC-7727924E3A8F}"/>
                </a:ext>
              </a:extLst>
            </p:cNvPr>
            <p:cNvSpPr/>
            <p:nvPr/>
          </p:nvSpPr>
          <p:spPr>
            <a:xfrm>
              <a:off x="9042398" y="5540730"/>
              <a:ext cx="885262" cy="88526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aphicFrame>
        <p:nvGraphicFramePr>
          <p:cNvPr id="12" name="表格 11"/>
          <p:cNvGraphicFramePr>
            <a:graphicFrameLocks noGrp="1"/>
          </p:cNvGraphicFramePr>
          <p:nvPr>
            <p:extLst>
              <p:ext uri="{D42A27DB-BD31-4B8C-83A1-F6EECF244321}">
                <p14:modId xmlns:p14="http://schemas.microsoft.com/office/powerpoint/2010/main" val="2637737768"/>
              </p:ext>
            </p:extLst>
          </p:nvPr>
        </p:nvGraphicFramePr>
        <p:xfrm>
          <a:off x="571277" y="1619792"/>
          <a:ext cx="10586518" cy="4639968"/>
        </p:xfrm>
        <a:graphic>
          <a:graphicData uri="http://schemas.openxmlformats.org/drawingml/2006/table">
            <a:tbl>
              <a:tblPr firstRow="1" bandRow="1">
                <a:tableStyleId>{5C22544A-7EE6-4342-B048-85BDC9FD1C3A}</a:tableStyleId>
              </a:tblPr>
              <a:tblGrid>
                <a:gridCol w="2038758">
                  <a:extLst>
                    <a:ext uri="{9D8B030D-6E8A-4147-A177-3AD203B41FA5}">
                      <a16:colId xmlns:a16="http://schemas.microsoft.com/office/drawing/2014/main" val="3983501980"/>
                    </a:ext>
                  </a:extLst>
                </a:gridCol>
                <a:gridCol w="3374073">
                  <a:extLst>
                    <a:ext uri="{9D8B030D-6E8A-4147-A177-3AD203B41FA5}">
                      <a16:colId xmlns:a16="http://schemas.microsoft.com/office/drawing/2014/main" val="3783459607"/>
                    </a:ext>
                  </a:extLst>
                </a:gridCol>
                <a:gridCol w="5173687">
                  <a:extLst>
                    <a:ext uri="{9D8B030D-6E8A-4147-A177-3AD203B41FA5}">
                      <a16:colId xmlns:a16="http://schemas.microsoft.com/office/drawing/2014/main" val="517002555"/>
                    </a:ext>
                  </a:extLst>
                </a:gridCol>
              </a:tblGrid>
              <a:tr h="616608">
                <a:tc>
                  <a:txBody>
                    <a:bodyPr/>
                    <a:lstStyle/>
                    <a:p>
                      <a:pPr marL="0" algn="ctr" defTabSz="914400" rtl="0" eaLnBrk="1" latinLnBrk="0" hangingPunct="1"/>
                      <a:r>
                        <a:rPr lang="zh-TW" altLang="en-US" sz="2800" b="1" kern="1200" dirty="0">
                          <a:solidFill>
                            <a:schemeClr val="lt1"/>
                          </a:solidFill>
                          <a:latin typeface="標楷體" panose="03000509000000000000" pitchFamily="65" charset="-120"/>
                          <a:ea typeface="標楷體" panose="03000509000000000000" pitchFamily="65" charset="-120"/>
                          <a:cs typeface="+mn-cs"/>
                        </a:rPr>
                        <a:t>年級</a:t>
                      </a:r>
                    </a:p>
                  </a:txBody>
                  <a:tcPr anchor="ctr"/>
                </a:tc>
                <a:tc>
                  <a:txBody>
                    <a:bodyPr/>
                    <a:lstStyle/>
                    <a:p>
                      <a:pPr algn="ctr"/>
                      <a:r>
                        <a:rPr lang="zh-TW" altLang="en-US" sz="2800" dirty="0">
                          <a:latin typeface="標楷體" panose="03000509000000000000" pitchFamily="65" charset="-120"/>
                          <a:ea typeface="標楷體" panose="03000509000000000000" pitchFamily="65" charset="-120"/>
                        </a:rPr>
                        <a:t>必選</a:t>
                      </a:r>
                      <a:endParaRPr lang="zh-TW" altLang="en-US" sz="2800" dirty="0"/>
                    </a:p>
                  </a:txBody>
                  <a:tcPr anchor="ctr"/>
                </a:tc>
                <a:tc>
                  <a:txBody>
                    <a:bodyPr/>
                    <a:lstStyle/>
                    <a:p>
                      <a:pPr marL="0" algn="ctr" defTabSz="914400" rtl="0" eaLnBrk="1" latinLnBrk="0" hangingPunct="1"/>
                      <a:r>
                        <a:rPr lang="zh-TW" altLang="en-US" sz="2800" b="1" kern="1200" dirty="0">
                          <a:solidFill>
                            <a:schemeClr val="lt1"/>
                          </a:solidFill>
                          <a:latin typeface="標楷體" panose="03000509000000000000" pitchFamily="65" charset="-120"/>
                          <a:ea typeface="標楷體" panose="03000509000000000000" pitchFamily="65" charset="-120"/>
                          <a:cs typeface="+mn-cs"/>
                        </a:rPr>
                        <a:t>自由選修</a:t>
                      </a:r>
                    </a:p>
                  </a:txBody>
                  <a:tcPr anchor="ctr"/>
                </a:tc>
                <a:extLst>
                  <a:ext uri="{0D108BD9-81ED-4DB2-BD59-A6C34878D82A}">
                    <a16:rowId xmlns:a16="http://schemas.microsoft.com/office/drawing/2014/main" val="2010472104"/>
                  </a:ext>
                </a:extLst>
              </a:tr>
              <a:tr h="1347354">
                <a:tc>
                  <a:txBody>
                    <a:bodyPr/>
                    <a:lstStyle/>
                    <a:p>
                      <a:pPr algn="ctr"/>
                      <a:r>
                        <a:rPr lang="en-US" altLang="zh-TW" sz="2800" dirty="0">
                          <a:latin typeface="標楷體" panose="03000509000000000000" pitchFamily="65" charset="-120"/>
                          <a:ea typeface="標楷體" panose="03000509000000000000" pitchFamily="65" charset="-120"/>
                        </a:rPr>
                        <a:t>112</a:t>
                      </a:r>
                      <a:r>
                        <a:rPr lang="zh-TW" altLang="en-US" sz="2800" dirty="0">
                          <a:latin typeface="標楷體" panose="03000509000000000000" pitchFamily="65" charset="-120"/>
                          <a:ea typeface="標楷體" panose="03000509000000000000" pitchFamily="65" charset="-120"/>
                        </a:rPr>
                        <a:t>學年度</a:t>
                      </a:r>
                      <a:r>
                        <a:rPr lang="zh-TW" altLang="en-US" sz="2800" kern="1200" dirty="0">
                          <a:solidFill>
                            <a:schemeClr val="dk1"/>
                          </a:solidFill>
                          <a:latin typeface="標楷體" panose="03000509000000000000" pitchFamily="65" charset="-120"/>
                          <a:ea typeface="標楷體" panose="03000509000000000000" pitchFamily="65" charset="-120"/>
                          <a:cs typeface="+mn-cs"/>
                        </a:rPr>
                        <a:t>國七和國八</a:t>
                      </a:r>
                      <a:endParaRPr lang="en-US" altLang="zh-TW" sz="2800" kern="1200" dirty="0">
                        <a:solidFill>
                          <a:schemeClr val="dk1"/>
                        </a:solidFill>
                        <a:latin typeface="標楷體" panose="03000509000000000000" pitchFamily="65" charset="-120"/>
                        <a:ea typeface="標楷體" panose="03000509000000000000" pitchFamily="65" charset="-120"/>
                        <a:cs typeface="+mn-cs"/>
                      </a:endParaRPr>
                    </a:p>
                  </a:txBody>
                  <a:tcPr anchor="ctr"/>
                </a:tc>
                <a:tc>
                  <a:txBody>
                    <a:bodyPr/>
                    <a:lstStyle/>
                    <a:p>
                      <a:pPr algn="l"/>
                      <a:r>
                        <a:rPr lang="zh-TW" altLang="en-US" sz="2800" kern="1200" dirty="0">
                          <a:solidFill>
                            <a:schemeClr val="dk1"/>
                          </a:solidFill>
                          <a:latin typeface="標楷體" panose="03000509000000000000" pitchFamily="65" charset="-120"/>
                          <a:ea typeface="標楷體" panose="03000509000000000000" pitchFamily="65" charset="-120"/>
                          <a:cs typeface="+mn-cs"/>
                        </a:rPr>
                        <a:t>閩南、閩東、客語、原住民族語、臺灣手語</a:t>
                      </a:r>
                      <a:endParaRPr lang="en-US" altLang="zh-TW" sz="2800" kern="1200" dirty="0">
                        <a:solidFill>
                          <a:schemeClr val="dk1"/>
                        </a:solidFill>
                        <a:latin typeface="標楷體" panose="03000509000000000000" pitchFamily="65" charset="-120"/>
                        <a:ea typeface="標楷體" panose="03000509000000000000" pitchFamily="65" charset="-120"/>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800" kern="1200" dirty="0">
                          <a:solidFill>
                            <a:schemeClr val="dk1"/>
                          </a:solidFill>
                          <a:latin typeface="標楷體" panose="03000509000000000000" pitchFamily="65" charset="-120"/>
                          <a:ea typeface="標楷體" panose="03000509000000000000" pitchFamily="65" charset="-120"/>
                          <a:cs typeface="+mn-cs"/>
                        </a:rPr>
                        <a:t>★</a:t>
                      </a:r>
                      <a:r>
                        <a:rPr lang="zh-TW" altLang="en-US" sz="2800" kern="1200" dirty="0">
                          <a:solidFill>
                            <a:schemeClr val="dk1"/>
                          </a:solidFill>
                          <a:latin typeface="標楷體" panose="03000509000000000000" pitchFamily="65" charset="-120"/>
                          <a:ea typeface="標楷體" panose="03000509000000000000" pitchFamily="65" charset="-120"/>
                          <a:cs typeface="+mn-cs"/>
                        </a:rPr>
                        <a:t>務必選</a:t>
                      </a:r>
                      <a:r>
                        <a:rPr lang="en-US" altLang="zh-TW" sz="2800" kern="1200" dirty="0">
                          <a:solidFill>
                            <a:schemeClr val="dk1"/>
                          </a:solidFill>
                          <a:latin typeface="標楷體" panose="03000509000000000000" pitchFamily="65" charset="-120"/>
                          <a:ea typeface="標楷體" panose="03000509000000000000" pitchFamily="65" charset="-120"/>
                          <a:cs typeface="+mn-cs"/>
                        </a:rPr>
                        <a:t>1</a:t>
                      </a:r>
                      <a:r>
                        <a:rPr lang="zh-TW" altLang="en-US" sz="2800" kern="1200" dirty="0">
                          <a:solidFill>
                            <a:schemeClr val="dk1"/>
                          </a:solidFill>
                          <a:latin typeface="標楷體" panose="03000509000000000000" pitchFamily="65" charset="-120"/>
                          <a:ea typeface="標楷體" panose="03000509000000000000" pitchFamily="65" charset="-120"/>
                          <a:cs typeface="+mn-cs"/>
                        </a:rPr>
                        <a:t>個語別於正式課程</a:t>
                      </a:r>
                      <a:r>
                        <a:rPr lang="en-US" altLang="zh-TW" sz="2800" kern="1200" dirty="0">
                          <a:solidFill>
                            <a:schemeClr val="dk1"/>
                          </a:solidFill>
                          <a:latin typeface="標楷體" panose="03000509000000000000" pitchFamily="65" charset="-120"/>
                          <a:ea typeface="標楷體" panose="03000509000000000000" pitchFamily="65" charset="-120"/>
                          <a:cs typeface="+mn-cs"/>
                        </a:rPr>
                        <a:t>1-7</a:t>
                      </a:r>
                      <a:r>
                        <a:rPr lang="zh-TW" altLang="en-US" sz="2800" kern="1200" dirty="0">
                          <a:solidFill>
                            <a:schemeClr val="dk1"/>
                          </a:solidFill>
                          <a:latin typeface="標楷體" panose="03000509000000000000" pitchFamily="65" charset="-120"/>
                          <a:ea typeface="標楷體" panose="03000509000000000000" pitchFamily="65" charset="-120"/>
                          <a:cs typeface="+mn-cs"/>
                        </a:rPr>
                        <a:t>節排課</a:t>
                      </a:r>
                      <a:endParaRPr lang="en-US" altLang="zh-TW" sz="2800" kern="1200" dirty="0">
                        <a:solidFill>
                          <a:schemeClr val="dk1"/>
                        </a:solidFill>
                        <a:latin typeface="標楷體" panose="03000509000000000000" pitchFamily="65" charset="-120"/>
                        <a:ea typeface="標楷體" panose="03000509000000000000" pitchFamily="65" charset="-120"/>
                        <a:cs typeface="+mn-cs"/>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800" dirty="0">
                          <a:solidFill>
                            <a:srgbClr val="CC0099"/>
                          </a:solidFill>
                          <a:latin typeface="標楷體" panose="03000509000000000000" pitchFamily="65" charset="-120"/>
                          <a:ea typeface="標楷體" panose="03000509000000000000" pitchFamily="65" charset="-120"/>
                        </a:rPr>
                        <a:t>新住民語</a:t>
                      </a:r>
                      <a:endParaRPr lang="en-US" altLang="zh-TW" sz="2800" dirty="0">
                        <a:solidFill>
                          <a:srgbClr val="CC0099"/>
                        </a:solidFill>
                        <a:latin typeface="標楷體" panose="03000509000000000000" pitchFamily="65" charset="-120"/>
                        <a:ea typeface="標楷體" panose="03000509000000000000" pitchFamily="65" charset="-120"/>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800" kern="1200" dirty="0">
                          <a:solidFill>
                            <a:schemeClr val="dk1"/>
                          </a:solidFill>
                          <a:latin typeface="標楷體" panose="03000509000000000000" pitchFamily="65" charset="-120"/>
                          <a:ea typeface="標楷體" panose="03000509000000000000" pitchFamily="65" charset="-120"/>
                          <a:cs typeface="+mn-cs"/>
                        </a:rPr>
                        <a:t>★</a:t>
                      </a:r>
                      <a:r>
                        <a:rPr lang="zh-TW" altLang="en-US" sz="2800" kern="1200" dirty="0">
                          <a:solidFill>
                            <a:schemeClr val="dk1"/>
                          </a:solidFill>
                          <a:latin typeface="標楷體" panose="03000509000000000000" pitchFamily="65" charset="-120"/>
                          <a:ea typeface="標楷體" panose="03000509000000000000" pitchFamily="65" charset="-120"/>
                          <a:cs typeface="+mn-cs"/>
                        </a:rPr>
                        <a:t>可於</a:t>
                      </a:r>
                      <a:r>
                        <a:rPr lang="zh-TW" altLang="en-US" sz="2800" kern="1200" dirty="0">
                          <a:solidFill>
                            <a:srgbClr val="CC0099"/>
                          </a:solidFill>
                          <a:latin typeface="標楷體" panose="03000509000000000000" pitchFamily="65" charset="-120"/>
                          <a:ea typeface="標楷體" panose="03000509000000000000" pitchFamily="65" charset="-120"/>
                          <a:cs typeface="+mn-cs"/>
                        </a:rPr>
                        <a:t>彈性學習時間排課</a:t>
                      </a:r>
                      <a:r>
                        <a:rPr lang="zh-TW" altLang="en-US" sz="2800" kern="1200" dirty="0">
                          <a:solidFill>
                            <a:schemeClr val="dk1"/>
                          </a:solidFill>
                          <a:latin typeface="標楷體" panose="03000509000000000000" pitchFamily="65" charset="-120"/>
                          <a:ea typeface="標楷體" panose="03000509000000000000" pitchFamily="65" charset="-120"/>
                          <a:cs typeface="+mn-cs"/>
                        </a:rPr>
                        <a:t>，如早自習、中午午休、社團時間等</a:t>
                      </a:r>
                    </a:p>
                  </a:txBody>
                  <a:tcPr anchor="ctr"/>
                </a:tc>
                <a:extLst>
                  <a:ext uri="{0D108BD9-81ED-4DB2-BD59-A6C34878D82A}">
                    <a16:rowId xmlns:a16="http://schemas.microsoft.com/office/drawing/2014/main" val="1209071357"/>
                  </a:ext>
                </a:extLst>
              </a:tr>
              <a:tr h="106428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800" dirty="0">
                          <a:latin typeface="標楷體" panose="03000509000000000000" pitchFamily="65" charset="-120"/>
                          <a:ea typeface="標楷體" panose="03000509000000000000" pitchFamily="65" charset="-120"/>
                        </a:rPr>
                        <a:t>112</a:t>
                      </a:r>
                      <a:r>
                        <a:rPr lang="zh-TW" altLang="en-US" sz="2800" dirty="0">
                          <a:latin typeface="標楷體" panose="03000509000000000000" pitchFamily="65" charset="-120"/>
                          <a:ea typeface="標楷體" panose="03000509000000000000" pitchFamily="65" charset="-120"/>
                        </a:rPr>
                        <a:t>學年度</a:t>
                      </a:r>
                      <a:r>
                        <a:rPr lang="zh-TW" altLang="en-US" sz="2800" kern="1200" dirty="0">
                          <a:solidFill>
                            <a:schemeClr val="dk1"/>
                          </a:solidFill>
                          <a:latin typeface="標楷體" panose="03000509000000000000" pitchFamily="65" charset="-120"/>
                          <a:ea typeface="標楷體" panose="03000509000000000000" pitchFamily="65" charset="-120"/>
                          <a:cs typeface="+mn-cs"/>
                        </a:rPr>
                        <a:t>國九</a:t>
                      </a:r>
                      <a:endParaRPr lang="en-US" altLang="zh-TW" sz="2800" kern="1200" dirty="0">
                        <a:solidFill>
                          <a:schemeClr val="dk1"/>
                        </a:solidFill>
                        <a:latin typeface="標楷體" panose="03000509000000000000" pitchFamily="65" charset="-120"/>
                        <a:ea typeface="標楷體" panose="03000509000000000000" pitchFamily="65" charset="-120"/>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TW" sz="2800" dirty="0">
                        <a:latin typeface="標楷體" panose="03000509000000000000" pitchFamily="65" charset="-120"/>
                        <a:ea typeface="標楷體" panose="03000509000000000000" pitchFamily="65" charset="-12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zh-TW" altLang="en-US" sz="2800" dirty="0">
                        <a:latin typeface="標楷體" panose="03000509000000000000" pitchFamily="65" charset="-120"/>
                        <a:ea typeface="標楷體" panose="03000509000000000000" pitchFamily="65" charset="-120"/>
                      </a:endParaRPr>
                    </a:p>
                  </a:txBody>
                  <a:tcPr anchor="ctr"/>
                </a:tc>
                <a:tc>
                  <a:txBody>
                    <a:bodyPr/>
                    <a:lstStyle/>
                    <a:p>
                      <a:pPr algn="l"/>
                      <a:r>
                        <a:rPr lang="zh-TW" altLang="en-US" sz="2800" kern="1200" dirty="0">
                          <a:solidFill>
                            <a:schemeClr val="dk1"/>
                          </a:solidFill>
                          <a:latin typeface="標楷體" panose="03000509000000000000" pitchFamily="65" charset="-120"/>
                          <a:ea typeface="標楷體" panose="03000509000000000000" pitchFamily="65" charset="-120"/>
                          <a:cs typeface="+mn-cs"/>
                        </a:rPr>
                        <a:t>學生可以選其中一種語別學習</a:t>
                      </a:r>
                      <a:endParaRPr lang="en-US" altLang="zh-TW" sz="2800" kern="1200" dirty="0">
                        <a:solidFill>
                          <a:schemeClr val="dk1"/>
                        </a:solidFill>
                        <a:latin typeface="標楷體" panose="03000509000000000000" pitchFamily="65" charset="-120"/>
                        <a:ea typeface="標楷體" panose="03000509000000000000" pitchFamily="65" charset="-120"/>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zh-TW" altLang="zh-TW" sz="2800" kern="1200" dirty="0">
                          <a:solidFill>
                            <a:schemeClr val="dk1"/>
                          </a:solidFill>
                          <a:latin typeface="標楷體" panose="03000509000000000000" pitchFamily="65" charset="-120"/>
                          <a:ea typeface="標楷體" panose="03000509000000000000" pitchFamily="65" charset="-120"/>
                          <a:cs typeface="+mn-cs"/>
                        </a:rPr>
                        <a:t>★</a:t>
                      </a:r>
                      <a:r>
                        <a:rPr lang="zh-TW" altLang="en-US" sz="2800" kern="1200" dirty="0">
                          <a:solidFill>
                            <a:schemeClr val="dk1"/>
                          </a:solidFill>
                          <a:latin typeface="標楷體" panose="03000509000000000000" pitchFamily="65" charset="-120"/>
                          <a:ea typeface="標楷體" panose="03000509000000000000" pitchFamily="65" charset="-120"/>
                          <a:cs typeface="+mn-cs"/>
                        </a:rPr>
                        <a:t>可於</a:t>
                      </a:r>
                      <a:r>
                        <a:rPr lang="zh-TW" altLang="en-US" sz="2800" kern="1200" dirty="0">
                          <a:solidFill>
                            <a:srgbClr val="CC0099"/>
                          </a:solidFill>
                          <a:latin typeface="標楷體" panose="03000509000000000000" pitchFamily="65" charset="-120"/>
                          <a:ea typeface="標楷體" panose="03000509000000000000" pitchFamily="65" charset="-120"/>
                          <a:cs typeface="+mn-cs"/>
                        </a:rPr>
                        <a:t>社團時間、課後時間等上課</a:t>
                      </a:r>
                      <a:r>
                        <a:rPr lang="zh-TW" altLang="en-US" sz="2800" kern="1200" dirty="0">
                          <a:solidFill>
                            <a:schemeClr val="dk1"/>
                          </a:solidFill>
                          <a:latin typeface="標楷體" panose="03000509000000000000" pitchFamily="65" charset="-120"/>
                          <a:ea typeface="標楷體" panose="03000509000000000000" pitchFamily="65" charset="-120"/>
                          <a:cs typeface="+mn-cs"/>
                        </a:rPr>
                        <a:t>，經費來源為國教署的國中開課經費支應。</a:t>
                      </a:r>
                    </a:p>
                  </a:txBody>
                  <a:tcPr anchor="ctr"/>
                </a:tc>
                <a:extLst>
                  <a:ext uri="{0D108BD9-81ED-4DB2-BD59-A6C34878D82A}">
                    <a16:rowId xmlns:a16="http://schemas.microsoft.com/office/drawing/2014/main" val="2195734488"/>
                  </a:ext>
                </a:extLst>
              </a:tr>
            </a:tbl>
          </a:graphicData>
        </a:graphic>
      </p:graphicFrame>
    </p:spTree>
    <p:extLst>
      <p:ext uri="{BB962C8B-B14F-4D97-AF65-F5344CB8AC3E}">
        <p14:creationId xmlns:p14="http://schemas.microsoft.com/office/powerpoint/2010/main" val="2727522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36">
            <a:extLst>
              <a:ext uri="{FF2B5EF4-FFF2-40B4-BE49-F238E27FC236}">
                <a16:creationId xmlns:a16="http://schemas.microsoft.com/office/drawing/2014/main" id="{56AE9AB4-976D-429D-A1E5-33D34B7DD712}"/>
              </a:ext>
            </a:extLst>
          </p:cNvPr>
          <p:cNvGrpSpPr/>
          <p:nvPr/>
        </p:nvGrpSpPr>
        <p:grpSpPr>
          <a:xfrm>
            <a:off x="-1528179" y="-1960074"/>
            <a:ext cx="4474640" cy="3920148"/>
            <a:chOff x="-1308099" y="-978936"/>
            <a:chExt cx="5066112" cy="4438327"/>
          </a:xfrm>
        </p:grpSpPr>
        <p:sp>
          <p:nvSpPr>
            <p:cNvPr id="7" name="椭圆 22">
              <a:extLst>
                <a:ext uri="{FF2B5EF4-FFF2-40B4-BE49-F238E27FC236}">
                  <a16:creationId xmlns:a16="http://schemas.microsoft.com/office/drawing/2014/main" id="{41957CE3-F0DF-4BEB-9875-0C8324E42829}"/>
                </a:ext>
              </a:extLst>
            </p:cNvPr>
            <p:cNvSpPr/>
            <p:nvPr/>
          </p:nvSpPr>
          <p:spPr>
            <a:xfrm>
              <a:off x="-1308099" y="-978936"/>
              <a:ext cx="3644900" cy="3644900"/>
            </a:xfrm>
            <a:prstGeom prst="ellipse">
              <a:avLst/>
            </a:prstGeom>
            <a:solidFill>
              <a:srgbClr val="BDB0C2">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任意多边形 21">
              <a:extLst>
                <a:ext uri="{FF2B5EF4-FFF2-40B4-BE49-F238E27FC236}">
                  <a16:creationId xmlns:a16="http://schemas.microsoft.com/office/drawing/2014/main" id="{FF0B520F-A63B-46EE-AF34-E2DD578E59F8}"/>
                </a:ext>
              </a:extLst>
            </p:cNvPr>
            <p:cNvSpPr/>
            <p:nvPr/>
          </p:nvSpPr>
          <p:spPr>
            <a:xfrm rot="2182719">
              <a:off x="1191184" y="-690123"/>
              <a:ext cx="2566829" cy="2568970"/>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椭圆 29">
              <a:extLst>
                <a:ext uri="{FF2B5EF4-FFF2-40B4-BE49-F238E27FC236}">
                  <a16:creationId xmlns:a16="http://schemas.microsoft.com/office/drawing/2014/main" id="{4D872F6E-D557-403F-8953-6B4FD61B88EA}"/>
                </a:ext>
              </a:extLst>
            </p:cNvPr>
            <p:cNvSpPr/>
            <p:nvPr/>
          </p:nvSpPr>
          <p:spPr>
            <a:xfrm>
              <a:off x="-675001" y="2187489"/>
              <a:ext cx="1271902" cy="127190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 name="標題 1">
            <a:extLst>
              <a:ext uri="{FF2B5EF4-FFF2-40B4-BE49-F238E27FC236}">
                <a16:creationId xmlns:a16="http://schemas.microsoft.com/office/drawing/2014/main" id="{2110EF6C-EB47-4A27-9B6D-B02B795D6B9F}"/>
              </a:ext>
            </a:extLst>
          </p:cNvPr>
          <p:cNvSpPr>
            <a:spLocks noGrp="1"/>
          </p:cNvSpPr>
          <p:nvPr>
            <p:ph type="title"/>
          </p:nvPr>
        </p:nvSpPr>
        <p:spPr/>
        <p:txBody>
          <a:bodyPr>
            <a:normAutofit/>
          </a:bodyPr>
          <a:lstStyle/>
          <a:p>
            <a:r>
              <a:rPr lang="zh-TW" altLang="en-US" b="1" dirty="0">
                <a:latin typeface="標楷體" panose="03000509000000000000" pitchFamily="65" charset="-120"/>
                <a:ea typeface="標楷體" panose="03000509000000000000" pitchFamily="65" charset="-120"/>
              </a:rPr>
              <a:t>高國中小選習意願表</a:t>
            </a:r>
          </a:p>
        </p:txBody>
      </p:sp>
      <p:grpSp>
        <p:nvGrpSpPr>
          <p:cNvPr id="10" name="组合 37">
            <a:extLst>
              <a:ext uri="{FF2B5EF4-FFF2-40B4-BE49-F238E27FC236}">
                <a16:creationId xmlns:a16="http://schemas.microsoft.com/office/drawing/2014/main" id="{02FE2EBC-3039-4D4A-BFEF-223A672174BD}"/>
              </a:ext>
            </a:extLst>
          </p:cNvPr>
          <p:cNvGrpSpPr/>
          <p:nvPr/>
        </p:nvGrpSpPr>
        <p:grpSpPr>
          <a:xfrm>
            <a:off x="9798417" y="4285355"/>
            <a:ext cx="4787166" cy="4935456"/>
            <a:chOff x="8624579" y="3718280"/>
            <a:chExt cx="5419948" cy="5587840"/>
          </a:xfrm>
        </p:grpSpPr>
        <p:sp>
          <p:nvSpPr>
            <p:cNvPr id="11" name="椭圆 30">
              <a:extLst>
                <a:ext uri="{FF2B5EF4-FFF2-40B4-BE49-F238E27FC236}">
                  <a16:creationId xmlns:a16="http://schemas.microsoft.com/office/drawing/2014/main" id="{5237D048-2B61-4C31-8432-0E33B045FA7E}"/>
                </a:ext>
              </a:extLst>
            </p:cNvPr>
            <p:cNvSpPr/>
            <p:nvPr/>
          </p:nvSpPr>
          <p:spPr>
            <a:xfrm>
              <a:off x="10399627" y="3718280"/>
              <a:ext cx="3644900" cy="3644900"/>
            </a:xfrm>
            <a:prstGeom prst="ellipse">
              <a:avLst/>
            </a:prstGeom>
            <a:solidFill>
              <a:srgbClr val="BDB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任意多边形 32">
              <a:extLst>
                <a:ext uri="{FF2B5EF4-FFF2-40B4-BE49-F238E27FC236}">
                  <a16:creationId xmlns:a16="http://schemas.microsoft.com/office/drawing/2014/main" id="{2C0BD0D7-2935-4D6C-9B2D-76480FCFDB5A}"/>
                </a:ext>
              </a:extLst>
            </p:cNvPr>
            <p:cNvSpPr/>
            <p:nvPr/>
          </p:nvSpPr>
          <p:spPr>
            <a:xfrm rot="2182719">
              <a:off x="8624579" y="5813272"/>
              <a:ext cx="3489938" cy="349284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椭圆 33">
              <a:extLst>
                <a:ext uri="{FF2B5EF4-FFF2-40B4-BE49-F238E27FC236}">
                  <a16:creationId xmlns:a16="http://schemas.microsoft.com/office/drawing/2014/main" id="{2002412D-4D61-4C72-9182-3B90B2D447B6}"/>
                </a:ext>
              </a:extLst>
            </p:cNvPr>
            <p:cNvSpPr/>
            <p:nvPr/>
          </p:nvSpPr>
          <p:spPr>
            <a:xfrm>
              <a:off x="9042398" y="5540730"/>
              <a:ext cx="885262" cy="88526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aphicFrame>
        <p:nvGraphicFramePr>
          <p:cNvPr id="5" name="表格 5">
            <a:extLst>
              <a:ext uri="{FF2B5EF4-FFF2-40B4-BE49-F238E27FC236}">
                <a16:creationId xmlns:a16="http://schemas.microsoft.com/office/drawing/2014/main" id="{C335CAD0-6244-4D89-96BA-DCAE92EDA348}"/>
              </a:ext>
            </a:extLst>
          </p:cNvPr>
          <p:cNvGraphicFramePr>
            <a:graphicFrameLocks noGrp="1"/>
          </p:cNvGraphicFramePr>
          <p:nvPr>
            <p:ph idx="1"/>
            <p:extLst>
              <p:ext uri="{D42A27DB-BD31-4B8C-83A1-F6EECF244321}">
                <p14:modId xmlns:p14="http://schemas.microsoft.com/office/powerpoint/2010/main" val="3658597662"/>
              </p:ext>
            </p:extLst>
          </p:nvPr>
        </p:nvGraphicFramePr>
        <p:xfrm>
          <a:off x="346222" y="1560079"/>
          <a:ext cx="11425567" cy="4426680"/>
        </p:xfrm>
        <a:graphic>
          <a:graphicData uri="http://schemas.openxmlformats.org/drawingml/2006/table">
            <a:tbl>
              <a:tblPr firstRow="1" bandRow="1">
                <a:tableStyleId>{69CF1AB2-1976-4502-BF36-3FF5EA218861}</a:tableStyleId>
              </a:tblPr>
              <a:tblGrid>
                <a:gridCol w="1391437">
                  <a:extLst>
                    <a:ext uri="{9D8B030D-6E8A-4147-A177-3AD203B41FA5}">
                      <a16:colId xmlns:a16="http://schemas.microsoft.com/office/drawing/2014/main" val="1116442989"/>
                    </a:ext>
                  </a:extLst>
                </a:gridCol>
                <a:gridCol w="1003413">
                  <a:extLst>
                    <a:ext uri="{9D8B030D-6E8A-4147-A177-3AD203B41FA5}">
                      <a16:colId xmlns:a16="http://schemas.microsoft.com/office/drawing/2014/main" val="3708248814"/>
                    </a:ext>
                  </a:extLst>
                </a:gridCol>
                <a:gridCol w="1003413">
                  <a:extLst>
                    <a:ext uri="{9D8B030D-6E8A-4147-A177-3AD203B41FA5}">
                      <a16:colId xmlns:a16="http://schemas.microsoft.com/office/drawing/2014/main" val="479780746"/>
                    </a:ext>
                  </a:extLst>
                </a:gridCol>
                <a:gridCol w="1003413">
                  <a:extLst>
                    <a:ext uri="{9D8B030D-6E8A-4147-A177-3AD203B41FA5}">
                      <a16:colId xmlns:a16="http://schemas.microsoft.com/office/drawing/2014/main" val="2040588523"/>
                    </a:ext>
                  </a:extLst>
                </a:gridCol>
                <a:gridCol w="1003413">
                  <a:extLst>
                    <a:ext uri="{9D8B030D-6E8A-4147-A177-3AD203B41FA5}">
                      <a16:colId xmlns:a16="http://schemas.microsoft.com/office/drawing/2014/main" val="3465656867"/>
                    </a:ext>
                  </a:extLst>
                </a:gridCol>
                <a:gridCol w="1003413">
                  <a:extLst>
                    <a:ext uri="{9D8B030D-6E8A-4147-A177-3AD203B41FA5}">
                      <a16:colId xmlns:a16="http://schemas.microsoft.com/office/drawing/2014/main" val="1772862616"/>
                    </a:ext>
                  </a:extLst>
                </a:gridCol>
                <a:gridCol w="1003413">
                  <a:extLst>
                    <a:ext uri="{9D8B030D-6E8A-4147-A177-3AD203B41FA5}">
                      <a16:colId xmlns:a16="http://schemas.microsoft.com/office/drawing/2014/main" val="245525472"/>
                    </a:ext>
                  </a:extLst>
                </a:gridCol>
                <a:gridCol w="1003413">
                  <a:extLst>
                    <a:ext uri="{9D8B030D-6E8A-4147-A177-3AD203B41FA5}">
                      <a16:colId xmlns:a16="http://schemas.microsoft.com/office/drawing/2014/main" val="4033643244"/>
                    </a:ext>
                  </a:extLst>
                </a:gridCol>
                <a:gridCol w="1003413">
                  <a:extLst>
                    <a:ext uri="{9D8B030D-6E8A-4147-A177-3AD203B41FA5}">
                      <a16:colId xmlns:a16="http://schemas.microsoft.com/office/drawing/2014/main" val="1400747849"/>
                    </a:ext>
                  </a:extLst>
                </a:gridCol>
                <a:gridCol w="1003413">
                  <a:extLst>
                    <a:ext uri="{9D8B030D-6E8A-4147-A177-3AD203B41FA5}">
                      <a16:colId xmlns:a16="http://schemas.microsoft.com/office/drawing/2014/main" val="3054391163"/>
                    </a:ext>
                  </a:extLst>
                </a:gridCol>
                <a:gridCol w="1003413">
                  <a:extLst>
                    <a:ext uri="{9D8B030D-6E8A-4147-A177-3AD203B41FA5}">
                      <a16:colId xmlns:a16="http://schemas.microsoft.com/office/drawing/2014/main" val="2799331618"/>
                    </a:ext>
                  </a:extLst>
                </a:gridCol>
              </a:tblGrid>
              <a:tr h="600620">
                <a:tc>
                  <a:txBody>
                    <a:bodyPr/>
                    <a:lstStyle/>
                    <a:p>
                      <a:endParaRPr lang="zh-TW" altLang="en-US" dirty="0">
                        <a:latin typeface="標楷體" panose="03000509000000000000" pitchFamily="65" charset="-120"/>
                        <a:ea typeface="標楷體" panose="03000509000000000000" pitchFamily="65" charset="-120"/>
                      </a:endParaRPr>
                    </a:p>
                  </a:txBody>
                  <a:tcPr/>
                </a:tc>
                <a:tc>
                  <a:txBody>
                    <a:bodyPr/>
                    <a:lstStyle/>
                    <a:p>
                      <a:pPr algn="ctr"/>
                      <a:r>
                        <a:rPr lang="zh-TW" altLang="en-US" sz="2100" dirty="0">
                          <a:latin typeface="標楷體" panose="03000509000000000000" pitchFamily="65" charset="-120"/>
                          <a:ea typeface="標楷體" panose="03000509000000000000" pitchFamily="65" charset="-120"/>
                        </a:rPr>
                        <a:t>一年級</a:t>
                      </a:r>
                    </a:p>
                  </a:txBody>
                  <a:tcPr anchor="ctr"/>
                </a:tc>
                <a:tc>
                  <a:txBody>
                    <a:bodyPr/>
                    <a:lstStyle/>
                    <a:p>
                      <a:pPr algn="ctr"/>
                      <a:r>
                        <a:rPr lang="zh-TW" altLang="en-US" sz="2100" dirty="0">
                          <a:latin typeface="標楷體" panose="03000509000000000000" pitchFamily="65" charset="-120"/>
                          <a:ea typeface="標楷體" panose="03000509000000000000" pitchFamily="65" charset="-120"/>
                        </a:rPr>
                        <a:t>二年級</a:t>
                      </a:r>
                    </a:p>
                  </a:txBody>
                  <a:tcPr anchor="ctr"/>
                </a:tc>
                <a:tc>
                  <a:txBody>
                    <a:bodyPr/>
                    <a:lstStyle/>
                    <a:p>
                      <a:pPr algn="ctr"/>
                      <a:r>
                        <a:rPr lang="zh-TW" altLang="en-US" sz="2100" dirty="0">
                          <a:latin typeface="標楷體" panose="03000509000000000000" pitchFamily="65" charset="-120"/>
                          <a:ea typeface="標楷體" panose="03000509000000000000" pitchFamily="65" charset="-120"/>
                        </a:rPr>
                        <a:t>三年級</a:t>
                      </a:r>
                    </a:p>
                  </a:txBody>
                  <a:tcPr anchor="ctr"/>
                </a:tc>
                <a:tc>
                  <a:txBody>
                    <a:bodyPr/>
                    <a:lstStyle/>
                    <a:p>
                      <a:pPr algn="ctr"/>
                      <a:r>
                        <a:rPr lang="zh-TW" altLang="en-US" sz="2100" dirty="0">
                          <a:latin typeface="標楷體" panose="03000509000000000000" pitchFamily="65" charset="-120"/>
                          <a:ea typeface="標楷體" panose="03000509000000000000" pitchFamily="65" charset="-120"/>
                        </a:rPr>
                        <a:t>四年級</a:t>
                      </a:r>
                    </a:p>
                  </a:txBody>
                  <a:tcPr anchor="ctr"/>
                </a:tc>
                <a:tc>
                  <a:txBody>
                    <a:bodyPr/>
                    <a:lstStyle/>
                    <a:p>
                      <a:pPr algn="ctr"/>
                      <a:r>
                        <a:rPr lang="zh-TW" altLang="en-US" sz="2100" dirty="0">
                          <a:latin typeface="標楷體" panose="03000509000000000000" pitchFamily="65" charset="-120"/>
                          <a:ea typeface="標楷體" panose="03000509000000000000" pitchFamily="65" charset="-120"/>
                        </a:rPr>
                        <a:t>五年級</a:t>
                      </a:r>
                    </a:p>
                  </a:txBody>
                  <a:tcPr anchor="ctr"/>
                </a:tc>
                <a:tc>
                  <a:txBody>
                    <a:bodyPr/>
                    <a:lstStyle/>
                    <a:p>
                      <a:pPr algn="ctr"/>
                      <a:r>
                        <a:rPr lang="zh-TW" altLang="en-US" sz="2100" dirty="0">
                          <a:latin typeface="標楷體" panose="03000509000000000000" pitchFamily="65" charset="-120"/>
                          <a:ea typeface="標楷體" panose="03000509000000000000" pitchFamily="65" charset="-120"/>
                        </a:rPr>
                        <a:t>六年級</a:t>
                      </a:r>
                    </a:p>
                  </a:txBody>
                  <a:tcPr anchor="ctr"/>
                </a:tc>
                <a:tc>
                  <a:txBody>
                    <a:bodyPr/>
                    <a:lstStyle/>
                    <a:p>
                      <a:pPr algn="ctr"/>
                      <a:r>
                        <a:rPr lang="zh-TW" altLang="en-US" sz="2100" dirty="0">
                          <a:latin typeface="標楷體" panose="03000509000000000000" pitchFamily="65" charset="-120"/>
                          <a:ea typeface="標楷體" panose="03000509000000000000" pitchFamily="65" charset="-120"/>
                        </a:rPr>
                        <a:t>七年級</a:t>
                      </a:r>
                    </a:p>
                  </a:txBody>
                  <a:tcPr anchor="ctr"/>
                </a:tc>
                <a:tc>
                  <a:txBody>
                    <a:bodyPr/>
                    <a:lstStyle/>
                    <a:p>
                      <a:pPr algn="ctr"/>
                      <a:r>
                        <a:rPr lang="zh-TW" altLang="en-US" sz="2100" dirty="0">
                          <a:latin typeface="標楷體" panose="03000509000000000000" pitchFamily="65" charset="-120"/>
                          <a:ea typeface="標楷體" panose="03000509000000000000" pitchFamily="65" charset="-120"/>
                        </a:rPr>
                        <a:t>八年級</a:t>
                      </a:r>
                    </a:p>
                  </a:txBody>
                  <a:tcPr anchor="ctr"/>
                </a:tc>
                <a:tc>
                  <a:txBody>
                    <a:bodyPr/>
                    <a:lstStyle/>
                    <a:p>
                      <a:pPr algn="ctr"/>
                      <a:r>
                        <a:rPr lang="zh-TW" altLang="en-US" sz="2100" dirty="0">
                          <a:latin typeface="標楷體" panose="03000509000000000000" pitchFamily="65" charset="-120"/>
                          <a:ea typeface="標楷體" panose="03000509000000000000" pitchFamily="65" charset="-120"/>
                        </a:rPr>
                        <a:t>九年級</a:t>
                      </a:r>
                    </a:p>
                  </a:txBody>
                  <a:tcPr anchor="ctr"/>
                </a:tc>
                <a:tc>
                  <a:txBody>
                    <a:bodyPr/>
                    <a:lstStyle/>
                    <a:p>
                      <a:pPr algn="ctr"/>
                      <a:r>
                        <a:rPr lang="zh-TW" altLang="en-US" sz="2100" dirty="0">
                          <a:latin typeface="標楷體" panose="03000509000000000000" pitchFamily="65" charset="-120"/>
                          <a:ea typeface="標楷體" panose="03000509000000000000" pitchFamily="65" charset="-120"/>
                        </a:rPr>
                        <a:t>高中</a:t>
                      </a:r>
                    </a:p>
                  </a:txBody>
                  <a:tcPr anchor="ctr"/>
                </a:tc>
                <a:extLst>
                  <a:ext uri="{0D108BD9-81ED-4DB2-BD59-A6C34878D82A}">
                    <a16:rowId xmlns:a16="http://schemas.microsoft.com/office/drawing/2014/main" val="2672009613"/>
                  </a:ext>
                </a:extLst>
              </a:tr>
              <a:tr h="600620">
                <a:tc>
                  <a:txBody>
                    <a:bodyPr/>
                    <a:lstStyle/>
                    <a:p>
                      <a:pPr algn="ctr"/>
                      <a:r>
                        <a:rPr lang="zh-TW" altLang="en-US" sz="2000" b="1" dirty="0">
                          <a:latin typeface="標楷體" panose="03000509000000000000" pitchFamily="65" charset="-120"/>
                          <a:ea typeface="標楷體" panose="03000509000000000000" pitchFamily="65" charset="-120"/>
                        </a:rPr>
                        <a:t>閩南語文</a:t>
                      </a: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a:latin typeface="標楷體" panose="03000509000000000000" pitchFamily="65" charset="-120"/>
                        <a:ea typeface="標楷體" panose="03000509000000000000" pitchFamily="65" charset="-12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507794143"/>
                  </a:ext>
                </a:extLst>
              </a:tr>
              <a:tr h="600620">
                <a:tc>
                  <a:txBody>
                    <a:bodyPr/>
                    <a:lstStyle/>
                    <a:p>
                      <a:pPr algn="ctr"/>
                      <a:r>
                        <a:rPr lang="zh-TW" altLang="en-US" sz="2000" b="1" dirty="0">
                          <a:solidFill>
                            <a:srgbClr val="CC0099"/>
                          </a:solidFill>
                          <a:latin typeface="標楷體" panose="03000509000000000000" pitchFamily="65" charset="-120"/>
                          <a:ea typeface="標楷體" panose="03000509000000000000" pitchFamily="65" charset="-120"/>
                        </a:rPr>
                        <a:t>閩東語文</a:t>
                      </a:r>
                    </a:p>
                  </a:txBody>
                  <a:tcPr anchor="ctr"/>
                </a:tc>
                <a:tc>
                  <a:txBody>
                    <a:bodyPr/>
                    <a:lstStyle/>
                    <a:p>
                      <a:pPr algn="ctr"/>
                      <a:r>
                        <a:rPr lang="en-US" altLang="zh-TW" sz="2400" b="1" dirty="0">
                          <a:solidFill>
                            <a:srgbClr val="CC0099"/>
                          </a:solidFill>
                          <a:latin typeface="標楷體" panose="03000509000000000000" pitchFamily="65" charset="-120"/>
                          <a:ea typeface="標楷體" panose="03000509000000000000" pitchFamily="65" charset="-120"/>
                        </a:rPr>
                        <a:t>v</a:t>
                      </a:r>
                      <a:endParaRPr lang="zh-TW" altLang="en-US" sz="2400" b="1" dirty="0">
                        <a:solidFill>
                          <a:srgbClr val="CC0099"/>
                        </a:solidFill>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solidFill>
                            <a:srgbClr val="CC0099"/>
                          </a:solidFill>
                          <a:latin typeface="標楷體" panose="03000509000000000000" pitchFamily="65" charset="-120"/>
                          <a:ea typeface="標楷體" panose="03000509000000000000" pitchFamily="65" charset="-120"/>
                        </a:rPr>
                        <a:t>v</a:t>
                      </a:r>
                      <a:endParaRPr lang="zh-TW" altLang="en-US" sz="2400" b="1" dirty="0">
                        <a:solidFill>
                          <a:srgbClr val="CC0099"/>
                        </a:solidFill>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solidFill>
                            <a:srgbClr val="CC0099"/>
                          </a:solidFill>
                          <a:latin typeface="標楷體" panose="03000509000000000000" pitchFamily="65" charset="-120"/>
                          <a:ea typeface="標楷體" panose="03000509000000000000" pitchFamily="65" charset="-120"/>
                        </a:rPr>
                        <a:t>v</a:t>
                      </a:r>
                      <a:endParaRPr lang="zh-TW" altLang="en-US" sz="2400" b="1" dirty="0">
                        <a:solidFill>
                          <a:srgbClr val="CC0099"/>
                        </a:solidFill>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solidFill>
                            <a:srgbClr val="CC0099"/>
                          </a:solidFill>
                          <a:latin typeface="標楷體" panose="03000509000000000000" pitchFamily="65" charset="-120"/>
                          <a:ea typeface="標楷體" panose="03000509000000000000" pitchFamily="65" charset="-120"/>
                        </a:rPr>
                        <a:t>v</a:t>
                      </a:r>
                      <a:endParaRPr lang="zh-TW" altLang="en-US" sz="2400" b="1" dirty="0">
                        <a:solidFill>
                          <a:srgbClr val="CC0099"/>
                        </a:solidFill>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dirty="0">
                        <a:latin typeface="標楷體" panose="03000509000000000000" pitchFamily="65" charset="-120"/>
                        <a:ea typeface="標楷體" panose="03000509000000000000" pitchFamily="65" charset="-12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400" b="1" dirty="0">
                          <a:solidFill>
                            <a:srgbClr val="CC0099"/>
                          </a:solidFill>
                          <a:latin typeface="標楷體" panose="03000509000000000000" pitchFamily="65" charset="-120"/>
                          <a:ea typeface="標楷體" panose="03000509000000000000" pitchFamily="65" charset="-120"/>
                        </a:rPr>
                        <a:t>v</a:t>
                      </a:r>
                      <a:endParaRPr lang="zh-TW" altLang="en-US" sz="2400" b="1" dirty="0">
                        <a:solidFill>
                          <a:srgbClr val="CC0099"/>
                        </a:solidFill>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641542871"/>
                  </a:ext>
                </a:extLst>
              </a:tr>
              <a:tr h="600620">
                <a:tc>
                  <a:txBody>
                    <a:bodyPr/>
                    <a:lstStyle/>
                    <a:p>
                      <a:pPr algn="ctr"/>
                      <a:r>
                        <a:rPr lang="zh-TW" altLang="en-US" sz="2000" b="1" dirty="0">
                          <a:latin typeface="標楷體" panose="03000509000000000000" pitchFamily="65" charset="-120"/>
                          <a:ea typeface="標楷體" panose="03000509000000000000" pitchFamily="65" charset="-120"/>
                        </a:rPr>
                        <a:t>客語文</a:t>
                      </a: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dirty="0">
                        <a:latin typeface="標楷體" panose="03000509000000000000" pitchFamily="65" charset="-120"/>
                        <a:ea typeface="標楷體" panose="03000509000000000000" pitchFamily="65" charset="-12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1842545634"/>
                  </a:ext>
                </a:extLst>
              </a:tr>
              <a:tr h="600620">
                <a:tc>
                  <a:txBody>
                    <a:bodyPr/>
                    <a:lstStyle/>
                    <a:p>
                      <a:pPr algn="ctr"/>
                      <a:r>
                        <a:rPr lang="zh-TW" altLang="en-US" sz="2000" b="1" dirty="0">
                          <a:latin typeface="標楷體" panose="03000509000000000000" pitchFamily="65" charset="-120"/>
                          <a:ea typeface="標楷體" panose="03000509000000000000" pitchFamily="65" charset="-120"/>
                        </a:rPr>
                        <a:t>原民語文</a:t>
                      </a: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dirty="0">
                        <a:latin typeface="標楷體" panose="03000509000000000000" pitchFamily="65" charset="-120"/>
                        <a:ea typeface="標楷體" panose="03000509000000000000" pitchFamily="65" charset="-12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p>
                      <a:pPr algn="ctr"/>
                      <a:endParaRPr lang="zh-TW" altLang="en-US" sz="2400" dirty="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1021076761"/>
                  </a:ext>
                </a:extLst>
              </a:tr>
              <a:tr h="600620">
                <a:tc>
                  <a:txBody>
                    <a:bodyPr/>
                    <a:lstStyle/>
                    <a:p>
                      <a:pPr algn="ctr"/>
                      <a:r>
                        <a:rPr lang="zh-TW" altLang="en-US" sz="2000" b="1" dirty="0">
                          <a:latin typeface="標楷體" panose="03000509000000000000" pitchFamily="65" charset="-120"/>
                          <a:ea typeface="標楷體" panose="03000509000000000000" pitchFamily="65" charset="-120"/>
                        </a:rPr>
                        <a:t>新住民語</a:t>
                      </a: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latin typeface="標楷體" panose="03000509000000000000" pitchFamily="65" charset="-120"/>
                          <a:ea typeface="標楷體" panose="03000509000000000000" pitchFamily="65" charset="-120"/>
                        </a:rPr>
                        <a:t>v</a:t>
                      </a: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b="1">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b="1" dirty="0">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dirty="0">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372821322"/>
                  </a:ext>
                </a:extLst>
              </a:tr>
              <a:tr h="600620">
                <a:tc>
                  <a:txBody>
                    <a:bodyPr/>
                    <a:lstStyle/>
                    <a:p>
                      <a:pPr algn="ctr"/>
                      <a:r>
                        <a:rPr lang="zh-TW" altLang="en-US" sz="2000" b="1" dirty="0">
                          <a:solidFill>
                            <a:srgbClr val="CC0099"/>
                          </a:solidFill>
                          <a:latin typeface="標楷體" panose="03000509000000000000" pitchFamily="65" charset="-120"/>
                          <a:ea typeface="標楷體" panose="03000509000000000000" pitchFamily="65" charset="-120"/>
                        </a:rPr>
                        <a:t>臺灣手語</a:t>
                      </a:r>
                    </a:p>
                  </a:txBody>
                  <a:tcPr anchor="ctr"/>
                </a:tc>
                <a:tc>
                  <a:txBody>
                    <a:bodyPr/>
                    <a:lstStyle/>
                    <a:p>
                      <a:pPr algn="ctr"/>
                      <a:r>
                        <a:rPr lang="en-US" altLang="zh-TW" sz="2400" b="1" dirty="0">
                          <a:solidFill>
                            <a:srgbClr val="CC0099"/>
                          </a:solidFill>
                          <a:latin typeface="標楷體" panose="03000509000000000000" pitchFamily="65" charset="-120"/>
                          <a:ea typeface="標楷體" panose="03000509000000000000" pitchFamily="65" charset="-120"/>
                        </a:rPr>
                        <a:t>v</a:t>
                      </a:r>
                      <a:endParaRPr lang="zh-TW" altLang="en-US" sz="2400" b="1" dirty="0">
                        <a:solidFill>
                          <a:srgbClr val="CC0099"/>
                        </a:solidFill>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solidFill>
                            <a:srgbClr val="CC0099"/>
                          </a:solidFill>
                          <a:latin typeface="標楷體" panose="03000509000000000000" pitchFamily="65" charset="-120"/>
                          <a:ea typeface="標楷體" panose="03000509000000000000" pitchFamily="65" charset="-120"/>
                        </a:rPr>
                        <a:t>v</a:t>
                      </a:r>
                      <a:endParaRPr lang="zh-TW" altLang="en-US" sz="2400" b="1" dirty="0">
                        <a:solidFill>
                          <a:srgbClr val="CC0099"/>
                        </a:solidFill>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b="1">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b="1">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b="1">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b="1">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solidFill>
                            <a:srgbClr val="CC0099"/>
                          </a:solidFill>
                          <a:latin typeface="標楷體" panose="03000509000000000000" pitchFamily="65" charset="-120"/>
                          <a:ea typeface="標楷體" panose="03000509000000000000" pitchFamily="65" charset="-120"/>
                        </a:rPr>
                        <a:t>v</a:t>
                      </a:r>
                      <a:endParaRPr lang="zh-TW" altLang="en-US" sz="2400" b="1" dirty="0">
                        <a:solidFill>
                          <a:srgbClr val="CC0099"/>
                        </a:solidFill>
                        <a:latin typeface="標楷體" panose="03000509000000000000" pitchFamily="65" charset="-120"/>
                        <a:ea typeface="標楷體" panose="03000509000000000000" pitchFamily="65" charset="-120"/>
                      </a:endParaRPr>
                    </a:p>
                  </a:txBody>
                  <a:tcPr anchor="ctr"/>
                </a:tc>
                <a:tc>
                  <a:txBody>
                    <a:bodyPr/>
                    <a:lstStyle/>
                    <a:p>
                      <a:pPr algn="ctr"/>
                      <a:r>
                        <a:rPr lang="en-US" altLang="zh-TW" sz="2400" b="1" dirty="0">
                          <a:solidFill>
                            <a:srgbClr val="CC0099"/>
                          </a:solidFill>
                          <a:latin typeface="標楷體" panose="03000509000000000000" pitchFamily="65" charset="-120"/>
                          <a:ea typeface="標楷體" panose="03000509000000000000" pitchFamily="65" charset="-120"/>
                        </a:rPr>
                        <a:t>v</a:t>
                      </a:r>
                      <a:endParaRPr lang="zh-TW" altLang="en-US" sz="2400" b="1" dirty="0">
                        <a:solidFill>
                          <a:srgbClr val="CC0099"/>
                        </a:solidFill>
                        <a:latin typeface="標楷體" panose="03000509000000000000" pitchFamily="65" charset="-120"/>
                        <a:ea typeface="標楷體" panose="03000509000000000000" pitchFamily="65" charset="-120"/>
                      </a:endParaRPr>
                    </a:p>
                  </a:txBody>
                  <a:tcPr anchor="ctr"/>
                </a:tc>
                <a:tc>
                  <a:txBody>
                    <a:bodyPr/>
                    <a:lstStyle/>
                    <a:p>
                      <a:pPr algn="ctr"/>
                      <a:endParaRPr lang="zh-TW" altLang="en-US" sz="2400" dirty="0">
                        <a:latin typeface="標楷體" panose="03000509000000000000" pitchFamily="65" charset="-120"/>
                        <a:ea typeface="標楷體" panose="03000509000000000000" pitchFamily="65" charset="-12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2400" b="1" dirty="0">
                          <a:solidFill>
                            <a:srgbClr val="CC0099"/>
                          </a:solidFill>
                          <a:latin typeface="標楷體" panose="03000509000000000000" pitchFamily="65" charset="-120"/>
                          <a:ea typeface="標楷體" panose="03000509000000000000" pitchFamily="65" charset="-120"/>
                        </a:rPr>
                        <a:t>v</a:t>
                      </a:r>
                      <a:endParaRPr lang="zh-TW" altLang="en-US" sz="2400" b="1" dirty="0">
                        <a:solidFill>
                          <a:srgbClr val="CC0099"/>
                        </a:solidFill>
                        <a:latin typeface="標楷體" panose="03000509000000000000" pitchFamily="65" charset="-120"/>
                        <a:ea typeface="標楷體" panose="03000509000000000000" pitchFamily="65" charset="-120"/>
                      </a:endParaRPr>
                    </a:p>
                  </a:txBody>
                  <a:tcPr anchor="ctr"/>
                </a:tc>
                <a:extLst>
                  <a:ext uri="{0D108BD9-81ED-4DB2-BD59-A6C34878D82A}">
                    <a16:rowId xmlns:a16="http://schemas.microsoft.com/office/drawing/2014/main" val="2027191995"/>
                  </a:ext>
                </a:extLst>
              </a:tr>
            </a:tbl>
          </a:graphicData>
        </a:graphic>
      </p:graphicFrame>
    </p:spTree>
    <p:extLst>
      <p:ext uri="{BB962C8B-B14F-4D97-AF65-F5344CB8AC3E}">
        <p14:creationId xmlns:p14="http://schemas.microsoft.com/office/powerpoint/2010/main" val="4074694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6">
            <a:extLst>
              <a:ext uri="{FF2B5EF4-FFF2-40B4-BE49-F238E27FC236}">
                <a16:creationId xmlns:a16="http://schemas.microsoft.com/office/drawing/2014/main" id="{8F38D99A-1C88-432D-AA2C-FFECB2C82DB4}"/>
              </a:ext>
            </a:extLst>
          </p:cNvPr>
          <p:cNvGrpSpPr/>
          <p:nvPr/>
        </p:nvGrpSpPr>
        <p:grpSpPr>
          <a:xfrm>
            <a:off x="-1528179" y="-1960074"/>
            <a:ext cx="4474640" cy="3920148"/>
            <a:chOff x="-1308099" y="-978936"/>
            <a:chExt cx="5066112" cy="4438327"/>
          </a:xfrm>
        </p:grpSpPr>
        <p:sp>
          <p:nvSpPr>
            <p:cNvPr id="5" name="椭圆 22">
              <a:extLst>
                <a:ext uri="{FF2B5EF4-FFF2-40B4-BE49-F238E27FC236}">
                  <a16:creationId xmlns:a16="http://schemas.microsoft.com/office/drawing/2014/main" id="{48B8783E-0169-4126-A0EB-46FDE0498170}"/>
                </a:ext>
              </a:extLst>
            </p:cNvPr>
            <p:cNvSpPr/>
            <p:nvPr/>
          </p:nvSpPr>
          <p:spPr>
            <a:xfrm>
              <a:off x="-1308099" y="-978936"/>
              <a:ext cx="3644900" cy="3644900"/>
            </a:xfrm>
            <a:prstGeom prst="ellipse">
              <a:avLst/>
            </a:prstGeom>
            <a:solidFill>
              <a:srgbClr val="BDB0C2">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任意多边形 21">
              <a:extLst>
                <a:ext uri="{FF2B5EF4-FFF2-40B4-BE49-F238E27FC236}">
                  <a16:creationId xmlns:a16="http://schemas.microsoft.com/office/drawing/2014/main" id="{E785216D-339E-4F2B-B383-5ABE432508CF}"/>
                </a:ext>
              </a:extLst>
            </p:cNvPr>
            <p:cNvSpPr/>
            <p:nvPr/>
          </p:nvSpPr>
          <p:spPr>
            <a:xfrm rot="2182719">
              <a:off x="1191184" y="-690123"/>
              <a:ext cx="2566829" cy="2568970"/>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椭圆 29">
              <a:extLst>
                <a:ext uri="{FF2B5EF4-FFF2-40B4-BE49-F238E27FC236}">
                  <a16:creationId xmlns:a16="http://schemas.microsoft.com/office/drawing/2014/main" id="{6A2906F5-3DFF-4816-AD46-2B744B8A6B1C}"/>
                </a:ext>
              </a:extLst>
            </p:cNvPr>
            <p:cNvSpPr/>
            <p:nvPr/>
          </p:nvSpPr>
          <p:spPr>
            <a:xfrm>
              <a:off x="-675001" y="2187489"/>
              <a:ext cx="1271902" cy="127190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 name="標題 1">
            <a:extLst>
              <a:ext uri="{FF2B5EF4-FFF2-40B4-BE49-F238E27FC236}">
                <a16:creationId xmlns:a16="http://schemas.microsoft.com/office/drawing/2014/main" id="{66CD8AD4-DEC0-4E38-993F-CF024A6188D4}"/>
              </a:ext>
            </a:extLst>
          </p:cNvPr>
          <p:cNvSpPr>
            <a:spLocks noGrp="1"/>
          </p:cNvSpPr>
          <p:nvPr>
            <p:ph type="title"/>
          </p:nvPr>
        </p:nvSpPr>
        <p:spPr/>
        <p:txBody>
          <a:bodyPr/>
          <a:lstStyle/>
          <a:p>
            <a:r>
              <a:rPr lang="zh-TW" altLang="en-US" b="1" dirty="0">
                <a:latin typeface="標楷體" panose="03000509000000000000" pitchFamily="65" charset="-120"/>
                <a:ea typeface="標楷體" panose="03000509000000000000" pitchFamily="65" charset="-120"/>
              </a:rPr>
              <a:t>開課規定─開課時間</a:t>
            </a:r>
            <a:r>
              <a:rPr lang="en-US" altLang="zh-TW" b="1" dirty="0">
                <a:solidFill>
                  <a:srgbClr val="CC0099"/>
                </a:solidFill>
                <a:latin typeface="標楷體" panose="03000509000000000000" pitchFamily="65" charset="-120"/>
                <a:ea typeface="標楷體" panose="03000509000000000000" pitchFamily="65" charset="-120"/>
              </a:rPr>
              <a:t>(112</a:t>
            </a:r>
            <a:r>
              <a:rPr lang="zh-TW" altLang="en-US" b="1" dirty="0">
                <a:solidFill>
                  <a:srgbClr val="CC0099"/>
                </a:solidFill>
                <a:latin typeface="標楷體" panose="03000509000000000000" pitchFamily="65" charset="-120"/>
                <a:ea typeface="標楷體" panose="03000509000000000000" pitchFamily="65" charset="-120"/>
              </a:rPr>
              <a:t>學年度</a:t>
            </a:r>
            <a:r>
              <a:rPr lang="en-US" altLang="zh-TW" b="1" dirty="0">
                <a:solidFill>
                  <a:srgbClr val="CC0099"/>
                </a:solidFill>
                <a:latin typeface="標楷體" panose="03000509000000000000" pitchFamily="65" charset="-120"/>
                <a:ea typeface="標楷體" panose="03000509000000000000" pitchFamily="65" charset="-120"/>
              </a:rPr>
              <a:t>)</a:t>
            </a:r>
            <a:endParaRPr lang="zh-TW" altLang="en-US" b="1" dirty="0">
              <a:solidFill>
                <a:srgbClr val="CC0099"/>
              </a:solidFill>
              <a:latin typeface="標楷體" panose="03000509000000000000" pitchFamily="65" charset="-120"/>
              <a:ea typeface="標楷體" panose="03000509000000000000" pitchFamily="65" charset="-120"/>
            </a:endParaRPr>
          </a:p>
        </p:txBody>
      </p:sp>
      <p:sp>
        <p:nvSpPr>
          <p:cNvPr id="3" name="內容版面配置區 2">
            <a:extLst>
              <a:ext uri="{FF2B5EF4-FFF2-40B4-BE49-F238E27FC236}">
                <a16:creationId xmlns:a16="http://schemas.microsoft.com/office/drawing/2014/main" id="{2E7AA99B-C62F-47B4-A5D8-15F14C86F437}"/>
              </a:ext>
            </a:extLst>
          </p:cNvPr>
          <p:cNvSpPr>
            <a:spLocks noGrp="1"/>
          </p:cNvSpPr>
          <p:nvPr>
            <p:ph idx="1"/>
          </p:nvPr>
        </p:nvSpPr>
        <p:spPr/>
        <p:txBody>
          <a:bodyPr/>
          <a:lstStyle/>
          <a:p>
            <a:r>
              <a:rPr lang="zh-TW" altLang="en-US" dirty="0">
                <a:latin typeface="標楷體" panose="03000509000000000000" pitchFamily="65" charset="-120"/>
                <a:ea typeface="標楷體" panose="03000509000000000000" pitchFamily="65" charset="-120"/>
              </a:rPr>
              <a:t>國小及國中</a:t>
            </a:r>
            <a:r>
              <a:rPr lang="en-US" altLang="zh-TW" dirty="0">
                <a:solidFill>
                  <a:srgbClr val="CC0099"/>
                </a:solidFill>
                <a:latin typeface="標楷體" panose="03000509000000000000" pitchFamily="65" charset="-120"/>
                <a:ea typeface="標楷體" panose="03000509000000000000" pitchFamily="65" charset="-120"/>
              </a:rPr>
              <a:t>(</a:t>
            </a:r>
            <a:r>
              <a:rPr lang="zh-TW" altLang="en-US" dirty="0">
                <a:solidFill>
                  <a:srgbClr val="CC0099"/>
                </a:solidFill>
                <a:latin typeface="標楷體" panose="03000509000000000000" pitchFamily="65" charset="-120"/>
                <a:ea typeface="標楷體" panose="03000509000000000000" pitchFamily="65" charset="-120"/>
              </a:rPr>
              <a:t>七、八年級</a:t>
            </a:r>
            <a:r>
              <a:rPr lang="en-US" altLang="zh-TW" dirty="0">
                <a:solidFill>
                  <a:srgbClr val="CC0099"/>
                </a:solidFill>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屬「</a:t>
            </a:r>
            <a:r>
              <a:rPr lang="zh-TW" altLang="en-US" dirty="0">
                <a:solidFill>
                  <a:srgbClr val="FF0000"/>
                </a:solidFill>
                <a:latin typeface="標楷體" panose="03000509000000000000" pitchFamily="65" charset="-120"/>
                <a:ea typeface="標楷體" panose="03000509000000000000" pitchFamily="65" charset="-120"/>
              </a:rPr>
              <a:t>領域學習課程</a:t>
            </a:r>
            <a:r>
              <a:rPr lang="zh-TW" altLang="en-US" dirty="0">
                <a:latin typeface="標楷體" panose="03000509000000000000" pitchFamily="65" charset="-120"/>
                <a:ea typeface="標楷體" panose="03000509000000000000" pitchFamily="65" charset="-120"/>
              </a:rPr>
              <a:t>」，每週上課</a:t>
            </a:r>
            <a:r>
              <a:rPr lang="en-US" altLang="zh-TW" dirty="0">
                <a:latin typeface="標楷體" panose="03000509000000000000" pitchFamily="65" charset="-120"/>
                <a:ea typeface="標楷體" panose="03000509000000000000" pitchFamily="65" charset="-120"/>
              </a:rPr>
              <a:t>1</a:t>
            </a:r>
            <a:r>
              <a:rPr lang="zh-TW" altLang="en-US" dirty="0">
                <a:latin typeface="標楷體" panose="03000509000000000000" pitchFamily="65" charset="-120"/>
                <a:ea typeface="標楷體" panose="03000509000000000000" pitchFamily="65" charset="-120"/>
              </a:rPr>
              <a:t>節。</a:t>
            </a:r>
            <a:endParaRPr lang="en-US" altLang="zh-TW" dirty="0">
              <a:latin typeface="標楷體" panose="03000509000000000000" pitchFamily="65" charset="-120"/>
              <a:ea typeface="標楷體" panose="03000509000000000000" pitchFamily="65" charset="-120"/>
            </a:endParaRPr>
          </a:p>
          <a:p>
            <a:pPr lvl="1"/>
            <a:r>
              <a:rPr lang="zh-TW" altLang="en-US" sz="2800" dirty="0">
                <a:latin typeface="標楷體" panose="03000509000000000000" pitchFamily="65" charset="-120"/>
                <a:ea typeface="標楷體" panose="03000509000000000000" pitchFamily="65" charset="-120"/>
              </a:rPr>
              <a:t>經由</a:t>
            </a:r>
            <a:r>
              <a:rPr lang="zh-TW" altLang="en-US" sz="2800" dirty="0">
                <a:solidFill>
                  <a:srgbClr val="CC0099"/>
                </a:solidFill>
                <a:latin typeface="標楷體" panose="03000509000000000000" pitchFamily="65" charset="-120"/>
                <a:ea typeface="標楷體" panose="03000509000000000000" pitchFamily="65" charset="-120"/>
              </a:rPr>
              <a:t>各校課程發展委員會</a:t>
            </a:r>
            <a:r>
              <a:rPr lang="zh-TW" altLang="en-US" sz="2800" dirty="0">
                <a:latin typeface="標楷體" panose="03000509000000000000" pitchFamily="65" charset="-120"/>
                <a:ea typeface="標楷體" panose="03000509000000000000" pitchFamily="65" charset="-120"/>
              </a:rPr>
              <a:t>通過後，得以</a:t>
            </a:r>
            <a:r>
              <a:rPr lang="zh-TW" altLang="en-US" sz="2800" dirty="0">
                <a:solidFill>
                  <a:srgbClr val="FF0000"/>
                </a:solidFill>
                <a:latin typeface="標楷體" panose="03000509000000000000" pitchFamily="65" charset="-120"/>
                <a:ea typeface="標楷體" panose="03000509000000000000" pitchFamily="65" charset="-120"/>
              </a:rPr>
              <a:t>隔週上課</a:t>
            </a:r>
            <a:r>
              <a:rPr lang="en-US" altLang="zh-TW" sz="2800" dirty="0">
                <a:solidFill>
                  <a:srgbClr val="FF0000"/>
                </a:solidFill>
                <a:latin typeface="標楷體" panose="03000509000000000000" pitchFamily="65" charset="-120"/>
                <a:ea typeface="標楷體" panose="03000509000000000000" pitchFamily="65" charset="-120"/>
              </a:rPr>
              <a:t>2</a:t>
            </a:r>
            <a:r>
              <a:rPr lang="zh-TW" altLang="en-US" sz="2800" dirty="0">
                <a:solidFill>
                  <a:srgbClr val="FF0000"/>
                </a:solidFill>
                <a:latin typeface="標楷體" panose="03000509000000000000" pitchFamily="65" charset="-120"/>
                <a:ea typeface="標楷體" panose="03000509000000000000" pitchFamily="65" charset="-120"/>
              </a:rPr>
              <a:t>節</a:t>
            </a:r>
            <a:r>
              <a:rPr lang="zh-TW" altLang="en-US" sz="2800" dirty="0">
                <a:latin typeface="標楷體" panose="03000509000000000000" pitchFamily="65" charset="-120"/>
                <a:ea typeface="標楷體" panose="03000509000000000000" pitchFamily="65" charset="-120"/>
              </a:rPr>
              <a:t>的方式彈性調整。</a:t>
            </a:r>
            <a:endParaRPr lang="en-US" altLang="zh-TW" sz="2800"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國中</a:t>
            </a:r>
            <a:r>
              <a:rPr lang="en-US" altLang="zh-TW" dirty="0">
                <a:solidFill>
                  <a:srgbClr val="CC0099"/>
                </a:solidFill>
                <a:latin typeface="標楷體" panose="03000509000000000000" pitchFamily="65" charset="-120"/>
                <a:ea typeface="標楷體" panose="03000509000000000000" pitchFamily="65" charset="-120"/>
              </a:rPr>
              <a:t>(</a:t>
            </a:r>
            <a:r>
              <a:rPr lang="zh-TW" altLang="en-US" dirty="0">
                <a:solidFill>
                  <a:srgbClr val="CC0099"/>
                </a:solidFill>
                <a:latin typeface="標楷體" panose="03000509000000000000" pitchFamily="65" charset="-120"/>
                <a:ea typeface="標楷體" panose="03000509000000000000" pitchFamily="65" charset="-120"/>
              </a:rPr>
              <a:t>九年級</a:t>
            </a:r>
            <a:r>
              <a:rPr lang="en-US" altLang="zh-TW" dirty="0">
                <a:solidFill>
                  <a:srgbClr val="CC0099"/>
                </a:solidFill>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屬「</a:t>
            </a:r>
            <a:r>
              <a:rPr lang="zh-TW" altLang="en-US" dirty="0">
                <a:solidFill>
                  <a:srgbClr val="FF0000"/>
                </a:solidFill>
                <a:latin typeface="標楷體" panose="03000509000000000000" pitchFamily="65" charset="-120"/>
                <a:ea typeface="標楷體" panose="03000509000000000000" pitchFamily="65" charset="-120"/>
              </a:rPr>
              <a:t>彈性學習課程</a:t>
            </a:r>
            <a:r>
              <a:rPr lang="zh-TW" altLang="en-US" dirty="0">
                <a:latin typeface="標楷體" panose="03000509000000000000" pitchFamily="65" charset="-120"/>
                <a:ea typeface="標楷體" panose="03000509000000000000" pitchFamily="65" charset="-120"/>
              </a:rPr>
              <a:t>」，學校應調查學生之選修意願，學生有學習意願，即於九年級之彈性學習課程開課。</a:t>
            </a:r>
            <a:endParaRPr lang="en-US" altLang="zh-TW" dirty="0">
              <a:latin typeface="標楷體" panose="03000509000000000000" pitchFamily="65" charset="-120"/>
              <a:ea typeface="標楷體" panose="03000509000000000000" pitchFamily="65" charset="-120"/>
            </a:endParaRPr>
          </a:p>
          <a:p>
            <a:r>
              <a:rPr lang="zh-TW" altLang="en-US" dirty="0">
                <a:latin typeface="標楷體" panose="03000509000000000000" pitchFamily="65" charset="-120"/>
                <a:ea typeface="標楷體" panose="03000509000000000000" pitchFamily="65" charset="-120"/>
              </a:rPr>
              <a:t>國小</a:t>
            </a:r>
            <a:r>
              <a:rPr lang="en-US" altLang="zh-TW" dirty="0">
                <a:solidFill>
                  <a:srgbClr val="CC0099"/>
                </a:solidFill>
                <a:latin typeface="標楷體" panose="03000509000000000000" pitchFamily="65" charset="-120"/>
                <a:ea typeface="標楷體" panose="03000509000000000000" pitchFamily="65" charset="-120"/>
              </a:rPr>
              <a:t>(</a:t>
            </a:r>
            <a:r>
              <a:rPr lang="zh-TW" altLang="en-US" dirty="0">
                <a:solidFill>
                  <a:srgbClr val="CC0099"/>
                </a:solidFill>
                <a:latin typeface="標楷體" panose="03000509000000000000" pitchFamily="65" charset="-120"/>
                <a:ea typeface="標楷體" panose="03000509000000000000" pitchFamily="65" charset="-120"/>
              </a:rPr>
              <a:t>六年級</a:t>
            </a:r>
            <a:r>
              <a:rPr lang="en-US" altLang="zh-TW" dirty="0">
                <a:solidFill>
                  <a:srgbClr val="CC0099"/>
                </a:solidFill>
                <a:latin typeface="標楷體" panose="03000509000000000000" pitchFamily="65" charset="-120"/>
                <a:ea typeface="標楷體" panose="03000509000000000000" pitchFamily="65" charset="-120"/>
              </a:rPr>
              <a:t>)</a:t>
            </a:r>
            <a:r>
              <a:rPr lang="zh-TW" altLang="en-US" dirty="0">
                <a:latin typeface="標楷體" panose="03000509000000000000" pitchFamily="65" charset="-120"/>
                <a:ea typeface="標楷體" panose="03000509000000000000" pitchFamily="65" charset="-120"/>
              </a:rPr>
              <a:t>和</a:t>
            </a:r>
            <a:r>
              <a:rPr lang="zh-TW" altLang="en-US" dirty="0">
                <a:solidFill>
                  <a:srgbClr val="CC0099"/>
                </a:solidFill>
                <a:latin typeface="標楷體" panose="03000509000000000000" pitchFamily="65" charset="-120"/>
                <a:ea typeface="標楷體" panose="03000509000000000000" pitchFamily="65" charset="-120"/>
              </a:rPr>
              <a:t>國中新住民語</a:t>
            </a:r>
            <a:r>
              <a:rPr lang="zh-TW" altLang="en-US" dirty="0">
                <a:latin typeface="標楷體" panose="03000509000000000000" pitchFamily="65" charset="-120"/>
                <a:ea typeface="標楷體" panose="03000509000000000000" pitchFamily="65" charset="-120"/>
              </a:rPr>
              <a:t>為自由選修，於彈性時間上課。</a:t>
            </a:r>
          </a:p>
        </p:txBody>
      </p:sp>
      <p:grpSp>
        <p:nvGrpSpPr>
          <p:cNvPr id="8" name="组合 37">
            <a:extLst>
              <a:ext uri="{FF2B5EF4-FFF2-40B4-BE49-F238E27FC236}">
                <a16:creationId xmlns:a16="http://schemas.microsoft.com/office/drawing/2014/main" id="{F4D98F56-56FE-478D-8568-90A250C03ABE}"/>
              </a:ext>
            </a:extLst>
          </p:cNvPr>
          <p:cNvGrpSpPr/>
          <p:nvPr/>
        </p:nvGrpSpPr>
        <p:grpSpPr>
          <a:xfrm>
            <a:off x="9071366" y="3587264"/>
            <a:ext cx="4787166" cy="4935456"/>
            <a:chOff x="8624579" y="3718280"/>
            <a:chExt cx="5419948" cy="5587840"/>
          </a:xfrm>
        </p:grpSpPr>
        <p:sp>
          <p:nvSpPr>
            <p:cNvPr id="9" name="椭圆 30">
              <a:extLst>
                <a:ext uri="{FF2B5EF4-FFF2-40B4-BE49-F238E27FC236}">
                  <a16:creationId xmlns:a16="http://schemas.microsoft.com/office/drawing/2014/main" id="{B9898202-49C5-4B1A-AC90-A7E422A7DFA2}"/>
                </a:ext>
              </a:extLst>
            </p:cNvPr>
            <p:cNvSpPr/>
            <p:nvPr/>
          </p:nvSpPr>
          <p:spPr>
            <a:xfrm>
              <a:off x="10399627" y="3718280"/>
              <a:ext cx="3644900" cy="3644900"/>
            </a:xfrm>
            <a:prstGeom prst="ellipse">
              <a:avLst/>
            </a:prstGeom>
            <a:solidFill>
              <a:srgbClr val="BDB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32">
              <a:extLst>
                <a:ext uri="{FF2B5EF4-FFF2-40B4-BE49-F238E27FC236}">
                  <a16:creationId xmlns:a16="http://schemas.microsoft.com/office/drawing/2014/main" id="{8B237280-BF81-46B5-9177-6B73C1CF116E}"/>
                </a:ext>
              </a:extLst>
            </p:cNvPr>
            <p:cNvSpPr/>
            <p:nvPr/>
          </p:nvSpPr>
          <p:spPr>
            <a:xfrm rot="2182719">
              <a:off x="8624579" y="5813272"/>
              <a:ext cx="3489938" cy="349284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33">
              <a:extLst>
                <a:ext uri="{FF2B5EF4-FFF2-40B4-BE49-F238E27FC236}">
                  <a16:creationId xmlns:a16="http://schemas.microsoft.com/office/drawing/2014/main" id="{909571CE-3F01-4364-808F-F3D00D76CF5D}"/>
                </a:ext>
              </a:extLst>
            </p:cNvPr>
            <p:cNvSpPr/>
            <p:nvPr/>
          </p:nvSpPr>
          <p:spPr>
            <a:xfrm>
              <a:off x="9042398" y="5540730"/>
              <a:ext cx="885262" cy="88526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extLst>
      <p:ext uri="{BB962C8B-B14F-4D97-AF65-F5344CB8AC3E}">
        <p14:creationId xmlns:p14="http://schemas.microsoft.com/office/powerpoint/2010/main" val="165713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6">
            <a:extLst>
              <a:ext uri="{FF2B5EF4-FFF2-40B4-BE49-F238E27FC236}">
                <a16:creationId xmlns:a16="http://schemas.microsoft.com/office/drawing/2014/main" id="{694E98EA-73A3-4B19-9514-AC8472047DFE}"/>
              </a:ext>
            </a:extLst>
          </p:cNvPr>
          <p:cNvGrpSpPr/>
          <p:nvPr/>
        </p:nvGrpSpPr>
        <p:grpSpPr>
          <a:xfrm>
            <a:off x="-1528179" y="-1960074"/>
            <a:ext cx="4474640" cy="3920148"/>
            <a:chOff x="-1308099" y="-978936"/>
            <a:chExt cx="5066112" cy="4438327"/>
          </a:xfrm>
        </p:grpSpPr>
        <p:sp>
          <p:nvSpPr>
            <p:cNvPr id="5" name="椭圆 22">
              <a:extLst>
                <a:ext uri="{FF2B5EF4-FFF2-40B4-BE49-F238E27FC236}">
                  <a16:creationId xmlns:a16="http://schemas.microsoft.com/office/drawing/2014/main" id="{332D5D83-F76A-4D9C-85A2-0DB391E719DB}"/>
                </a:ext>
              </a:extLst>
            </p:cNvPr>
            <p:cNvSpPr/>
            <p:nvPr/>
          </p:nvSpPr>
          <p:spPr>
            <a:xfrm>
              <a:off x="-1308099" y="-978936"/>
              <a:ext cx="3644900" cy="3644900"/>
            </a:xfrm>
            <a:prstGeom prst="ellipse">
              <a:avLst/>
            </a:prstGeom>
            <a:solidFill>
              <a:srgbClr val="BDB0C2">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6" name="任意多边形 21">
              <a:extLst>
                <a:ext uri="{FF2B5EF4-FFF2-40B4-BE49-F238E27FC236}">
                  <a16:creationId xmlns:a16="http://schemas.microsoft.com/office/drawing/2014/main" id="{97460405-70E5-47DD-86A0-F2EE7A44A39C}"/>
                </a:ext>
              </a:extLst>
            </p:cNvPr>
            <p:cNvSpPr/>
            <p:nvPr/>
          </p:nvSpPr>
          <p:spPr>
            <a:xfrm rot="2182719">
              <a:off x="1191184" y="-690123"/>
              <a:ext cx="2566829" cy="2568970"/>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7" name="椭圆 29">
              <a:extLst>
                <a:ext uri="{FF2B5EF4-FFF2-40B4-BE49-F238E27FC236}">
                  <a16:creationId xmlns:a16="http://schemas.microsoft.com/office/drawing/2014/main" id="{5DE6E8EB-D5E4-415E-97E4-4AD5AD9BBCC7}"/>
                </a:ext>
              </a:extLst>
            </p:cNvPr>
            <p:cNvSpPr/>
            <p:nvPr/>
          </p:nvSpPr>
          <p:spPr>
            <a:xfrm>
              <a:off x="-675001" y="2187489"/>
              <a:ext cx="1271902" cy="127190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 name="標題 1">
            <a:extLst>
              <a:ext uri="{FF2B5EF4-FFF2-40B4-BE49-F238E27FC236}">
                <a16:creationId xmlns:a16="http://schemas.microsoft.com/office/drawing/2014/main" id="{31078D0A-A372-4118-85CC-50BDD6874462}"/>
              </a:ext>
            </a:extLst>
          </p:cNvPr>
          <p:cNvSpPr>
            <a:spLocks noGrp="1"/>
          </p:cNvSpPr>
          <p:nvPr>
            <p:ph type="title"/>
          </p:nvPr>
        </p:nvSpPr>
        <p:spPr/>
        <p:txBody>
          <a:bodyPr>
            <a:normAutofit/>
          </a:bodyPr>
          <a:lstStyle/>
          <a:p>
            <a:r>
              <a:rPr lang="zh-TW" altLang="en-US" b="1" dirty="0">
                <a:latin typeface="標楷體" panose="03000509000000000000" pitchFamily="65" charset="-120"/>
                <a:ea typeface="標楷體" panose="03000509000000000000" pitchFamily="65" charset="-120"/>
              </a:rPr>
              <a:t>開課規定─開課人數</a:t>
            </a:r>
          </a:p>
        </p:txBody>
      </p:sp>
      <p:grpSp>
        <p:nvGrpSpPr>
          <p:cNvPr id="8" name="组合 37">
            <a:extLst>
              <a:ext uri="{FF2B5EF4-FFF2-40B4-BE49-F238E27FC236}">
                <a16:creationId xmlns:a16="http://schemas.microsoft.com/office/drawing/2014/main" id="{94C8A160-E1E1-4A08-A0BA-06361C9154E9}"/>
              </a:ext>
            </a:extLst>
          </p:cNvPr>
          <p:cNvGrpSpPr/>
          <p:nvPr/>
        </p:nvGrpSpPr>
        <p:grpSpPr>
          <a:xfrm>
            <a:off x="8835392" y="3709235"/>
            <a:ext cx="4787166" cy="4935456"/>
            <a:chOff x="8624579" y="3718280"/>
            <a:chExt cx="5419948" cy="5587840"/>
          </a:xfrm>
        </p:grpSpPr>
        <p:sp>
          <p:nvSpPr>
            <p:cNvPr id="9" name="椭圆 30">
              <a:extLst>
                <a:ext uri="{FF2B5EF4-FFF2-40B4-BE49-F238E27FC236}">
                  <a16:creationId xmlns:a16="http://schemas.microsoft.com/office/drawing/2014/main" id="{069F5BFA-907E-4A09-8229-4D6DF6FB70E6}"/>
                </a:ext>
              </a:extLst>
            </p:cNvPr>
            <p:cNvSpPr/>
            <p:nvPr/>
          </p:nvSpPr>
          <p:spPr>
            <a:xfrm>
              <a:off x="10399627" y="3718280"/>
              <a:ext cx="3644900" cy="3644900"/>
            </a:xfrm>
            <a:prstGeom prst="ellipse">
              <a:avLst/>
            </a:prstGeom>
            <a:solidFill>
              <a:srgbClr val="BDB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32">
              <a:extLst>
                <a:ext uri="{FF2B5EF4-FFF2-40B4-BE49-F238E27FC236}">
                  <a16:creationId xmlns:a16="http://schemas.microsoft.com/office/drawing/2014/main" id="{2922F75F-79B5-4700-B48D-21DB8F771597}"/>
                </a:ext>
              </a:extLst>
            </p:cNvPr>
            <p:cNvSpPr/>
            <p:nvPr/>
          </p:nvSpPr>
          <p:spPr>
            <a:xfrm rot="2182719">
              <a:off x="8624579" y="5813272"/>
              <a:ext cx="3489938" cy="349284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33">
              <a:extLst>
                <a:ext uri="{FF2B5EF4-FFF2-40B4-BE49-F238E27FC236}">
                  <a16:creationId xmlns:a16="http://schemas.microsoft.com/office/drawing/2014/main" id="{A057F6B8-ECF8-45DA-A8DB-C678545C819E}"/>
                </a:ext>
              </a:extLst>
            </p:cNvPr>
            <p:cNvSpPr/>
            <p:nvPr/>
          </p:nvSpPr>
          <p:spPr>
            <a:xfrm>
              <a:off x="9042398" y="5540730"/>
              <a:ext cx="885262" cy="88526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graphicFrame>
        <p:nvGraphicFramePr>
          <p:cNvPr id="12" name="表格 11"/>
          <p:cNvGraphicFramePr>
            <a:graphicFrameLocks noGrp="1"/>
          </p:cNvGraphicFramePr>
          <p:nvPr>
            <p:extLst>
              <p:ext uri="{D42A27DB-BD31-4B8C-83A1-F6EECF244321}">
                <p14:modId xmlns:p14="http://schemas.microsoft.com/office/powerpoint/2010/main" val="3232407136"/>
              </p:ext>
            </p:extLst>
          </p:nvPr>
        </p:nvGraphicFramePr>
        <p:xfrm>
          <a:off x="770990" y="1343214"/>
          <a:ext cx="10956412" cy="5242560"/>
        </p:xfrm>
        <a:graphic>
          <a:graphicData uri="http://schemas.openxmlformats.org/drawingml/2006/table">
            <a:tbl>
              <a:tblPr firstRow="1" bandRow="1">
                <a:tableStyleId>{5C22544A-7EE6-4342-B048-85BDC9FD1C3A}</a:tableStyleId>
              </a:tblPr>
              <a:tblGrid>
                <a:gridCol w="1725970">
                  <a:extLst>
                    <a:ext uri="{9D8B030D-6E8A-4147-A177-3AD203B41FA5}">
                      <a16:colId xmlns:a16="http://schemas.microsoft.com/office/drawing/2014/main" val="2561545972"/>
                    </a:ext>
                  </a:extLst>
                </a:gridCol>
                <a:gridCol w="9230442">
                  <a:extLst>
                    <a:ext uri="{9D8B030D-6E8A-4147-A177-3AD203B41FA5}">
                      <a16:colId xmlns:a16="http://schemas.microsoft.com/office/drawing/2014/main" val="942655113"/>
                    </a:ext>
                  </a:extLst>
                </a:gridCol>
              </a:tblGrid>
              <a:tr h="370840">
                <a:tc>
                  <a:txBody>
                    <a:bodyPr/>
                    <a:lstStyle/>
                    <a:p>
                      <a:pPr algn="ctr"/>
                      <a:r>
                        <a:rPr lang="zh-TW" altLang="en-US" sz="2800" dirty="0">
                          <a:latin typeface="標楷體" panose="03000509000000000000" pitchFamily="65" charset="-120"/>
                          <a:ea typeface="標楷體" panose="03000509000000000000" pitchFamily="65" charset="-120"/>
                        </a:rPr>
                        <a:t>學制</a:t>
                      </a:r>
                    </a:p>
                  </a:txBody>
                  <a:tcPr anchor="ctr"/>
                </a:tc>
                <a:tc>
                  <a:txBody>
                    <a:bodyPr/>
                    <a:lstStyle/>
                    <a:p>
                      <a:pPr algn="ctr"/>
                      <a:r>
                        <a:rPr lang="zh-TW" altLang="en-US" sz="2800" dirty="0">
                          <a:latin typeface="標楷體" panose="03000509000000000000" pitchFamily="65" charset="-120"/>
                          <a:ea typeface="標楷體" panose="03000509000000000000" pitchFamily="65" charset="-120"/>
                        </a:rPr>
                        <a:t>規定</a:t>
                      </a:r>
                    </a:p>
                  </a:txBody>
                  <a:tcPr anchor="ctr"/>
                </a:tc>
                <a:extLst>
                  <a:ext uri="{0D108BD9-81ED-4DB2-BD59-A6C34878D82A}">
                    <a16:rowId xmlns:a16="http://schemas.microsoft.com/office/drawing/2014/main" val="553675515"/>
                  </a:ext>
                </a:extLst>
              </a:tr>
              <a:tr h="27372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800" kern="1200" dirty="0">
                          <a:solidFill>
                            <a:schemeClr val="dk1"/>
                          </a:solidFill>
                          <a:latin typeface="標楷體" panose="03000509000000000000" pitchFamily="65" charset="-120"/>
                          <a:ea typeface="標楷體" panose="03000509000000000000" pitchFamily="65" charset="-120"/>
                          <a:cs typeface="+mn-cs"/>
                        </a:rPr>
                        <a:t>國小</a:t>
                      </a:r>
                      <a:r>
                        <a:rPr lang="en-US" altLang="zh-TW" sz="2800" kern="1200" dirty="0">
                          <a:solidFill>
                            <a:schemeClr val="dk1"/>
                          </a:solidFill>
                          <a:latin typeface="標楷體" panose="03000509000000000000" pitchFamily="65" charset="-120"/>
                          <a:ea typeface="標楷體" panose="03000509000000000000" pitchFamily="65" charset="-120"/>
                          <a:cs typeface="+mn-cs"/>
                        </a:rPr>
                        <a:t>/</a:t>
                      </a:r>
                    </a:p>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800" kern="1200" dirty="0">
                          <a:solidFill>
                            <a:schemeClr val="dk1"/>
                          </a:solidFill>
                          <a:latin typeface="標楷體" panose="03000509000000000000" pitchFamily="65" charset="-120"/>
                          <a:ea typeface="標楷體" panose="03000509000000000000" pitchFamily="65" charset="-120"/>
                          <a:cs typeface="+mn-cs"/>
                        </a:rPr>
                        <a:t>國中</a:t>
                      </a:r>
                      <a:endParaRPr lang="en-US" altLang="zh-TW" sz="2800" kern="1200" dirty="0">
                        <a:solidFill>
                          <a:schemeClr val="dk1"/>
                        </a:solidFill>
                        <a:latin typeface="標楷體" panose="03000509000000000000" pitchFamily="65" charset="-120"/>
                        <a:ea typeface="標楷體" panose="03000509000000000000" pitchFamily="65" charset="-120"/>
                        <a:cs typeface="+mn-cs"/>
                      </a:endParaRPr>
                    </a:p>
                  </a:txBody>
                  <a:tcPr anchor="ctr"/>
                </a:tc>
                <a:tc>
                  <a:txBody>
                    <a:bodyPr/>
                    <a:lstStyle/>
                    <a:p>
                      <a:pPr marL="355600" lvl="1" indent="-355600">
                        <a:buFont typeface="+mj-lt"/>
                        <a:buAutoNum type="arabicPeriod"/>
                      </a:pPr>
                      <a:r>
                        <a:rPr lang="zh-TW" altLang="en-US" sz="2800" dirty="0">
                          <a:latin typeface="標楷體" panose="03000509000000000000" pitchFamily="65" charset="-120"/>
                          <a:ea typeface="標楷體" panose="03000509000000000000" pitchFamily="65" charset="-120"/>
                        </a:rPr>
                        <a:t>學校應視各類本土語文課程選習學生數，以班或班群方式編組，</a:t>
                      </a:r>
                      <a:r>
                        <a:rPr lang="zh-TW" altLang="en-US" sz="2800" b="1" dirty="0">
                          <a:solidFill>
                            <a:srgbClr val="CC0099"/>
                          </a:solidFill>
                          <a:latin typeface="標楷體" panose="03000509000000000000" pitchFamily="65" charset="-120"/>
                          <a:ea typeface="標楷體" panose="03000509000000000000" pitchFamily="65" charset="-120"/>
                        </a:rPr>
                        <a:t>不受年級之限制</a:t>
                      </a:r>
                      <a:r>
                        <a:rPr lang="zh-TW" altLang="en-US" sz="2800" dirty="0">
                          <a:latin typeface="標楷體" panose="03000509000000000000" pitchFamily="65" charset="-120"/>
                          <a:ea typeface="標楷體" panose="03000509000000000000" pitchFamily="65" charset="-120"/>
                        </a:rPr>
                        <a:t>。</a:t>
                      </a:r>
                      <a:endParaRPr lang="en-US" altLang="zh-TW" sz="2800" dirty="0">
                        <a:latin typeface="標楷體" panose="03000509000000000000" pitchFamily="65" charset="-120"/>
                        <a:ea typeface="標楷體" panose="03000509000000000000" pitchFamily="65" charset="-120"/>
                      </a:endParaRPr>
                    </a:p>
                    <a:p>
                      <a:pPr marL="355600" lvl="1" indent="-355600">
                        <a:buFont typeface="+mj-lt"/>
                        <a:buAutoNum type="arabicPeriod"/>
                      </a:pPr>
                      <a:r>
                        <a:rPr lang="zh-TW" altLang="en-US" sz="2800" dirty="0">
                          <a:latin typeface="標楷體" panose="03000509000000000000" pitchFamily="65" charset="-120"/>
                          <a:ea typeface="標楷體" panose="03000509000000000000" pitchFamily="65" charset="-120"/>
                        </a:rPr>
                        <a:t>班級人數，不得逾國民小學與國民中學班級編制及教職員員額編制準則之規定（</a:t>
                      </a:r>
                      <a:r>
                        <a:rPr lang="zh-TW" altLang="en-US" sz="2800" dirty="0">
                          <a:solidFill>
                            <a:srgbClr val="FF0000"/>
                          </a:solidFill>
                          <a:latin typeface="標楷體" panose="03000509000000000000" pitchFamily="65" charset="-120"/>
                          <a:ea typeface="標楷體" panose="03000509000000000000" pitchFamily="65" charset="-120"/>
                        </a:rPr>
                        <a:t>國小不得超過</a:t>
                      </a:r>
                      <a:r>
                        <a:rPr lang="en-US" altLang="zh-TW" sz="2800" dirty="0">
                          <a:solidFill>
                            <a:srgbClr val="FF0000"/>
                          </a:solidFill>
                          <a:latin typeface="標楷體" panose="03000509000000000000" pitchFamily="65" charset="-120"/>
                          <a:ea typeface="標楷體" panose="03000509000000000000" pitchFamily="65" charset="-120"/>
                        </a:rPr>
                        <a:t>29</a:t>
                      </a:r>
                      <a:r>
                        <a:rPr lang="zh-TW" altLang="en-US" sz="2800" dirty="0">
                          <a:solidFill>
                            <a:srgbClr val="FF0000"/>
                          </a:solidFill>
                          <a:latin typeface="標楷體" panose="03000509000000000000" pitchFamily="65" charset="-120"/>
                          <a:ea typeface="標楷體" panose="03000509000000000000" pitchFamily="65" charset="-120"/>
                        </a:rPr>
                        <a:t>人、國中不得超過</a:t>
                      </a:r>
                      <a:r>
                        <a:rPr lang="en-US" altLang="zh-TW" sz="2800" dirty="0">
                          <a:solidFill>
                            <a:srgbClr val="FF0000"/>
                          </a:solidFill>
                          <a:latin typeface="標楷體" panose="03000509000000000000" pitchFamily="65" charset="-120"/>
                          <a:ea typeface="標楷體" panose="03000509000000000000" pitchFamily="65" charset="-120"/>
                        </a:rPr>
                        <a:t>30</a:t>
                      </a:r>
                      <a:r>
                        <a:rPr lang="zh-TW" altLang="en-US" sz="2800" dirty="0">
                          <a:solidFill>
                            <a:srgbClr val="FF0000"/>
                          </a:solidFill>
                          <a:latin typeface="標楷體" panose="03000509000000000000" pitchFamily="65" charset="-120"/>
                          <a:ea typeface="標楷體" panose="03000509000000000000" pitchFamily="65" charset="-120"/>
                        </a:rPr>
                        <a:t>人</a:t>
                      </a:r>
                      <a:r>
                        <a:rPr lang="zh-TW" altLang="en-US" sz="2800" dirty="0">
                          <a:latin typeface="標楷體" panose="03000509000000000000" pitchFamily="65" charset="-120"/>
                          <a:ea typeface="標楷體" panose="03000509000000000000" pitchFamily="65" charset="-120"/>
                        </a:rPr>
                        <a:t>）</a:t>
                      </a:r>
                      <a:endParaRPr lang="en-US" altLang="zh-TW" sz="2800" dirty="0">
                        <a:latin typeface="標楷體" panose="03000509000000000000" pitchFamily="65" charset="-120"/>
                        <a:ea typeface="標楷體" panose="03000509000000000000" pitchFamily="65" charset="-120"/>
                      </a:endParaRPr>
                    </a:p>
                    <a:p>
                      <a:pPr marL="355600" lvl="1" indent="-355600">
                        <a:buFont typeface="+mj-lt"/>
                        <a:buAutoNum type="arabicPeriod"/>
                      </a:pPr>
                      <a:r>
                        <a:rPr lang="zh-TW" altLang="en-US" sz="2800" dirty="0">
                          <a:latin typeface="標楷體" panose="03000509000000000000" pitchFamily="65" charset="-120"/>
                          <a:ea typeface="標楷體" panose="03000509000000000000" pitchFamily="65" charset="-120"/>
                        </a:rPr>
                        <a:t>凡學生選習，學校即應開班，即一位學生選習亦需開班。</a:t>
                      </a:r>
                      <a:endParaRPr lang="en-US" altLang="zh-TW" sz="2800" dirty="0">
                        <a:latin typeface="標楷體" panose="03000509000000000000" pitchFamily="65" charset="-120"/>
                        <a:ea typeface="標楷體" panose="03000509000000000000" pitchFamily="65" charset="-120"/>
                      </a:endParaRPr>
                    </a:p>
                    <a:p>
                      <a:endParaRPr lang="zh-TW" altLang="en-US" dirty="0"/>
                    </a:p>
                  </a:txBody>
                  <a:tcPr/>
                </a:tc>
                <a:extLst>
                  <a:ext uri="{0D108BD9-81ED-4DB2-BD59-A6C34878D82A}">
                    <a16:rowId xmlns:a16="http://schemas.microsoft.com/office/drawing/2014/main" val="406474795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2800" kern="1200" dirty="0">
                          <a:solidFill>
                            <a:schemeClr val="dk1"/>
                          </a:solidFill>
                          <a:latin typeface="標楷體" panose="03000509000000000000" pitchFamily="65" charset="-120"/>
                          <a:ea typeface="標楷體" panose="03000509000000000000" pitchFamily="65" charset="-120"/>
                          <a:cs typeface="+mn-cs"/>
                        </a:rPr>
                        <a:t>高中</a:t>
                      </a:r>
                    </a:p>
                  </a:txBody>
                  <a:tcPr anchor="ctr"/>
                </a:tc>
                <a:tc>
                  <a:txBody>
                    <a:bodyPr/>
                    <a:lstStyle/>
                    <a:p>
                      <a:pPr marL="514350" marR="0" lvl="1" indent="-514350" algn="l" defTabSz="914400" rtl="0" eaLnBrk="1" fontAlgn="auto" latinLnBrk="0" hangingPunct="1">
                        <a:lnSpc>
                          <a:spcPct val="100000"/>
                        </a:lnSpc>
                        <a:spcBef>
                          <a:spcPts val="0"/>
                        </a:spcBef>
                        <a:spcAft>
                          <a:spcPts val="0"/>
                        </a:spcAft>
                        <a:buClrTx/>
                        <a:buSzTx/>
                        <a:buFont typeface="+mj-lt"/>
                        <a:buAutoNum type="arabicPeriod"/>
                        <a:tabLst/>
                        <a:defRPr/>
                      </a:pPr>
                      <a:r>
                        <a:rPr lang="zh-TW" altLang="en-US" sz="2800" dirty="0">
                          <a:latin typeface="標楷體" panose="03000509000000000000" pitchFamily="65" charset="-120"/>
                          <a:ea typeface="標楷體" panose="03000509000000000000" pitchFamily="65" charset="-120"/>
                        </a:rPr>
                        <a:t>學校應視各類本土語文課程選習學生數，以班或班群方式上課。</a:t>
                      </a:r>
                      <a:endParaRPr lang="en-US" altLang="zh-TW" sz="2800" dirty="0">
                        <a:latin typeface="標楷體" panose="03000509000000000000" pitchFamily="65" charset="-120"/>
                        <a:ea typeface="標楷體" panose="03000509000000000000" pitchFamily="65" charset="-120"/>
                      </a:endParaRPr>
                    </a:p>
                    <a:p>
                      <a:pPr marL="514350" marR="0" lvl="1" indent="-514350" algn="l" defTabSz="914400" rtl="0" eaLnBrk="1" fontAlgn="auto" latinLnBrk="0" hangingPunct="1">
                        <a:lnSpc>
                          <a:spcPct val="100000"/>
                        </a:lnSpc>
                        <a:spcBef>
                          <a:spcPts val="0"/>
                        </a:spcBef>
                        <a:spcAft>
                          <a:spcPts val="0"/>
                        </a:spcAft>
                        <a:buClrTx/>
                        <a:buSzTx/>
                        <a:buFont typeface="+mj-lt"/>
                        <a:buAutoNum type="arabicPeriod"/>
                        <a:tabLst/>
                        <a:defRPr/>
                      </a:pPr>
                      <a:r>
                        <a:rPr lang="zh-TW" altLang="en-US" sz="2800" dirty="0">
                          <a:latin typeface="標楷體" panose="03000509000000000000" pitchFamily="65" charset="-120"/>
                          <a:ea typeface="標楷體" panose="03000509000000000000" pitchFamily="65" charset="-120"/>
                        </a:rPr>
                        <a:t>凡學生選習，學校即應開班，即一位學生選習亦需開班。</a:t>
                      </a:r>
                      <a:endParaRPr lang="en-US" altLang="zh-TW" sz="2800"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2049724272"/>
                  </a:ext>
                </a:extLst>
              </a:tr>
            </a:tbl>
          </a:graphicData>
        </a:graphic>
      </p:graphicFrame>
    </p:spTree>
    <p:extLst>
      <p:ext uri="{BB962C8B-B14F-4D97-AF65-F5344CB8AC3E}">
        <p14:creationId xmlns:p14="http://schemas.microsoft.com/office/powerpoint/2010/main" val="115496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36">
            <a:extLst>
              <a:ext uri="{FF2B5EF4-FFF2-40B4-BE49-F238E27FC236}">
                <a16:creationId xmlns:a16="http://schemas.microsoft.com/office/drawing/2014/main" id="{37994F55-15F7-414D-A4E8-C3980D05CD50}"/>
              </a:ext>
            </a:extLst>
          </p:cNvPr>
          <p:cNvGrpSpPr/>
          <p:nvPr/>
        </p:nvGrpSpPr>
        <p:grpSpPr>
          <a:xfrm>
            <a:off x="-1528179" y="-1960074"/>
            <a:ext cx="4474640" cy="3920148"/>
            <a:chOff x="-1308099" y="-978936"/>
            <a:chExt cx="5066112" cy="4438327"/>
          </a:xfrm>
        </p:grpSpPr>
        <p:sp>
          <p:nvSpPr>
            <p:cNvPr id="9" name="椭圆 22">
              <a:extLst>
                <a:ext uri="{FF2B5EF4-FFF2-40B4-BE49-F238E27FC236}">
                  <a16:creationId xmlns:a16="http://schemas.microsoft.com/office/drawing/2014/main" id="{BAC78940-E4AF-4FEB-BD99-2D87F4DAE69B}"/>
                </a:ext>
              </a:extLst>
            </p:cNvPr>
            <p:cNvSpPr/>
            <p:nvPr/>
          </p:nvSpPr>
          <p:spPr>
            <a:xfrm>
              <a:off x="-1308099" y="-978936"/>
              <a:ext cx="3644900" cy="3644900"/>
            </a:xfrm>
            <a:prstGeom prst="ellipse">
              <a:avLst/>
            </a:prstGeom>
            <a:solidFill>
              <a:srgbClr val="BDB0C2">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21">
              <a:extLst>
                <a:ext uri="{FF2B5EF4-FFF2-40B4-BE49-F238E27FC236}">
                  <a16:creationId xmlns:a16="http://schemas.microsoft.com/office/drawing/2014/main" id="{47F004F0-790B-4AD0-AD9E-DBB52D2C850A}"/>
                </a:ext>
              </a:extLst>
            </p:cNvPr>
            <p:cNvSpPr/>
            <p:nvPr/>
          </p:nvSpPr>
          <p:spPr>
            <a:xfrm rot="2182719">
              <a:off x="1191184" y="-690123"/>
              <a:ext cx="2566829" cy="2568970"/>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29">
              <a:extLst>
                <a:ext uri="{FF2B5EF4-FFF2-40B4-BE49-F238E27FC236}">
                  <a16:creationId xmlns:a16="http://schemas.microsoft.com/office/drawing/2014/main" id="{4B72E904-F29F-47B2-BDE3-49F8EEF1E20C}"/>
                </a:ext>
              </a:extLst>
            </p:cNvPr>
            <p:cNvSpPr/>
            <p:nvPr/>
          </p:nvSpPr>
          <p:spPr>
            <a:xfrm>
              <a:off x="-675001" y="2187489"/>
              <a:ext cx="1271902" cy="127190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 name="標題 1">
            <a:extLst>
              <a:ext uri="{FF2B5EF4-FFF2-40B4-BE49-F238E27FC236}">
                <a16:creationId xmlns:a16="http://schemas.microsoft.com/office/drawing/2014/main" id="{C9F2A62F-E2F1-49B8-86A8-2E380C2712AC}"/>
              </a:ext>
            </a:extLst>
          </p:cNvPr>
          <p:cNvSpPr>
            <a:spLocks noGrp="1"/>
          </p:cNvSpPr>
          <p:nvPr>
            <p:ph type="title"/>
          </p:nvPr>
        </p:nvSpPr>
        <p:spPr/>
        <p:txBody>
          <a:bodyPr>
            <a:normAutofit/>
          </a:bodyPr>
          <a:lstStyle/>
          <a:p>
            <a:r>
              <a:rPr lang="zh-TW" altLang="en-US" b="1" dirty="0">
                <a:latin typeface="標楷體" panose="03000509000000000000" pitchFamily="65" charset="-120"/>
                <a:ea typeface="標楷體" panose="03000509000000000000" pitchFamily="65" charset="-120"/>
              </a:rPr>
              <a:t>任教資格（閩客語）</a:t>
            </a:r>
          </a:p>
        </p:txBody>
      </p:sp>
      <p:graphicFrame>
        <p:nvGraphicFramePr>
          <p:cNvPr id="7" name="表格 7">
            <a:extLst>
              <a:ext uri="{FF2B5EF4-FFF2-40B4-BE49-F238E27FC236}">
                <a16:creationId xmlns:a16="http://schemas.microsoft.com/office/drawing/2014/main" id="{5D8E3D5D-9158-4381-BC8C-C220E7E5C425}"/>
              </a:ext>
            </a:extLst>
          </p:cNvPr>
          <p:cNvGraphicFramePr>
            <a:graphicFrameLocks noGrp="1"/>
          </p:cNvGraphicFramePr>
          <p:nvPr>
            <p:ph idx="1"/>
            <p:extLst>
              <p:ext uri="{D42A27DB-BD31-4B8C-83A1-F6EECF244321}">
                <p14:modId xmlns:p14="http://schemas.microsoft.com/office/powerpoint/2010/main" val="2919776855"/>
              </p:ext>
            </p:extLst>
          </p:nvPr>
        </p:nvGraphicFramePr>
        <p:xfrm>
          <a:off x="765289" y="1632083"/>
          <a:ext cx="10515600" cy="4450080"/>
        </p:xfrm>
        <a:graphic>
          <a:graphicData uri="http://schemas.openxmlformats.org/drawingml/2006/table">
            <a:tbl>
              <a:tblPr firstRow="1" bandRow="1">
                <a:tableStyleId>{69CF1AB2-1976-4502-BF36-3FF5EA218861}</a:tableStyleId>
              </a:tblPr>
              <a:tblGrid>
                <a:gridCol w="5257800">
                  <a:extLst>
                    <a:ext uri="{9D8B030D-6E8A-4147-A177-3AD203B41FA5}">
                      <a16:colId xmlns:a16="http://schemas.microsoft.com/office/drawing/2014/main" val="2561774431"/>
                    </a:ext>
                  </a:extLst>
                </a:gridCol>
                <a:gridCol w="5257800">
                  <a:extLst>
                    <a:ext uri="{9D8B030D-6E8A-4147-A177-3AD203B41FA5}">
                      <a16:colId xmlns:a16="http://schemas.microsoft.com/office/drawing/2014/main" val="4133914211"/>
                    </a:ext>
                  </a:extLst>
                </a:gridCol>
              </a:tblGrid>
              <a:tr h="5090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2800" dirty="0">
                          <a:latin typeface="標楷體" panose="03000509000000000000" pitchFamily="65" charset="-120"/>
                          <a:ea typeface="標楷體" panose="03000509000000000000" pitchFamily="65" charset="-120"/>
                        </a:rPr>
                        <a:t>教支類</a:t>
                      </a:r>
                      <a:endParaRPr lang="en-US" altLang="zh-TW" sz="2800" dirty="0">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800" dirty="0">
                          <a:solidFill>
                            <a:srgbClr val="CC0099"/>
                          </a:solidFill>
                          <a:latin typeface="標楷體" panose="03000509000000000000" pitchFamily="65" charset="-120"/>
                          <a:ea typeface="標楷體" panose="03000509000000000000" pitchFamily="65" charset="-120"/>
                        </a:rPr>
                        <a:t>(</a:t>
                      </a:r>
                      <a:r>
                        <a:rPr lang="zh-TW" altLang="en-US" sz="2800" dirty="0">
                          <a:solidFill>
                            <a:srgbClr val="CC0099"/>
                          </a:solidFill>
                          <a:latin typeface="標楷體" panose="03000509000000000000" pitchFamily="65" charset="-120"/>
                          <a:ea typeface="標楷體" panose="03000509000000000000" pitchFamily="65" charset="-120"/>
                        </a:rPr>
                        <a:t>即：教學支援工作人員</a:t>
                      </a:r>
                      <a:r>
                        <a:rPr lang="en-US" altLang="zh-TW" sz="2800" dirty="0">
                          <a:solidFill>
                            <a:srgbClr val="CC0099"/>
                          </a:solidFill>
                          <a:latin typeface="標楷體" panose="03000509000000000000" pitchFamily="65" charset="-120"/>
                          <a:ea typeface="標楷體" panose="03000509000000000000" pitchFamily="65" charset="-120"/>
                        </a:rPr>
                        <a:t>)</a:t>
                      </a:r>
                      <a:endParaRPr lang="zh-TW" altLang="en-US" sz="2800" dirty="0">
                        <a:solidFill>
                          <a:srgbClr val="CC0099"/>
                        </a:solidFill>
                        <a:latin typeface="標楷體" panose="03000509000000000000" pitchFamily="65" charset="-120"/>
                        <a:ea typeface="標楷體" panose="03000509000000000000" pitchFamily="65" charset="-12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2800" dirty="0">
                          <a:latin typeface="標楷體" panose="03000509000000000000" pitchFamily="65" charset="-120"/>
                          <a:ea typeface="標楷體" panose="03000509000000000000" pitchFamily="65" charset="-120"/>
                        </a:rPr>
                        <a:t>教師類</a:t>
                      </a:r>
                      <a:endParaRPr lang="en-US" altLang="zh-TW" sz="2800" dirty="0">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800" dirty="0">
                          <a:solidFill>
                            <a:srgbClr val="CC0099"/>
                          </a:solidFill>
                          <a:latin typeface="標楷體" panose="03000509000000000000" pitchFamily="65" charset="-120"/>
                          <a:ea typeface="標楷體" panose="03000509000000000000" pitchFamily="65" charset="-120"/>
                        </a:rPr>
                        <a:t>(</a:t>
                      </a:r>
                      <a:r>
                        <a:rPr lang="zh-TW" altLang="en-US" sz="2800" dirty="0">
                          <a:solidFill>
                            <a:srgbClr val="CC0099"/>
                          </a:solidFill>
                          <a:latin typeface="標楷體" panose="03000509000000000000" pitchFamily="65" charset="-120"/>
                          <a:ea typeface="標楷體" panose="03000509000000000000" pitchFamily="65" charset="-120"/>
                        </a:rPr>
                        <a:t>即：現職</a:t>
                      </a:r>
                      <a:r>
                        <a:rPr lang="en-US" altLang="zh-TW" sz="2800" dirty="0">
                          <a:solidFill>
                            <a:srgbClr val="CC0099"/>
                          </a:solidFill>
                          <a:latin typeface="標楷體" panose="03000509000000000000" pitchFamily="65" charset="-120"/>
                          <a:ea typeface="標楷體" panose="03000509000000000000" pitchFamily="65" charset="-120"/>
                        </a:rPr>
                        <a:t>/</a:t>
                      </a:r>
                      <a:r>
                        <a:rPr lang="zh-TW" altLang="en-US" sz="2800" dirty="0">
                          <a:solidFill>
                            <a:srgbClr val="CC0099"/>
                          </a:solidFill>
                          <a:latin typeface="標楷體" panose="03000509000000000000" pitchFamily="65" charset="-120"/>
                          <a:ea typeface="標楷體" panose="03000509000000000000" pitchFamily="65" charset="-120"/>
                        </a:rPr>
                        <a:t>退休正式、代理教師</a:t>
                      </a:r>
                      <a:r>
                        <a:rPr lang="en-US" altLang="zh-TW" sz="2800" dirty="0">
                          <a:solidFill>
                            <a:srgbClr val="CC0099"/>
                          </a:solidFill>
                          <a:latin typeface="標楷體" panose="03000509000000000000" pitchFamily="65" charset="-120"/>
                          <a:ea typeface="標楷體" panose="03000509000000000000" pitchFamily="65" charset="-120"/>
                        </a:rPr>
                        <a:t>)</a:t>
                      </a:r>
                      <a:endParaRPr lang="zh-TW" altLang="en-US" sz="2800" dirty="0">
                        <a:solidFill>
                          <a:srgbClr val="CC0099"/>
                        </a:solidFill>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3005808718"/>
                  </a:ext>
                </a:extLst>
              </a:tr>
              <a:tr h="3099103">
                <a:tc>
                  <a:txBody>
                    <a:bodyPr/>
                    <a:lstStyle/>
                    <a:p>
                      <a:pPr marL="0" indent="0">
                        <a:buNone/>
                      </a:pPr>
                      <a:r>
                        <a:rPr lang="zh-TW" altLang="en-US" sz="2800" b="1" dirty="0">
                          <a:solidFill>
                            <a:srgbClr val="FF0000"/>
                          </a:solidFill>
                          <a:latin typeface="標楷體" panose="03000509000000000000" pitchFamily="65" charset="-120"/>
                          <a:ea typeface="標楷體" panose="03000509000000000000" pitchFamily="65" charset="-120"/>
                        </a:rPr>
                        <a:t>需同時具備</a:t>
                      </a:r>
                      <a:endParaRPr lang="en-US" altLang="zh-TW" sz="2800" b="1" dirty="0">
                        <a:solidFill>
                          <a:srgbClr val="FF0000"/>
                        </a:solidFill>
                        <a:latin typeface="標楷體" panose="03000509000000000000" pitchFamily="65" charset="-120"/>
                        <a:ea typeface="標楷體" panose="03000509000000000000" pitchFamily="65" charset="-120"/>
                      </a:endParaRPr>
                    </a:p>
                    <a:p>
                      <a:pPr marL="0" indent="0">
                        <a:buNone/>
                      </a:pPr>
                      <a:r>
                        <a:rPr lang="en-US" altLang="zh-TW" sz="2800" dirty="0">
                          <a:latin typeface="標楷體" panose="03000509000000000000" pitchFamily="65" charset="-120"/>
                          <a:ea typeface="標楷體" panose="03000509000000000000" pitchFamily="65" charset="-120"/>
                        </a:rPr>
                        <a:t>1.</a:t>
                      </a:r>
                      <a:r>
                        <a:rPr lang="zh-TW" altLang="en-US" sz="2800" dirty="0">
                          <a:highlight>
                            <a:srgbClr val="FFFF00"/>
                          </a:highlight>
                          <a:latin typeface="標楷體" panose="03000509000000000000" pitchFamily="65" charset="-120"/>
                          <a:ea typeface="標楷體" panose="03000509000000000000" pitchFamily="65" charset="-120"/>
                        </a:rPr>
                        <a:t>語言證照</a:t>
                      </a:r>
                      <a:r>
                        <a:rPr lang="zh-TW" altLang="en-US" sz="2800" dirty="0">
                          <a:latin typeface="標楷體" panose="03000509000000000000" pitchFamily="65" charset="-120"/>
                          <a:ea typeface="標楷體" panose="03000509000000000000" pitchFamily="65" charset="-120"/>
                        </a:rPr>
                        <a:t>：</a:t>
                      </a:r>
                      <a:r>
                        <a:rPr lang="zh-TW" altLang="en-US" sz="2800" dirty="0">
                          <a:solidFill>
                            <a:srgbClr val="FF0000"/>
                          </a:solidFill>
                          <a:latin typeface="標楷體" panose="03000509000000000000" pitchFamily="65" charset="-120"/>
                          <a:ea typeface="標楷體" panose="03000509000000000000" pitchFamily="65" charset="-120"/>
                        </a:rPr>
                        <a:t>中高級以上</a:t>
                      </a:r>
                      <a:r>
                        <a:rPr lang="zh-TW" altLang="en-US" sz="2800" dirty="0">
                          <a:latin typeface="標楷體" panose="03000509000000000000" pitchFamily="65" charset="-120"/>
                          <a:ea typeface="標楷體" panose="03000509000000000000" pitchFamily="65" charset="-120"/>
                        </a:rPr>
                        <a:t>或舊制</a:t>
                      </a:r>
                      <a:endParaRPr lang="en-US" altLang="zh-TW" sz="2800" dirty="0">
                        <a:latin typeface="標楷體" panose="03000509000000000000" pitchFamily="65" charset="-120"/>
                        <a:ea typeface="標楷體" panose="03000509000000000000" pitchFamily="65" charset="-120"/>
                      </a:endParaRPr>
                    </a:p>
                    <a:p>
                      <a:pPr marL="263525" indent="-263525" algn="just">
                        <a:buNone/>
                      </a:pPr>
                      <a:r>
                        <a:rPr lang="en-US" altLang="zh-TW" sz="2800" dirty="0">
                          <a:latin typeface="標楷體" panose="03000509000000000000" pitchFamily="65" charset="-120"/>
                          <a:ea typeface="標楷體" panose="03000509000000000000" pitchFamily="65" charset="-120"/>
                        </a:rPr>
                        <a:t>2.</a:t>
                      </a:r>
                      <a:r>
                        <a:rPr lang="zh-TW" altLang="en-US" sz="2800" dirty="0">
                          <a:highlight>
                            <a:srgbClr val="FFFF00"/>
                          </a:highlight>
                          <a:latin typeface="標楷體" panose="03000509000000000000" pitchFamily="65" charset="-120"/>
                          <a:ea typeface="標楷體" panose="03000509000000000000" pitchFamily="65" charset="-120"/>
                        </a:rPr>
                        <a:t>合格證書</a:t>
                      </a:r>
                      <a:r>
                        <a:rPr lang="zh-TW" altLang="en-US" sz="2800" dirty="0">
                          <a:latin typeface="標楷體" panose="03000509000000000000" pitchFamily="65" charset="-120"/>
                          <a:ea typeface="標楷體" panose="03000509000000000000" pitchFamily="65" charset="-120"/>
                        </a:rPr>
                        <a:t>：</a:t>
                      </a:r>
                      <a:r>
                        <a:rPr lang="zh-TW" altLang="en-US" sz="2800" dirty="0">
                          <a:solidFill>
                            <a:srgbClr val="FF0000"/>
                          </a:solidFill>
                          <a:latin typeface="標楷體" panose="03000509000000000000" pitchFamily="65" charset="-120"/>
                          <a:ea typeface="標楷體" panose="03000509000000000000" pitchFamily="65" charset="-120"/>
                        </a:rPr>
                        <a:t>教支證</a:t>
                      </a:r>
                      <a:r>
                        <a:rPr lang="en-US" altLang="zh-TW" sz="2800" dirty="0">
                          <a:solidFill>
                            <a:srgbClr val="CC0099"/>
                          </a:solidFill>
                          <a:latin typeface="標楷體" panose="03000509000000000000" pitchFamily="65" charset="-120"/>
                          <a:ea typeface="標楷體" panose="03000509000000000000" pitchFamily="65" charset="-120"/>
                        </a:rPr>
                        <a:t>(36</a:t>
                      </a:r>
                      <a:r>
                        <a:rPr lang="zh-TW" altLang="en-US" sz="2800" dirty="0">
                          <a:solidFill>
                            <a:srgbClr val="CC0099"/>
                          </a:solidFill>
                          <a:latin typeface="標楷體" panose="03000509000000000000" pitchFamily="65" charset="-120"/>
                          <a:ea typeface="標楷體" panose="03000509000000000000" pitchFamily="65" charset="-120"/>
                        </a:rPr>
                        <a:t>小時</a:t>
                      </a:r>
                      <a:r>
                        <a:rPr lang="en-US" altLang="zh-TW" sz="2800" dirty="0">
                          <a:solidFill>
                            <a:srgbClr val="CC0099"/>
                          </a:solidFill>
                          <a:latin typeface="標楷體" panose="03000509000000000000" pitchFamily="65" charset="-120"/>
                          <a:ea typeface="標楷體" panose="03000509000000000000" pitchFamily="65" charset="-120"/>
                        </a:rPr>
                        <a:t>)</a:t>
                      </a:r>
                      <a:r>
                        <a:rPr lang="zh-TW" altLang="en-US" sz="2800" dirty="0">
                          <a:latin typeface="標楷體" panose="03000509000000000000" pitchFamily="65" charset="-120"/>
                          <a:ea typeface="標楷體" panose="03000509000000000000" pitchFamily="65" charset="-120"/>
                        </a:rPr>
                        <a:t>，經中央主管機關或其所屬機關，或直轄市、縣（市）主管機關所舉辦之教學支援人員認證，取得合格證書者</a:t>
                      </a:r>
                    </a:p>
                    <a:p>
                      <a:endParaRPr lang="zh-TW" altLang="en-US" sz="2800" dirty="0">
                        <a:latin typeface="標楷體" panose="03000509000000000000" pitchFamily="65" charset="-120"/>
                        <a:ea typeface="標楷體" panose="03000509000000000000" pitchFamily="65" charset="-120"/>
                      </a:endParaRPr>
                    </a:p>
                  </a:txBody>
                  <a:tcPr/>
                </a:tc>
                <a:tc>
                  <a:txBody>
                    <a:bodyPr/>
                    <a:lstStyle/>
                    <a:p>
                      <a:pPr marL="0" indent="0">
                        <a:buNone/>
                      </a:pPr>
                      <a:r>
                        <a:rPr lang="zh-TW" altLang="en-US" sz="2800" b="1" dirty="0">
                          <a:solidFill>
                            <a:srgbClr val="FF0000"/>
                          </a:solidFill>
                          <a:latin typeface="標楷體" panose="03000509000000000000" pitchFamily="65" charset="-120"/>
                          <a:ea typeface="標楷體" panose="03000509000000000000" pitchFamily="65" charset="-120"/>
                        </a:rPr>
                        <a:t>需同時具備</a:t>
                      </a:r>
                      <a:endParaRPr lang="en-US" altLang="zh-TW" sz="2800" b="1" dirty="0">
                        <a:solidFill>
                          <a:srgbClr val="FF0000"/>
                        </a:solidFill>
                        <a:latin typeface="標楷體" panose="03000509000000000000" pitchFamily="65" charset="-120"/>
                        <a:ea typeface="標楷體" panose="03000509000000000000" pitchFamily="65" charset="-120"/>
                      </a:endParaRPr>
                    </a:p>
                    <a:p>
                      <a:pPr marL="0" indent="0">
                        <a:buNone/>
                      </a:pPr>
                      <a:r>
                        <a:rPr lang="en-US" altLang="zh-TW" sz="2800" dirty="0">
                          <a:latin typeface="標楷體" panose="03000509000000000000" pitchFamily="65" charset="-120"/>
                          <a:ea typeface="標楷體" panose="03000509000000000000" pitchFamily="65" charset="-120"/>
                        </a:rPr>
                        <a:t>1.</a:t>
                      </a:r>
                      <a:r>
                        <a:rPr lang="zh-TW" altLang="en-US" sz="2800" dirty="0">
                          <a:highlight>
                            <a:srgbClr val="FFFF00"/>
                          </a:highlight>
                          <a:latin typeface="標楷體" panose="03000509000000000000" pitchFamily="65" charset="-120"/>
                          <a:ea typeface="標楷體" panose="03000509000000000000" pitchFamily="65" charset="-120"/>
                        </a:rPr>
                        <a:t>語言證照</a:t>
                      </a:r>
                      <a:r>
                        <a:rPr lang="zh-TW" altLang="en-US" sz="2800" dirty="0">
                          <a:latin typeface="標楷體" panose="03000509000000000000" pitchFamily="65" charset="-120"/>
                          <a:ea typeface="標楷體" panose="03000509000000000000" pitchFamily="65" charset="-120"/>
                        </a:rPr>
                        <a:t>：</a:t>
                      </a:r>
                      <a:r>
                        <a:rPr lang="zh-TW" altLang="en-US" sz="2800" dirty="0">
                          <a:solidFill>
                            <a:srgbClr val="FF0000"/>
                          </a:solidFill>
                          <a:latin typeface="標楷體" panose="03000509000000000000" pitchFamily="65" charset="-120"/>
                          <a:ea typeface="標楷體" panose="03000509000000000000" pitchFamily="65" charset="-120"/>
                        </a:rPr>
                        <a:t>中高級以上</a:t>
                      </a:r>
                      <a:r>
                        <a:rPr lang="zh-TW" altLang="en-US" sz="2800" dirty="0">
                          <a:latin typeface="標楷體" panose="03000509000000000000" pitchFamily="65" charset="-120"/>
                          <a:ea typeface="標楷體" panose="03000509000000000000" pitchFamily="65" charset="-120"/>
                        </a:rPr>
                        <a:t>或舊制</a:t>
                      </a:r>
                      <a:endParaRPr lang="en-US" altLang="zh-TW" sz="2800" dirty="0">
                        <a:latin typeface="標楷體" panose="03000509000000000000" pitchFamily="65" charset="-120"/>
                        <a:ea typeface="標楷體" panose="03000509000000000000" pitchFamily="65" charset="-120"/>
                      </a:endParaRPr>
                    </a:p>
                    <a:p>
                      <a:pPr marL="1706563" indent="-1706563">
                        <a:buNone/>
                        <a:tabLst>
                          <a:tab pos="1616075" algn="l"/>
                        </a:tabLst>
                      </a:pPr>
                      <a:r>
                        <a:rPr lang="en-US" altLang="zh-TW" sz="2800" dirty="0">
                          <a:latin typeface="標楷體" panose="03000509000000000000" pitchFamily="65" charset="-120"/>
                          <a:ea typeface="標楷體" panose="03000509000000000000" pitchFamily="65" charset="-120"/>
                        </a:rPr>
                        <a:t>2.</a:t>
                      </a:r>
                      <a:r>
                        <a:rPr lang="zh-TW" altLang="en-US" sz="2800" dirty="0">
                          <a:solidFill>
                            <a:srgbClr val="FF0000"/>
                          </a:solidFill>
                          <a:highlight>
                            <a:srgbClr val="FFFF00"/>
                          </a:highlight>
                          <a:latin typeface="標楷體" panose="03000509000000000000" pitchFamily="65" charset="-120"/>
                          <a:ea typeface="標楷體" panose="03000509000000000000" pitchFamily="65" charset="-120"/>
                        </a:rPr>
                        <a:t>教師證</a:t>
                      </a:r>
                      <a:r>
                        <a:rPr lang="zh-TW" altLang="en-US" sz="2800" dirty="0">
                          <a:latin typeface="標楷體" panose="03000509000000000000" pitchFamily="65" charset="-120"/>
                          <a:ea typeface="標楷體" panose="03000509000000000000" pitchFamily="65" charset="-120"/>
                        </a:rPr>
                        <a:t>：需具有</a:t>
                      </a:r>
                      <a:r>
                        <a:rPr lang="zh-TW" altLang="en-US" sz="2800" dirty="0">
                          <a:solidFill>
                            <a:srgbClr val="FF0000"/>
                          </a:solidFill>
                          <a:latin typeface="標楷體" panose="03000509000000000000" pitchFamily="65" charset="-120"/>
                          <a:ea typeface="標楷體" panose="03000509000000000000" pitchFamily="65" charset="-120"/>
                        </a:rPr>
                        <a:t>任教學等</a:t>
                      </a:r>
                      <a:r>
                        <a:rPr lang="zh-TW" altLang="en-US" sz="2800" dirty="0">
                          <a:latin typeface="標楷體" panose="03000509000000000000" pitchFamily="65" charset="-120"/>
                          <a:ea typeface="標楷體" panose="03000509000000000000" pitchFamily="65" charset="-120"/>
                        </a:rPr>
                        <a:t>教師證</a:t>
                      </a:r>
                    </a:p>
                    <a:p>
                      <a:endParaRPr lang="zh-TW" altLang="en-US" sz="2800"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2554411633"/>
                  </a:ext>
                </a:extLst>
              </a:tr>
            </a:tbl>
          </a:graphicData>
        </a:graphic>
      </p:graphicFrame>
      <p:grpSp>
        <p:nvGrpSpPr>
          <p:cNvPr id="12" name="组合 37">
            <a:extLst>
              <a:ext uri="{FF2B5EF4-FFF2-40B4-BE49-F238E27FC236}">
                <a16:creationId xmlns:a16="http://schemas.microsoft.com/office/drawing/2014/main" id="{31397324-C6FE-4EF0-BDAA-52C1725C5F2A}"/>
              </a:ext>
            </a:extLst>
          </p:cNvPr>
          <p:cNvGrpSpPr/>
          <p:nvPr/>
        </p:nvGrpSpPr>
        <p:grpSpPr>
          <a:xfrm>
            <a:off x="9417330" y="4212037"/>
            <a:ext cx="4787166" cy="4935456"/>
            <a:chOff x="8624579" y="3718280"/>
            <a:chExt cx="5419948" cy="5587840"/>
          </a:xfrm>
        </p:grpSpPr>
        <p:sp>
          <p:nvSpPr>
            <p:cNvPr id="13" name="椭圆 30">
              <a:extLst>
                <a:ext uri="{FF2B5EF4-FFF2-40B4-BE49-F238E27FC236}">
                  <a16:creationId xmlns:a16="http://schemas.microsoft.com/office/drawing/2014/main" id="{2BCBC9F7-B9FD-4D48-A8AA-A4D873D39AA6}"/>
                </a:ext>
              </a:extLst>
            </p:cNvPr>
            <p:cNvSpPr/>
            <p:nvPr/>
          </p:nvSpPr>
          <p:spPr>
            <a:xfrm>
              <a:off x="10399627" y="3718280"/>
              <a:ext cx="3644900" cy="3644900"/>
            </a:xfrm>
            <a:prstGeom prst="ellipse">
              <a:avLst/>
            </a:prstGeom>
            <a:solidFill>
              <a:srgbClr val="BDB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任意多边形 32">
              <a:extLst>
                <a:ext uri="{FF2B5EF4-FFF2-40B4-BE49-F238E27FC236}">
                  <a16:creationId xmlns:a16="http://schemas.microsoft.com/office/drawing/2014/main" id="{8D6AA3DD-C201-4D5E-A489-83E339ECE626}"/>
                </a:ext>
              </a:extLst>
            </p:cNvPr>
            <p:cNvSpPr/>
            <p:nvPr/>
          </p:nvSpPr>
          <p:spPr>
            <a:xfrm rot="2182719">
              <a:off x="8624579" y="5813272"/>
              <a:ext cx="3489938" cy="349284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椭圆 33">
              <a:extLst>
                <a:ext uri="{FF2B5EF4-FFF2-40B4-BE49-F238E27FC236}">
                  <a16:creationId xmlns:a16="http://schemas.microsoft.com/office/drawing/2014/main" id="{08307B94-D366-4712-A848-EBD662980E6B}"/>
                </a:ext>
              </a:extLst>
            </p:cNvPr>
            <p:cNvSpPr/>
            <p:nvPr/>
          </p:nvSpPr>
          <p:spPr>
            <a:xfrm>
              <a:off x="9042398" y="5540730"/>
              <a:ext cx="885262" cy="88526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extLst>
      <p:ext uri="{BB962C8B-B14F-4D97-AF65-F5344CB8AC3E}">
        <p14:creationId xmlns:p14="http://schemas.microsoft.com/office/powerpoint/2010/main" val="2358339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36">
            <a:extLst>
              <a:ext uri="{FF2B5EF4-FFF2-40B4-BE49-F238E27FC236}">
                <a16:creationId xmlns:a16="http://schemas.microsoft.com/office/drawing/2014/main" id="{7C09C47D-8887-4468-8507-B04E27CE1173}"/>
              </a:ext>
            </a:extLst>
          </p:cNvPr>
          <p:cNvGrpSpPr/>
          <p:nvPr/>
        </p:nvGrpSpPr>
        <p:grpSpPr>
          <a:xfrm>
            <a:off x="-1528179" y="-1960074"/>
            <a:ext cx="4474640" cy="3920148"/>
            <a:chOff x="-1308099" y="-978936"/>
            <a:chExt cx="5066112" cy="4438327"/>
          </a:xfrm>
        </p:grpSpPr>
        <p:sp>
          <p:nvSpPr>
            <p:cNvPr id="9" name="椭圆 22">
              <a:extLst>
                <a:ext uri="{FF2B5EF4-FFF2-40B4-BE49-F238E27FC236}">
                  <a16:creationId xmlns:a16="http://schemas.microsoft.com/office/drawing/2014/main" id="{3BA78D79-1E85-432F-B147-F4D7358188FA}"/>
                </a:ext>
              </a:extLst>
            </p:cNvPr>
            <p:cNvSpPr/>
            <p:nvPr/>
          </p:nvSpPr>
          <p:spPr>
            <a:xfrm>
              <a:off x="-1308099" y="-978936"/>
              <a:ext cx="3644900" cy="3644900"/>
            </a:xfrm>
            <a:prstGeom prst="ellipse">
              <a:avLst/>
            </a:prstGeom>
            <a:solidFill>
              <a:srgbClr val="BDB0C2">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0" name="任意多边形 21">
              <a:extLst>
                <a:ext uri="{FF2B5EF4-FFF2-40B4-BE49-F238E27FC236}">
                  <a16:creationId xmlns:a16="http://schemas.microsoft.com/office/drawing/2014/main" id="{EC9001E2-5034-4FF6-9B66-86D53BFF950B}"/>
                </a:ext>
              </a:extLst>
            </p:cNvPr>
            <p:cNvSpPr/>
            <p:nvPr/>
          </p:nvSpPr>
          <p:spPr>
            <a:xfrm rot="2182719">
              <a:off x="1191184" y="-690123"/>
              <a:ext cx="2566829" cy="2568970"/>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椭圆 29">
              <a:extLst>
                <a:ext uri="{FF2B5EF4-FFF2-40B4-BE49-F238E27FC236}">
                  <a16:creationId xmlns:a16="http://schemas.microsoft.com/office/drawing/2014/main" id="{838A850C-32B3-404E-9385-A58D7F2E0F95}"/>
                </a:ext>
              </a:extLst>
            </p:cNvPr>
            <p:cNvSpPr/>
            <p:nvPr/>
          </p:nvSpPr>
          <p:spPr>
            <a:xfrm>
              <a:off x="-675001" y="2187489"/>
              <a:ext cx="1271902" cy="127190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2" name="標題 1">
            <a:extLst>
              <a:ext uri="{FF2B5EF4-FFF2-40B4-BE49-F238E27FC236}">
                <a16:creationId xmlns:a16="http://schemas.microsoft.com/office/drawing/2014/main" id="{9A603EEE-D23E-40FA-94BD-14A71E78400E}"/>
              </a:ext>
            </a:extLst>
          </p:cNvPr>
          <p:cNvSpPr>
            <a:spLocks noGrp="1"/>
          </p:cNvSpPr>
          <p:nvPr>
            <p:ph type="title"/>
          </p:nvPr>
        </p:nvSpPr>
        <p:spPr/>
        <p:txBody>
          <a:bodyPr>
            <a:normAutofit/>
          </a:bodyPr>
          <a:lstStyle/>
          <a:p>
            <a:r>
              <a:rPr lang="zh-TW" altLang="en-US" b="1" dirty="0">
                <a:latin typeface="標楷體" panose="03000509000000000000" pitchFamily="65" charset="-120"/>
                <a:ea typeface="標楷體" panose="03000509000000000000" pitchFamily="65" charset="-120"/>
              </a:rPr>
              <a:t>任教資格（原住民語）</a:t>
            </a:r>
          </a:p>
        </p:txBody>
      </p:sp>
      <p:graphicFrame>
        <p:nvGraphicFramePr>
          <p:cNvPr id="7" name="表格 7">
            <a:extLst>
              <a:ext uri="{FF2B5EF4-FFF2-40B4-BE49-F238E27FC236}">
                <a16:creationId xmlns:a16="http://schemas.microsoft.com/office/drawing/2014/main" id="{F667A0A3-50B5-4EA1-9A6E-14F3B4C73BB3}"/>
              </a:ext>
            </a:extLst>
          </p:cNvPr>
          <p:cNvGraphicFramePr>
            <a:graphicFrameLocks noGrp="1"/>
          </p:cNvGraphicFramePr>
          <p:nvPr>
            <p:ph idx="1"/>
            <p:extLst>
              <p:ext uri="{D42A27DB-BD31-4B8C-83A1-F6EECF244321}">
                <p14:modId xmlns:p14="http://schemas.microsoft.com/office/powerpoint/2010/main" val="73743155"/>
              </p:ext>
            </p:extLst>
          </p:nvPr>
        </p:nvGraphicFramePr>
        <p:xfrm>
          <a:off x="838200" y="1510993"/>
          <a:ext cx="10515600" cy="4974336"/>
        </p:xfrm>
        <a:graphic>
          <a:graphicData uri="http://schemas.openxmlformats.org/drawingml/2006/table">
            <a:tbl>
              <a:tblPr firstRow="1" bandRow="1">
                <a:tableStyleId>{69CF1AB2-1976-4502-BF36-3FF5EA218861}</a:tableStyleId>
              </a:tblPr>
              <a:tblGrid>
                <a:gridCol w="7027606">
                  <a:extLst>
                    <a:ext uri="{9D8B030D-6E8A-4147-A177-3AD203B41FA5}">
                      <a16:colId xmlns:a16="http://schemas.microsoft.com/office/drawing/2014/main" val="1232427323"/>
                    </a:ext>
                  </a:extLst>
                </a:gridCol>
                <a:gridCol w="3487994">
                  <a:extLst>
                    <a:ext uri="{9D8B030D-6E8A-4147-A177-3AD203B41FA5}">
                      <a16:colId xmlns:a16="http://schemas.microsoft.com/office/drawing/2014/main" val="2557277598"/>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2200" dirty="0">
                          <a:latin typeface="標楷體" panose="03000509000000000000" pitchFamily="65" charset="-120"/>
                          <a:ea typeface="標楷體" panose="03000509000000000000" pitchFamily="65" charset="-120"/>
                        </a:rPr>
                        <a:t>教支類</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2200" dirty="0">
                          <a:latin typeface="標楷體" panose="03000509000000000000" pitchFamily="65" charset="-120"/>
                          <a:ea typeface="標楷體" panose="03000509000000000000" pitchFamily="65" charset="-120"/>
                        </a:rPr>
                        <a:t>教師類</a:t>
                      </a:r>
                    </a:p>
                  </a:txBody>
                  <a:tcPr/>
                </a:tc>
                <a:extLst>
                  <a:ext uri="{0D108BD9-81ED-4DB2-BD59-A6C34878D82A}">
                    <a16:rowId xmlns:a16="http://schemas.microsoft.com/office/drawing/2014/main" val="1241322814"/>
                  </a:ext>
                </a:extLst>
              </a:tr>
              <a:tr h="370840">
                <a:tc>
                  <a:txBody>
                    <a:bodyPr/>
                    <a:lstStyle/>
                    <a:p>
                      <a:pPr marL="0" indent="0">
                        <a:buNone/>
                      </a:pPr>
                      <a:r>
                        <a:rPr lang="zh-TW" altLang="en-US" sz="2400" b="1" dirty="0">
                          <a:solidFill>
                            <a:srgbClr val="FF0000"/>
                          </a:solidFill>
                          <a:latin typeface="標楷體" panose="03000509000000000000" pitchFamily="65" charset="-120"/>
                          <a:ea typeface="標楷體" panose="03000509000000000000" pitchFamily="65" charset="-120"/>
                        </a:rPr>
                        <a:t>需同時具備：</a:t>
                      </a:r>
                      <a:endParaRPr lang="en-US" altLang="zh-TW" sz="2400" b="1" dirty="0">
                        <a:solidFill>
                          <a:srgbClr val="FF0000"/>
                        </a:solidFill>
                        <a:latin typeface="標楷體" panose="03000509000000000000" pitchFamily="65" charset="-120"/>
                        <a:ea typeface="標楷體" panose="03000509000000000000" pitchFamily="65" charset="-120"/>
                      </a:endParaRPr>
                    </a:p>
                    <a:p>
                      <a:pPr marL="0" indent="0">
                        <a:buNone/>
                      </a:pPr>
                      <a:r>
                        <a:rPr lang="en-US" altLang="zh-TW" sz="2200" dirty="0">
                          <a:latin typeface="標楷體" panose="03000509000000000000" pitchFamily="65" charset="-120"/>
                          <a:ea typeface="標楷體" panose="03000509000000000000" pitchFamily="65" charset="-120"/>
                        </a:rPr>
                        <a:t>1.</a:t>
                      </a:r>
                      <a:r>
                        <a:rPr lang="zh-TW" altLang="en-US" sz="2200" dirty="0">
                          <a:highlight>
                            <a:srgbClr val="FFFF00"/>
                          </a:highlight>
                          <a:latin typeface="標楷體" panose="03000509000000000000" pitchFamily="65" charset="-120"/>
                          <a:ea typeface="標楷體" panose="03000509000000000000" pitchFamily="65" charset="-120"/>
                        </a:rPr>
                        <a:t>語言證照</a:t>
                      </a:r>
                      <a:endParaRPr lang="en-US" altLang="zh-TW" sz="2200" dirty="0">
                        <a:highlight>
                          <a:srgbClr val="FFFF00"/>
                        </a:highlight>
                        <a:latin typeface="標楷體" panose="03000509000000000000" pitchFamily="65" charset="-120"/>
                        <a:ea typeface="標楷體" panose="03000509000000000000" pitchFamily="65" charset="-120"/>
                      </a:endParaRPr>
                    </a:p>
                    <a:p>
                      <a:r>
                        <a:rPr lang="en-US" altLang="zh-TW" sz="2200" dirty="0">
                          <a:latin typeface="標楷體" panose="03000509000000000000" pitchFamily="65" charset="-120"/>
                          <a:ea typeface="標楷體" panose="03000509000000000000" pitchFamily="65" charset="-120"/>
                        </a:rPr>
                        <a:t>2013/12/31</a:t>
                      </a:r>
                      <a:r>
                        <a:rPr lang="zh-TW" altLang="en-US" sz="2200" dirty="0">
                          <a:latin typeface="標楷體" panose="03000509000000000000" pitchFamily="65" charset="-120"/>
                          <a:ea typeface="標楷體" panose="03000509000000000000" pitchFamily="65" charset="-120"/>
                        </a:rPr>
                        <a:t>前：初級以上</a:t>
                      </a:r>
                      <a:endParaRPr lang="en-US" altLang="zh-TW" sz="2200" dirty="0">
                        <a:latin typeface="標楷體" panose="03000509000000000000" pitchFamily="65" charset="-120"/>
                        <a:ea typeface="標楷體" panose="03000509000000000000" pitchFamily="65" charset="-120"/>
                      </a:endParaRPr>
                    </a:p>
                    <a:p>
                      <a:r>
                        <a:rPr lang="en-US" altLang="zh-TW" sz="2200" dirty="0">
                          <a:latin typeface="標楷體" panose="03000509000000000000" pitchFamily="65" charset="-120"/>
                          <a:ea typeface="標楷體" panose="03000509000000000000" pitchFamily="65" charset="-120"/>
                        </a:rPr>
                        <a:t>2014/01/01</a:t>
                      </a:r>
                      <a:r>
                        <a:rPr lang="zh-TW" altLang="en-US" sz="2200" dirty="0">
                          <a:latin typeface="標楷體" panose="03000509000000000000" pitchFamily="65" charset="-120"/>
                          <a:ea typeface="標楷體" panose="03000509000000000000" pitchFamily="65" charset="-120"/>
                        </a:rPr>
                        <a:t>後：</a:t>
                      </a:r>
                      <a:r>
                        <a:rPr lang="zh-TW" altLang="en-US" sz="2200" dirty="0">
                          <a:solidFill>
                            <a:srgbClr val="FF0000"/>
                          </a:solidFill>
                          <a:latin typeface="標楷體" panose="03000509000000000000" pitchFamily="65" charset="-120"/>
                          <a:ea typeface="標楷體" panose="03000509000000000000" pitchFamily="65" charset="-120"/>
                        </a:rPr>
                        <a:t>高級</a:t>
                      </a:r>
                      <a:r>
                        <a:rPr lang="zh-TW" altLang="en-US" sz="2200" dirty="0">
                          <a:latin typeface="標楷體" panose="03000509000000000000" pitchFamily="65" charset="-120"/>
                          <a:ea typeface="標楷體" panose="03000509000000000000" pitchFamily="65" charset="-120"/>
                        </a:rPr>
                        <a:t>以上</a:t>
                      </a:r>
                      <a:endParaRPr lang="en-US" altLang="zh-TW" sz="2200" dirty="0">
                        <a:latin typeface="標楷體" panose="03000509000000000000" pitchFamily="65" charset="-120"/>
                        <a:ea typeface="標楷體" panose="03000509000000000000" pitchFamily="65" charset="-120"/>
                      </a:endParaRPr>
                    </a:p>
                    <a:p>
                      <a:pPr marL="0" indent="0">
                        <a:buNone/>
                      </a:pPr>
                      <a:r>
                        <a:rPr lang="en-US" altLang="zh-TW" sz="2200" dirty="0">
                          <a:latin typeface="標楷體" panose="03000509000000000000" pitchFamily="65" charset="-120"/>
                          <a:ea typeface="標楷體" panose="03000509000000000000" pitchFamily="65" charset="-120"/>
                        </a:rPr>
                        <a:t>2.</a:t>
                      </a:r>
                      <a:r>
                        <a:rPr lang="zh-TW" altLang="en-US" sz="2200" dirty="0">
                          <a:highlight>
                            <a:srgbClr val="FFFF00"/>
                          </a:highlight>
                          <a:latin typeface="標楷體" panose="03000509000000000000" pitchFamily="65" charset="-120"/>
                          <a:ea typeface="標楷體" panose="03000509000000000000" pitchFamily="65" charset="-120"/>
                        </a:rPr>
                        <a:t>合格證書（三擇一）</a:t>
                      </a:r>
                      <a:r>
                        <a:rPr lang="zh-TW" altLang="en-US" sz="2200" dirty="0">
                          <a:latin typeface="標楷體" panose="03000509000000000000" pitchFamily="65" charset="-120"/>
                          <a:ea typeface="標楷體" panose="03000509000000000000" pitchFamily="65" charset="-120"/>
                        </a:rPr>
                        <a:t>：</a:t>
                      </a:r>
                      <a:endParaRPr lang="en-US" altLang="zh-TW" sz="2200" dirty="0">
                        <a:latin typeface="標楷體" panose="03000509000000000000" pitchFamily="65" charset="-120"/>
                        <a:ea typeface="標楷體" panose="03000509000000000000" pitchFamily="65" charset="-120"/>
                      </a:endParaRPr>
                    </a:p>
                    <a:p>
                      <a:pPr algn="l">
                        <a:lnSpc>
                          <a:spcPct val="120000"/>
                        </a:lnSpc>
                      </a:pPr>
                      <a:r>
                        <a:rPr lang="en-US" altLang="zh-TW" sz="2200" b="0" i="0" dirty="0">
                          <a:solidFill>
                            <a:srgbClr val="000000"/>
                          </a:solidFill>
                          <a:effectLst/>
                          <a:latin typeface="標楷體" panose="03000509000000000000" pitchFamily="65" charset="-120"/>
                          <a:ea typeface="標楷體" panose="03000509000000000000" pitchFamily="65" charset="-120"/>
                        </a:rPr>
                        <a:t>(1)</a:t>
                      </a:r>
                      <a:r>
                        <a:rPr lang="zh-TW" altLang="en-US" sz="2200" b="0" i="0" dirty="0">
                          <a:solidFill>
                            <a:srgbClr val="000000"/>
                          </a:solidFill>
                          <a:effectLst/>
                          <a:latin typeface="標楷體" panose="03000509000000000000" pitchFamily="65" charset="-120"/>
                          <a:ea typeface="標楷體" panose="03000509000000000000" pitchFamily="65" charset="-120"/>
                        </a:rPr>
                        <a:t>原住民族委員會核發之原住民族語言能力認證合格人員研習結業證書。</a:t>
                      </a:r>
                    </a:p>
                    <a:p>
                      <a:pPr algn="l">
                        <a:lnSpc>
                          <a:spcPct val="120000"/>
                        </a:lnSpc>
                      </a:pPr>
                      <a:r>
                        <a:rPr lang="en-US" altLang="zh-TW" sz="2200" b="0" i="0" dirty="0">
                          <a:solidFill>
                            <a:srgbClr val="000000"/>
                          </a:solidFill>
                          <a:effectLst/>
                          <a:latin typeface="標楷體" panose="03000509000000000000" pitchFamily="65" charset="-120"/>
                          <a:ea typeface="標楷體" panose="03000509000000000000" pitchFamily="65" charset="-120"/>
                        </a:rPr>
                        <a:t>(2)</a:t>
                      </a:r>
                      <a:r>
                        <a:rPr lang="zh-TW" altLang="en-US" sz="2200" b="0" i="0" dirty="0">
                          <a:solidFill>
                            <a:srgbClr val="000000"/>
                          </a:solidFill>
                          <a:effectLst/>
                          <a:latin typeface="標楷體" panose="03000509000000000000" pitchFamily="65" charset="-120"/>
                          <a:ea typeface="標楷體" panose="03000509000000000000" pitchFamily="65" charset="-120"/>
                        </a:rPr>
                        <a:t>經中央主管機關或其所屬機關，或直轄市、縣（市）主管機關所舉辦之教學支援人員認證，取得合格證書。</a:t>
                      </a:r>
                    </a:p>
                    <a:p>
                      <a:pPr algn="l">
                        <a:lnSpc>
                          <a:spcPct val="120000"/>
                        </a:lnSpc>
                      </a:pPr>
                      <a:r>
                        <a:rPr lang="en-US" altLang="zh-TW" sz="2200" b="0" i="0" dirty="0">
                          <a:solidFill>
                            <a:srgbClr val="000000"/>
                          </a:solidFill>
                          <a:effectLst/>
                          <a:latin typeface="標楷體" panose="03000509000000000000" pitchFamily="65" charset="-120"/>
                          <a:ea typeface="標楷體" panose="03000509000000000000" pitchFamily="65" charset="-120"/>
                        </a:rPr>
                        <a:t>(3)</a:t>
                      </a:r>
                      <a:r>
                        <a:rPr lang="zh-TW" altLang="en-US" sz="2200" b="0" i="0" dirty="0">
                          <a:solidFill>
                            <a:srgbClr val="000000"/>
                          </a:solidFill>
                          <a:effectLst/>
                          <a:latin typeface="標楷體" panose="03000509000000000000" pitchFamily="65" charset="-120"/>
                          <a:ea typeface="標楷體" panose="03000509000000000000" pitchFamily="65" charset="-120"/>
                        </a:rPr>
                        <a:t>大學校院依原住民族語言師資培育計畫辦理核發之修畢學分證明書。</a:t>
                      </a:r>
                      <a:endParaRPr lang="en-US" altLang="zh-TW" sz="2200" b="0" i="0" dirty="0">
                        <a:solidFill>
                          <a:srgbClr val="000000"/>
                        </a:solidFill>
                        <a:effectLst/>
                        <a:latin typeface="標楷體" panose="03000509000000000000" pitchFamily="65" charset="-120"/>
                        <a:ea typeface="標楷體" panose="03000509000000000000" pitchFamily="65" charset="-120"/>
                      </a:endParaRPr>
                    </a:p>
                    <a:p>
                      <a:pPr algn="l">
                        <a:buFont typeface="Wingdings" panose="05000000000000000000" pitchFamily="2" charset="2"/>
                        <a:buChar char="n"/>
                      </a:pPr>
                      <a:r>
                        <a:rPr lang="zh-TW" altLang="en-US" sz="2200" b="0" i="0" dirty="0">
                          <a:solidFill>
                            <a:srgbClr val="000000"/>
                          </a:solidFill>
                          <a:effectLst/>
                          <a:latin typeface="標楷體" panose="03000509000000000000" pitchFamily="65" charset="-120"/>
                          <a:ea typeface="標楷體" panose="03000509000000000000" pitchFamily="65" charset="-120"/>
                        </a:rPr>
                        <a:t>特例：耆老</a:t>
                      </a:r>
                    </a:p>
                  </a:txBody>
                  <a:tcPr/>
                </a:tc>
                <a:tc>
                  <a:txBody>
                    <a:bodyPr/>
                    <a:lstStyle/>
                    <a:p>
                      <a:pPr marL="0" indent="0">
                        <a:buNone/>
                      </a:pPr>
                      <a:r>
                        <a:rPr lang="zh-TW" altLang="en-US" sz="2400" b="1" dirty="0">
                          <a:solidFill>
                            <a:srgbClr val="FF0000"/>
                          </a:solidFill>
                          <a:latin typeface="標楷體" panose="03000509000000000000" pitchFamily="65" charset="-120"/>
                          <a:ea typeface="標楷體" panose="03000509000000000000" pitchFamily="65" charset="-120"/>
                        </a:rPr>
                        <a:t>需同時具備：</a:t>
                      </a:r>
                      <a:endParaRPr lang="en-US" altLang="zh-TW" sz="2400" b="1" dirty="0">
                        <a:solidFill>
                          <a:srgbClr val="FF0000"/>
                        </a:solidFill>
                        <a:latin typeface="標楷體" panose="03000509000000000000" pitchFamily="65" charset="-120"/>
                        <a:ea typeface="標楷體" panose="03000509000000000000" pitchFamily="65" charset="-120"/>
                      </a:endParaRPr>
                    </a:p>
                    <a:p>
                      <a:pPr marL="0" indent="0">
                        <a:buNone/>
                      </a:pPr>
                      <a:r>
                        <a:rPr lang="en-US" altLang="zh-TW" sz="2200" dirty="0">
                          <a:latin typeface="標楷體" panose="03000509000000000000" pitchFamily="65" charset="-120"/>
                          <a:ea typeface="標楷體" panose="03000509000000000000" pitchFamily="65" charset="-120"/>
                        </a:rPr>
                        <a:t>1</a:t>
                      </a:r>
                      <a:r>
                        <a:rPr lang="en-US" altLang="zh-TW" sz="2200" dirty="0">
                          <a:highlight>
                            <a:srgbClr val="FFFF00"/>
                          </a:highlight>
                          <a:latin typeface="標楷體" panose="03000509000000000000" pitchFamily="65" charset="-120"/>
                          <a:ea typeface="標楷體" panose="03000509000000000000" pitchFamily="65" charset="-120"/>
                        </a:rPr>
                        <a:t>.</a:t>
                      </a:r>
                      <a:r>
                        <a:rPr lang="zh-TW" altLang="en-US" sz="2200" dirty="0">
                          <a:highlight>
                            <a:srgbClr val="FFFF00"/>
                          </a:highlight>
                          <a:latin typeface="標楷體" panose="03000509000000000000" pitchFamily="65" charset="-120"/>
                          <a:ea typeface="標楷體" panose="03000509000000000000" pitchFamily="65" charset="-120"/>
                        </a:rPr>
                        <a:t>語言證照</a:t>
                      </a:r>
                      <a:endParaRPr lang="en-US" altLang="zh-TW" sz="2200" dirty="0">
                        <a:latin typeface="標楷體" panose="03000509000000000000" pitchFamily="65" charset="-120"/>
                        <a:ea typeface="標楷體" panose="03000509000000000000" pitchFamily="65" charset="-120"/>
                      </a:endParaRPr>
                    </a:p>
                    <a:p>
                      <a:r>
                        <a:rPr lang="en-US" altLang="zh-TW" sz="2200" dirty="0">
                          <a:latin typeface="標楷體" panose="03000509000000000000" pitchFamily="65" charset="-120"/>
                          <a:ea typeface="標楷體" panose="03000509000000000000" pitchFamily="65" charset="-120"/>
                        </a:rPr>
                        <a:t>2013/12/31</a:t>
                      </a:r>
                      <a:r>
                        <a:rPr lang="zh-TW" altLang="en-US" sz="2200" dirty="0">
                          <a:latin typeface="標楷體" panose="03000509000000000000" pitchFamily="65" charset="-120"/>
                          <a:ea typeface="標楷體" panose="03000509000000000000" pitchFamily="65" charset="-120"/>
                        </a:rPr>
                        <a:t>前：初級以上</a:t>
                      </a:r>
                      <a:endParaRPr lang="en-US" altLang="zh-TW" sz="2200" dirty="0">
                        <a:latin typeface="標楷體" panose="03000509000000000000" pitchFamily="65" charset="-120"/>
                        <a:ea typeface="標楷體" panose="03000509000000000000" pitchFamily="65" charset="-120"/>
                      </a:endParaRPr>
                    </a:p>
                    <a:p>
                      <a:r>
                        <a:rPr lang="en-US" altLang="zh-TW" sz="2200" dirty="0">
                          <a:latin typeface="標楷體" panose="03000509000000000000" pitchFamily="65" charset="-120"/>
                          <a:ea typeface="標楷體" panose="03000509000000000000" pitchFamily="65" charset="-120"/>
                        </a:rPr>
                        <a:t>2014/01/01</a:t>
                      </a:r>
                      <a:r>
                        <a:rPr lang="zh-TW" altLang="en-US" sz="2200" dirty="0">
                          <a:latin typeface="標楷體" panose="03000509000000000000" pitchFamily="65" charset="-120"/>
                          <a:ea typeface="標楷體" panose="03000509000000000000" pitchFamily="65" charset="-120"/>
                        </a:rPr>
                        <a:t>後：高級以上</a:t>
                      </a:r>
                      <a:endParaRPr lang="en-US" altLang="zh-TW" sz="2200" dirty="0">
                        <a:latin typeface="標楷體" panose="03000509000000000000" pitchFamily="65" charset="-120"/>
                        <a:ea typeface="標楷體" panose="03000509000000000000" pitchFamily="65" charset="-120"/>
                      </a:endParaRPr>
                    </a:p>
                    <a:p>
                      <a:pPr marL="1438275" indent="-1438275">
                        <a:lnSpc>
                          <a:spcPct val="120000"/>
                        </a:lnSpc>
                        <a:buNone/>
                      </a:pPr>
                      <a:r>
                        <a:rPr lang="en-US" altLang="zh-TW" sz="2200" dirty="0">
                          <a:latin typeface="標楷體" panose="03000509000000000000" pitchFamily="65" charset="-120"/>
                          <a:ea typeface="標楷體" panose="03000509000000000000" pitchFamily="65" charset="-120"/>
                        </a:rPr>
                        <a:t>2.</a:t>
                      </a:r>
                      <a:r>
                        <a:rPr lang="zh-TW" altLang="en-US" sz="2200" dirty="0">
                          <a:highlight>
                            <a:srgbClr val="FFFF00"/>
                          </a:highlight>
                          <a:latin typeface="標楷體" panose="03000509000000000000" pitchFamily="65" charset="-120"/>
                          <a:ea typeface="標楷體" panose="03000509000000000000" pitchFamily="65" charset="-120"/>
                        </a:rPr>
                        <a:t>教師證</a:t>
                      </a:r>
                      <a:r>
                        <a:rPr lang="zh-TW" altLang="en-US" sz="2200" dirty="0">
                          <a:latin typeface="標楷體" panose="03000509000000000000" pitchFamily="65" charset="-120"/>
                          <a:ea typeface="標楷體" panose="03000509000000000000" pitchFamily="65" charset="-120"/>
                        </a:rPr>
                        <a:t>：需具有任教學等教師證</a:t>
                      </a:r>
                    </a:p>
                    <a:p>
                      <a:endParaRPr lang="zh-TW" altLang="en-US" sz="2200" dirty="0">
                        <a:latin typeface="標楷體" panose="03000509000000000000" pitchFamily="65" charset="-120"/>
                        <a:ea typeface="標楷體" panose="03000509000000000000" pitchFamily="65" charset="-120"/>
                      </a:endParaRPr>
                    </a:p>
                  </a:txBody>
                  <a:tcPr/>
                </a:tc>
                <a:extLst>
                  <a:ext uri="{0D108BD9-81ED-4DB2-BD59-A6C34878D82A}">
                    <a16:rowId xmlns:a16="http://schemas.microsoft.com/office/drawing/2014/main" val="823839079"/>
                  </a:ext>
                </a:extLst>
              </a:tr>
            </a:tbl>
          </a:graphicData>
        </a:graphic>
      </p:graphicFrame>
      <p:grpSp>
        <p:nvGrpSpPr>
          <p:cNvPr id="12" name="组合 37">
            <a:extLst>
              <a:ext uri="{FF2B5EF4-FFF2-40B4-BE49-F238E27FC236}">
                <a16:creationId xmlns:a16="http://schemas.microsoft.com/office/drawing/2014/main" id="{A771A30B-C366-407F-852A-EEC3667ADF65}"/>
              </a:ext>
            </a:extLst>
          </p:cNvPr>
          <p:cNvGrpSpPr/>
          <p:nvPr/>
        </p:nvGrpSpPr>
        <p:grpSpPr>
          <a:xfrm>
            <a:off x="8960217" y="4212037"/>
            <a:ext cx="4787166" cy="4935456"/>
            <a:chOff x="8624579" y="3718280"/>
            <a:chExt cx="5419948" cy="5587840"/>
          </a:xfrm>
        </p:grpSpPr>
        <p:sp>
          <p:nvSpPr>
            <p:cNvPr id="13" name="椭圆 30">
              <a:extLst>
                <a:ext uri="{FF2B5EF4-FFF2-40B4-BE49-F238E27FC236}">
                  <a16:creationId xmlns:a16="http://schemas.microsoft.com/office/drawing/2014/main" id="{E656D61B-FF83-4727-BF1F-DDD42514E909}"/>
                </a:ext>
              </a:extLst>
            </p:cNvPr>
            <p:cNvSpPr/>
            <p:nvPr/>
          </p:nvSpPr>
          <p:spPr>
            <a:xfrm>
              <a:off x="10399627" y="3718280"/>
              <a:ext cx="3644900" cy="3644900"/>
            </a:xfrm>
            <a:prstGeom prst="ellipse">
              <a:avLst/>
            </a:prstGeom>
            <a:solidFill>
              <a:srgbClr val="BDB0C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任意多边形 32">
              <a:extLst>
                <a:ext uri="{FF2B5EF4-FFF2-40B4-BE49-F238E27FC236}">
                  <a16:creationId xmlns:a16="http://schemas.microsoft.com/office/drawing/2014/main" id="{E5447754-4E68-4121-AFCE-7BF860E79CAB}"/>
                </a:ext>
              </a:extLst>
            </p:cNvPr>
            <p:cNvSpPr/>
            <p:nvPr/>
          </p:nvSpPr>
          <p:spPr>
            <a:xfrm rot="2182719">
              <a:off x="8624579" y="5813272"/>
              <a:ext cx="3489938" cy="3492848"/>
            </a:xfrm>
            <a:custGeom>
              <a:avLst/>
              <a:gdLst>
                <a:gd name="connsiteX0" fmla="*/ 1397239 w 4086261"/>
                <a:gd name="connsiteY0" fmla="*/ 3983323 h 4089669"/>
                <a:gd name="connsiteX1" fmla="*/ 2692486 w 4086261"/>
                <a:gd name="connsiteY1" fmla="*/ 3983323 h 4089669"/>
                <a:gd name="connsiteX2" fmla="*/ 2519794 w 4086261"/>
                <a:gd name="connsiteY2" fmla="*/ 4033742 h 4089669"/>
                <a:gd name="connsiteX3" fmla="*/ 1544250 w 4086261"/>
                <a:gd name="connsiteY3" fmla="*/ 4027800 h 4089669"/>
                <a:gd name="connsiteX4" fmla="*/ 804026 w 4086261"/>
                <a:gd name="connsiteY4" fmla="*/ 3670142 h 4089669"/>
                <a:gd name="connsiteX5" fmla="*/ 3281458 w 4086261"/>
                <a:gd name="connsiteY5" fmla="*/ 3670141 h 4089669"/>
                <a:gd name="connsiteX6" fmla="*/ 3255881 w 4086261"/>
                <a:gd name="connsiteY6" fmla="*/ 3691053 h 4089669"/>
                <a:gd name="connsiteX7" fmla="*/ 3081303 w 4086261"/>
                <a:gd name="connsiteY7" fmla="*/ 3806551 h 4089669"/>
                <a:gd name="connsiteX8" fmla="*/ 3002472 w 4086261"/>
                <a:gd name="connsiteY8" fmla="*/ 3847940 h 4089669"/>
                <a:gd name="connsiteX9" fmla="*/ 1083093 w 4086261"/>
                <a:gd name="connsiteY9" fmla="*/ 3847940 h 4089669"/>
                <a:gd name="connsiteX10" fmla="*/ 998337 w 4086261"/>
                <a:gd name="connsiteY10" fmla="*/ 3803064 h 4089669"/>
                <a:gd name="connsiteX11" fmla="*/ 831558 w 4086261"/>
                <a:gd name="connsiteY11" fmla="*/ 3692597 h 4089669"/>
                <a:gd name="connsiteX12" fmla="*/ 478160 w 4086261"/>
                <a:gd name="connsiteY12" fmla="*/ 3356959 h 4089669"/>
                <a:gd name="connsiteX13" fmla="*/ 3608881 w 4086261"/>
                <a:gd name="connsiteY13" fmla="*/ 3356958 h 4089669"/>
                <a:gd name="connsiteX14" fmla="*/ 3563012 w 4086261"/>
                <a:gd name="connsiteY14" fmla="*/ 3413196 h 4089669"/>
                <a:gd name="connsiteX15" fmla="*/ 3441689 w 4086261"/>
                <a:gd name="connsiteY15" fmla="*/ 3534757 h 4089669"/>
                <a:gd name="connsiteX16" fmla="*/ 644751 w 4086261"/>
                <a:gd name="connsiteY16" fmla="*/ 3534758 h 4089669"/>
                <a:gd name="connsiteX17" fmla="*/ 529408 w 4086261"/>
                <a:gd name="connsiteY17" fmla="*/ 3419640 h 4089669"/>
                <a:gd name="connsiteX18" fmla="*/ 260816 w 4086261"/>
                <a:gd name="connsiteY18" fmla="*/ 3043774 h 4089669"/>
                <a:gd name="connsiteX19" fmla="*/ 3825638 w 4086261"/>
                <a:gd name="connsiteY19" fmla="*/ 3043773 h 4089669"/>
                <a:gd name="connsiteX20" fmla="*/ 3801359 w 4086261"/>
                <a:gd name="connsiteY20" fmla="*/ 3089628 h 4089669"/>
                <a:gd name="connsiteX21" fmla="*/ 3713965 w 4086261"/>
                <a:gd name="connsiteY21" fmla="*/ 3221573 h 4089669"/>
                <a:gd name="connsiteX22" fmla="*/ 373087 w 4086261"/>
                <a:gd name="connsiteY22" fmla="*/ 3221573 h 4089669"/>
                <a:gd name="connsiteX23" fmla="*/ 281415 w 4086261"/>
                <a:gd name="connsiteY23" fmla="*/ 3083007 h 4089669"/>
                <a:gd name="connsiteX24" fmla="*/ 119720 w 4086261"/>
                <a:gd name="connsiteY24" fmla="*/ 2736921 h 4089669"/>
                <a:gd name="connsiteX25" fmla="*/ 3967092 w 4086261"/>
                <a:gd name="connsiteY25" fmla="*/ 2736920 h 4089669"/>
                <a:gd name="connsiteX26" fmla="*/ 3894194 w 4086261"/>
                <a:gd name="connsiteY26" fmla="*/ 2914295 h 4089669"/>
                <a:gd name="connsiteX27" fmla="*/ 3893969 w 4086261"/>
                <a:gd name="connsiteY27" fmla="*/ 2914719 h 4089669"/>
                <a:gd name="connsiteX28" fmla="*/ 193057 w 4086261"/>
                <a:gd name="connsiteY28" fmla="*/ 2914720 h 4089669"/>
                <a:gd name="connsiteX29" fmla="*/ 185946 w 4086261"/>
                <a:gd name="connsiteY29" fmla="*/ 2901176 h 4089669"/>
                <a:gd name="connsiteX30" fmla="*/ 37017 w 4086261"/>
                <a:gd name="connsiteY30" fmla="*/ 2430067 h 4089669"/>
                <a:gd name="connsiteX31" fmla="*/ 4048918 w 4086261"/>
                <a:gd name="connsiteY31" fmla="*/ 2430066 h 4089669"/>
                <a:gd name="connsiteX32" fmla="*/ 4026095 w 4086261"/>
                <a:gd name="connsiteY32" fmla="*/ 2543715 h 4089669"/>
                <a:gd name="connsiteX33" fmla="*/ 4006687 w 4086261"/>
                <a:gd name="connsiteY33" fmla="*/ 2607865 h 4089669"/>
                <a:gd name="connsiteX34" fmla="*/ 79439 w 4086261"/>
                <a:gd name="connsiteY34" fmla="*/ 2607866 h 4089669"/>
                <a:gd name="connsiteX35" fmla="*/ 54223 w 4086261"/>
                <a:gd name="connsiteY35" fmla="*/ 2521499 h 4089669"/>
                <a:gd name="connsiteX36" fmla="*/ 121 w 4086261"/>
                <a:gd name="connsiteY36" fmla="*/ 2113142 h 4089669"/>
                <a:gd name="connsiteX37" fmla="*/ 4085162 w 4086261"/>
                <a:gd name="connsiteY37" fmla="*/ 2113142 h 4089669"/>
                <a:gd name="connsiteX38" fmla="*/ 4084854 w 4086261"/>
                <a:gd name="connsiteY38" fmla="*/ 2156166 h 4089669"/>
                <a:gd name="connsiteX39" fmla="*/ 4070955 w 4086261"/>
                <a:gd name="connsiteY39" fmla="*/ 2290941 h 4089669"/>
                <a:gd name="connsiteX40" fmla="*/ 14357 w 4086261"/>
                <a:gd name="connsiteY40" fmla="*/ 2290941 h 4089669"/>
                <a:gd name="connsiteX41" fmla="*/ 0 w 4086261"/>
                <a:gd name="connsiteY41" fmla="*/ 2130050 h 4089669"/>
                <a:gd name="connsiteX42" fmla="*/ 14854 w 4086261"/>
                <a:gd name="connsiteY42" fmla="*/ 1803107 h 4089669"/>
                <a:gd name="connsiteX43" fmla="*/ 4072294 w 4086261"/>
                <a:gd name="connsiteY43" fmla="*/ 1803107 h 4089669"/>
                <a:gd name="connsiteX44" fmla="*/ 4086261 w 4086261"/>
                <a:gd name="connsiteY44" fmla="*/ 1959620 h 4089669"/>
                <a:gd name="connsiteX45" fmla="*/ 4086108 w 4086261"/>
                <a:gd name="connsiteY45" fmla="*/ 1980906 h 4089669"/>
                <a:gd name="connsiteX46" fmla="*/ 1067 w 4086261"/>
                <a:gd name="connsiteY46" fmla="*/ 1980906 h 4089669"/>
                <a:gd name="connsiteX47" fmla="*/ 1406 w 4086261"/>
                <a:gd name="connsiteY47" fmla="*/ 1933504 h 4089669"/>
                <a:gd name="connsiteX48" fmla="*/ 77117 w 4086261"/>
                <a:gd name="connsiteY48" fmla="*/ 1489925 h 4089669"/>
                <a:gd name="connsiteX49" fmla="*/ 4009193 w 4086261"/>
                <a:gd name="connsiteY49" fmla="*/ 1489925 h 4089669"/>
                <a:gd name="connsiteX50" fmla="*/ 4032038 w 4086261"/>
                <a:gd name="connsiteY50" fmla="*/ 1568171 h 4089669"/>
                <a:gd name="connsiteX51" fmla="*/ 4050772 w 4086261"/>
                <a:gd name="connsiteY51" fmla="*/ 1667724 h 4089669"/>
                <a:gd name="connsiteX52" fmla="*/ 35712 w 4086261"/>
                <a:gd name="connsiteY52" fmla="*/ 1667724 h 4089669"/>
                <a:gd name="connsiteX53" fmla="*/ 60165 w 4086261"/>
                <a:gd name="connsiteY53" fmla="*/ 1545955 h 4089669"/>
                <a:gd name="connsiteX54" fmla="*/ 191505 w 4086261"/>
                <a:gd name="connsiteY54" fmla="*/ 1176742 h 4089669"/>
                <a:gd name="connsiteX55" fmla="*/ 3894145 w 4086261"/>
                <a:gd name="connsiteY55" fmla="*/ 1176742 h 4089669"/>
                <a:gd name="connsiteX56" fmla="*/ 3900315 w 4086261"/>
                <a:gd name="connsiteY56" fmla="*/ 1188494 h 4089669"/>
                <a:gd name="connsiteX57" fmla="*/ 3967264 w 4086261"/>
                <a:gd name="connsiteY57" fmla="*/ 1354541 h 4089669"/>
                <a:gd name="connsiteX58" fmla="*/ 118432 w 4086261"/>
                <a:gd name="connsiteY58" fmla="*/ 1354541 h 4089669"/>
                <a:gd name="connsiteX59" fmla="*/ 375302 w 4086261"/>
                <a:gd name="connsiteY59" fmla="*/ 863557 h 4089669"/>
                <a:gd name="connsiteX60" fmla="*/ 3710170 w 4086261"/>
                <a:gd name="connsiteY60" fmla="*/ 863557 h 4089669"/>
                <a:gd name="connsiteX61" fmla="*/ 3804846 w 4086261"/>
                <a:gd name="connsiteY61" fmla="*/ 1006662 h 4089669"/>
                <a:gd name="connsiteX62" fmla="*/ 3823062 w 4086261"/>
                <a:gd name="connsiteY62" fmla="*/ 1041356 h 4089669"/>
                <a:gd name="connsiteX63" fmla="*/ 263027 w 4086261"/>
                <a:gd name="connsiteY63" fmla="*/ 1041356 h 4089669"/>
                <a:gd name="connsiteX64" fmla="*/ 284901 w 4086261"/>
                <a:gd name="connsiteY64" fmla="*/ 1000042 h 4089669"/>
                <a:gd name="connsiteX65" fmla="*/ 1378779 w 4086261"/>
                <a:gd name="connsiteY65" fmla="*/ 110725 h 4089669"/>
                <a:gd name="connsiteX66" fmla="*/ 1566467 w 4086261"/>
                <a:gd name="connsiteY66" fmla="*/ 55927 h 4089669"/>
                <a:gd name="connsiteX67" fmla="*/ 2542011 w 4086261"/>
                <a:gd name="connsiteY67" fmla="*/ 61870 h 4089669"/>
                <a:gd name="connsiteX68" fmla="*/ 2703493 w 4086261"/>
                <a:gd name="connsiteY68" fmla="*/ 110725 h 4089669"/>
                <a:gd name="connsiteX69" fmla="*/ 642784 w 4086261"/>
                <a:gd name="connsiteY69" fmla="*/ 556704 h 4089669"/>
                <a:gd name="connsiteX70" fmla="*/ 3443305 w 4086261"/>
                <a:gd name="connsiteY70" fmla="*/ 556704 h 4089669"/>
                <a:gd name="connsiteX71" fmla="*/ 3556853 w 4086261"/>
                <a:gd name="connsiteY71" fmla="*/ 670030 h 4089669"/>
                <a:gd name="connsiteX72" fmla="*/ 3609565 w 4086261"/>
                <a:gd name="connsiteY72" fmla="*/ 734502 h 4089669"/>
                <a:gd name="connsiteX73" fmla="*/ 475918 w 4086261"/>
                <a:gd name="connsiteY73" fmla="*/ 734503 h 4089669"/>
                <a:gd name="connsiteX74" fmla="*/ 523248 w 4086261"/>
                <a:gd name="connsiteY74" fmla="*/ 676473 h 4089669"/>
                <a:gd name="connsiteX75" fmla="*/ 830380 w 4086261"/>
                <a:gd name="connsiteY75" fmla="*/ 398616 h 4089669"/>
                <a:gd name="connsiteX76" fmla="*/ 1004958 w 4086261"/>
                <a:gd name="connsiteY76" fmla="*/ 283119 h 4089669"/>
                <a:gd name="connsiteX77" fmla="*/ 1068322 w 4086261"/>
                <a:gd name="connsiteY77" fmla="*/ 249850 h 4089669"/>
                <a:gd name="connsiteX78" fmla="*/ 3018504 w 4086261"/>
                <a:gd name="connsiteY78" fmla="*/ 249850 h 4089669"/>
                <a:gd name="connsiteX79" fmla="*/ 3087924 w 4086261"/>
                <a:gd name="connsiteY79" fmla="*/ 286606 h 4089669"/>
                <a:gd name="connsiteX80" fmla="*/ 3254703 w 4086261"/>
                <a:gd name="connsiteY80" fmla="*/ 397072 h 4089669"/>
                <a:gd name="connsiteX81" fmla="*/ 3292192 w 4086261"/>
                <a:gd name="connsiteY81" fmla="*/ 427649 h 4089669"/>
                <a:gd name="connsiteX82" fmla="*/ 794871 w 4086261"/>
                <a:gd name="connsiteY82" fmla="*/ 427649 h 40896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4086261" h="4089669">
                  <a:moveTo>
                    <a:pt x="1397239" y="3983323"/>
                  </a:moveTo>
                  <a:lnTo>
                    <a:pt x="2692486" y="3983323"/>
                  </a:lnTo>
                  <a:lnTo>
                    <a:pt x="2519794" y="4033742"/>
                  </a:lnTo>
                  <a:cubicBezTo>
                    <a:pt x="2196895" y="4110978"/>
                    <a:pt x="1861734" y="4107484"/>
                    <a:pt x="1544250" y="4027800"/>
                  </a:cubicBezTo>
                  <a:close/>
                  <a:moveTo>
                    <a:pt x="804026" y="3670142"/>
                  </a:moveTo>
                  <a:lnTo>
                    <a:pt x="3281458" y="3670141"/>
                  </a:lnTo>
                  <a:lnTo>
                    <a:pt x="3255881" y="3691053"/>
                  </a:lnTo>
                  <a:cubicBezTo>
                    <a:pt x="3199057" y="3732915"/>
                    <a:pt x="3140784" y="3771402"/>
                    <a:pt x="3081303" y="3806551"/>
                  </a:cubicBezTo>
                  <a:lnTo>
                    <a:pt x="3002472" y="3847940"/>
                  </a:lnTo>
                  <a:lnTo>
                    <a:pt x="1083093" y="3847940"/>
                  </a:lnTo>
                  <a:lnTo>
                    <a:pt x="998337" y="3803064"/>
                  </a:lnTo>
                  <a:cubicBezTo>
                    <a:pt x="941239" y="3769168"/>
                    <a:pt x="885565" y="3732334"/>
                    <a:pt x="831558" y="3692597"/>
                  </a:cubicBezTo>
                  <a:close/>
                  <a:moveTo>
                    <a:pt x="478160" y="3356959"/>
                  </a:moveTo>
                  <a:lnTo>
                    <a:pt x="3608881" y="3356958"/>
                  </a:lnTo>
                  <a:lnTo>
                    <a:pt x="3563012" y="3413196"/>
                  </a:lnTo>
                  <a:lnTo>
                    <a:pt x="3441689" y="3534757"/>
                  </a:lnTo>
                  <a:lnTo>
                    <a:pt x="644751" y="3534758"/>
                  </a:lnTo>
                  <a:lnTo>
                    <a:pt x="529408" y="3419640"/>
                  </a:lnTo>
                  <a:close/>
                  <a:moveTo>
                    <a:pt x="260816" y="3043774"/>
                  </a:moveTo>
                  <a:lnTo>
                    <a:pt x="3825638" y="3043773"/>
                  </a:lnTo>
                  <a:lnTo>
                    <a:pt x="3801359" y="3089628"/>
                  </a:lnTo>
                  <a:lnTo>
                    <a:pt x="3713965" y="3221573"/>
                  </a:lnTo>
                  <a:lnTo>
                    <a:pt x="373087" y="3221573"/>
                  </a:lnTo>
                  <a:lnTo>
                    <a:pt x="281415" y="3083007"/>
                  </a:lnTo>
                  <a:close/>
                  <a:moveTo>
                    <a:pt x="119720" y="2736921"/>
                  </a:moveTo>
                  <a:lnTo>
                    <a:pt x="3967092" y="2736920"/>
                  </a:lnTo>
                  <a:lnTo>
                    <a:pt x="3894194" y="2914295"/>
                  </a:lnTo>
                  <a:lnTo>
                    <a:pt x="3893969" y="2914719"/>
                  </a:lnTo>
                  <a:lnTo>
                    <a:pt x="193057" y="2914720"/>
                  </a:lnTo>
                  <a:lnTo>
                    <a:pt x="185946" y="2901176"/>
                  </a:lnTo>
                  <a:close/>
                  <a:moveTo>
                    <a:pt x="37017" y="2430067"/>
                  </a:moveTo>
                  <a:lnTo>
                    <a:pt x="4048918" y="2430066"/>
                  </a:lnTo>
                  <a:lnTo>
                    <a:pt x="4026095" y="2543715"/>
                  </a:lnTo>
                  <a:lnTo>
                    <a:pt x="4006687" y="2607865"/>
                  </a:lnTo>
                  <a:lnTo>
                    <a:pt x="79439" y="2607866"/>
                  </a:lnTo>
                  <a:lnTo>
                    <a:pt x="54223" y="2521499"/>
                  </a:lnTo>
                  <a:close/>
                  <a:moveTo>
                    <a:pt x="121" y="2113142"/>
                  </a:moveTo>
                  <a:lnTo>
                    <a:pt x="4085162" y="2113142"/>
                  </a:lnTo>
                  <a:lnTo>
                    <a:pt x="4084854" y="2156166"/>
                  </a:lnTo>
                  <a:lnTo>
                    <a:pt x="4070955" y="2290941"/>
                  </a:lnTo>
                  <a:lnTo>
                    <a:pt x="14357" y="2290941"/>
                  </a:lnTo>
                  <a:lnTo>
                    <a:pt x="0" y="2130050"/>
                  </a:lnTo>
                  <a:close/>
                  <a:moveTo>
                    <a:pt x="14854" y="1803107"/>
                  </a:moveTo>
                  <a:lnTo>
                    <a:pt x="4072294" y="1803107"/>
                  </a:lnTo>
                  <a:lnTo>
                    <a:pt x="4086261" y="1959620"/>
                  </a:lnTo>
                  <a:lnTo>
                    <a:pt x="4086108" y="1980906"/>
                  </a:lnTo>
                  <a:lnTo>
                    <a:pt x="1067" y="1980906"/>
                  </a:lnTo>
                  <a:lnTo>
                    <a:pt x="1406" y="1933504"/>
                  </a:lnTo>
                  <a:close/>
                  <a:moveTo>
                    <a:pt x="77117" y="1489925"/>
                  </a:moveTo>
                  <a:lnTo>
                    <a:pt x="4009193" y="1489925"/>
                  </a:lnTo>
                  <a:lnTo>
                    <a:pt x="4032038" y="1568171"/>
                  </a:lnTo>
                  <a:lnTo>
                    <a:pt x="4050772" y="1667724"/>
                  </a:lnTo>
                  <a:lnTo>
                    <a:pt x="35712" y="1667724"/>
                  </a:lnTo>
                  <a:lnTo>
                    <a:pt x="60165" y="1545955"/>
                  </a:lnTo>
                  <a:close/>
                  <a:moveTo>
                    <a:pt x="191505" y="1176742"/>
                  </a:moveTo>
                  <a:lnTo>
                    <a:pt x="3894145" y="1176742"/>
                  </a:lnTo>
                  <a:lnTo>
                    <a:pt x="3900315" y="1188494"/>
                  </a:lnTo>
                  <a:lnTo>
                    <a:pt x="3967264" y="1354541"/>
                  </a:lnTo>
                  <a:lnTo>
                    <a:pt x="118432" y="1354541"/>
                  </a:lnTo>
                  <a:close/>
                  <a:moveTo>
                    <a:pt x="375302" y="863557"/>
                  </a:moveTo>
                  <a:lnTo>
                    <a:pt x="3710170" y="863557"/>
                  </a:lnTo>
                  <a:lnTo>
                    <a:pt x="3804846" y="1006662"/>
                  </a:lnTo>
                  <a:lnTo>
                    <a:pt x="3823062" y="1041356"/>
                  </a:lnTo>
                  <a:lnTo>
                    <a:pt x="263027" y="1041356"/>
                  </a:lnTo>
                  <a:lnTo>
                    <a:pt x="284901" y="1000042"/>
                  </a:lnTo>
                  <a:close/>
                  <a:moveTo>
                    <a:pt x="1378779" y="110725"/>
                  </a:moveTo>
                  <a:lnTo>
                    <a:pt x="1566467" y="55927"/>
                  </a:lnTo>
                  <a:cubicBezTo>
                    <a:pt x="1889366" y="-21308"/>
                    <a:pt x="2224527" y="-17814"/>
                    <a:pt x="2542011" y="61870"/>
                  </a:cubicBezTo>
                  <a:lnTo>
                    <a:pt x="2703493" y="110725"/>
                  </a:lnTo>
                  <a:close/>
                  <a:moveTo>
                    <a:pt x="642784" y="556704"/>
                  </a:moveTo>
                  <a:lnTo>
                    <a:pt x="3443305" y="556704"/>
                  </a:lnTo>
                  <a:lnTo>
                    <a:pt x="3556853" y="670030"/>
                  </a:lnTo>
                  <a:lnTo>
                    <a:pt x="3609565" y="734502"/>
                  </a:lnTo>
                  <a:lnTo>
                    <a:pt x="475918" y="734503"/>
                  </a:lnTo>
                  <a:lnTo>
                    <a:pt x="523248" y="676473"/>
                  </a:lnTo>
                  <a:close/>
                  <a:moveTo>
                    <a:pt x="830380" y="398616"/>
                  </a:moveTo>
                  <a:cubicBezTo>
                    <a:pt x="887204" y="356755"/>
                    <a:pt x="945476" y="318268"/>
                    <a:pt x="1004958" y="283119"/>
                  </a:cubicBezTo>
                  <a:lnTo>
                    <a:pt x="1068322" y="249850"/>
                  </a:lnTo>
                  <a:lnTo>
                    <a:pt x="3018504" y="249850"/>
                  </a:lnTo>
                  <a:lnTo>
                    <a:pt x="3087924" y="286606"/>
                  </a:lnTo>
                  <a:cubicBezTo>
                    <a:pt x="3145022" y="320501"/>
                    <a:pt x="3200695" y="357336"/>
                    <a:pt x="3254703" y="397072"/>
                  </a:cubicBezTo>
                  <a:lnTo>
                    <a:pt x="3292192" y="427649"/>
                  </a:lnTo>
                  <a:lnTo>
                    <a:pt x="794871" y="427649"/>
                  </a:lnTo>
                  <a:close/>
                </a:path>
              </a:pathLst>
            </a:custGeom>
            <a:solidFill>
              <a:srgbClr val="8069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椭圆 33">
              <a:extLst>
                <a:ext uri="{FF2B5EF4-FFF2-40B4-BE49-F238E27FC236}">
                  <a16:creationId xmlns:a16="http://schemas.microsoft.com/office/drawing/2014/main" id="{B5268D4C-A9C3-40AF-AE46-8BED6372909A}"/>
                </a:ext>
              </a:extLst>
            </p:cNvPr>
            <p:cNvSpPr/>
            <p:nvPr/>
          </p:nvSpPr>
          <p:spPr>
            <a:xfrm>
              <a:off x="9042398" y="5540730"/>
              <a:ext cx="885262" cy="885262"/>
            </a:xfrm>
            <a:prstGeom prst="ellipse">
              <a:avLst/>
            </a:prstGeom>
            <a:solidFill>
              <a:srgbClr val="69527C">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Tree>
    <p:extLst>
      <p:ext uri="{BB962C8B-B14F-4D97-AF65-F5344CB8AC3E}">
        <p14:creationId xmlns:p14="http://schemas.microsoft.com/office/powerpoint/2010/main" val="312859750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11061</TotalTime>
  <Words>1632</Words>
  <Application>Microsoft Office PowerPoint</Application>
  <PresentationFormat>寬螢幕</PresentationFormat>
  <Paragraphs>264</Paragraphs>
  <Slides>16</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16</vt:i4>
      </vt:variant>
    </vt:vector>
  </HeadingPairs>
  <TitlesOfParts>
    <vt:vector size="23" baseType="lpstr">
      <vt:lpstr>微软雅黑</vt:lpstr>
      <vt:lpstr>標楷體</vt:lpstr>
      <vt:lpstr>Arial</vt:lpstr>
      <vt:lpstr>Calibri</vt:lpstr>
      <vt:lpstr>Calibri Light</vt:lpstr>
      <vt:lpstr>Wingdings</vt:lpstr>
      <vt:lpstr>Office 佈景主題</vt:lpstr>
      <vt:lpstr>112學年本土語開班 及師資整備會議</vt:lpstr>
      <vt:lpstr>PowerPoint 簡報</vt:lpstr>
      <vt:lpstr>選習意願─國小</vt:lpstr>
      <vt:lpstr>選習意願─國中</vt:lpstr>
      <vt:lpstr>高國中小選習意願表</vt:lpstr>
      <vt:lpstr>開課規定─開課時間(112學年度)</vt:lpstr>
      <vt:lpstr>開課規定─開課人數</vt:lpstr>
      <vt:lpstr>任教資格（閩客語）</vt:lpstr>
      <vt:lpstr>任教資格（原住民語）</vt:lpstr>
      <vt:lpstr>任教資格（臺灣手語）</vt:lpstr>
      <vt:lpstr>補助項目（閩客語/臺灣手語）</vt:lpstr>
      <vt:lpstr>補助項目（原住民語）</vt:lpstr>
      <vt:lpstr>補助項目（交通費）</vt:lpstr>
      <vt:lpstr>本土語言跨校教支人員主從聘規劃</vt:lpstr>
      <vt:lpstr>經費填列</vt:lpstr>
      <vt:lpstr>  感謝您的參與       Q &amp; 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112學年本土語開班 及師資整備會議</dc:title>
  <dc:creator>user</dc:creator>
  <cp:lastModifiedBy>陳奕安</cp:lastModifiedBy>
  <cp:revision>234</cp:revision>
  <cp:lastPrinted>2023-05-08T06:42:28Z</cp:lastPrinted>
  <dcterms:created xsi:type="dcterms:W3CDTF">2023-03-27T03:52:40Z</dcterms:created>
  <dcterms:modified xsi:type="dcterms:W3CDTF">2023-08-29T09:01:38Z</dcterms:modified>
</cp:coreProperties>
</file>